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9" r:id="rId3"/>
    <p:sldMasterId id="2147483692" r:id="rId4"/>
    <p:sldMasterId id="2147483698" r:id="rId5"/>
  </p:sldMasterIdLst>
  <p:notesMasterIdLst>
    <p:notesMasterId r:id="rId27"/>
  </p:notesMasterIdLst>
  <p:sldIdLst>
    <p:sldId id="297" r:id="rId6"/>
    <p:sldId id="257" r:id="rId7"/>
    <p:sldId id="258" r:id="rId8"/>
    <p:sldId id="457" r:id="rId9"/>
    <p:sldId id="458" r:id="rId10"/>
    <p:sldId id="434" r:id="rId11"/>
    <p:sldId id="421" r:id="rId12"/>
    <p:sldId id="285" r:id="rId13"/>
    <p:sldId id="264" r:id="rId14"/>
    <p:sldId id="507" r:id="rId15"/>
    <p:sldId id="496" r:id="rId16"/>
    <p:sldId id="286" r:id="rId17"/>
    <p:sldId id="533" r:id="rId18"/>
    <p:sldId id="534" r:id="rId19"/>
    <p:sldId id="429" r:id="rId20"/>
    <p:sldId id="535" r:id="rId21"/>
    <p:sldId id="287" r:id="rId22"/>
    <p:sldId id="536" r:id="rId23"/>
    <p:sldId id="537" r:id="rId24"/>
    <p:sldId id="451" r:id="rId25"/>
    <p:sldId id="296" r:id="rId26"/>
  </p:sldIdLst>
  <p:sldSz cx="20104100" cy="11372850"/>
  <p:notesSz cx="6797675" cy="9926638"/>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ga Buča" initials="DB" lastIdx="25" clrIdx="0">
    <p:extLst>
      <p:ext uri="{19B8F6BF-5375-455C-9EA6-DF929625EA0E}">
        <p15:presenceInfo xmlns:p15="http://schemas.microsoft.com/office/powerpoint/2012/main" userId="S-1-5-21-3436163404-3447743072-3151960552-2216" providerId="AD"/>
      </p:ext>
    </p:extLst>
  </p:cmAuthor>
  <p:cmAuthor id="2" name="Kate Lase" initials="KL" lastIdx="5" clrIdx="1">
    <p:extLst>
      <p:ext uri="{19B8F6BF-5375-455C-9EA6-DF929625EA0E}">
        <p15:presenceInfo xmlns:p15="http://schemas.microsoft.com/office/powerpoint/2012/main" userId="S-1-5-21-3436163404-3447743072-3151960552-65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B31E"/>
    <a:srgbClr val="272D2D"/>
    <a:srgbClr val="4F9C45"/>
    <a:srgbClr val="3053A0"/>
    <a:srgbClr val="3B1377"/>
    <a:srgbClr val="F6F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00" autoAdjust="0"/>
    <p:restoredTop sz="78514" autoAdjust="0"/>
  </p:normalViewPr>
  <p:slideViewPr>
    <p:cSldViewPr>
      <p:cViewPr varScale="1">
        <p:scale>
          <a:sx n="32" d="100"/>
          <a:sy n="32" d="100"/>
        </p:scale>
        <p:origin x="1012" y="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lv-LV" sz="1400" b="1" err="1">
                <a:solidFill>
                  <a:schemeClr val="tx1"/>
                </a:solidFill>
              </a:rPr>
              <a:t>Municipal</a:t>
            </a:r>
            <a:r>
              <a:rPr lang="lv-LV" sz="1400" b="1">
                <a:solidFill>
                  <a:schemeClr val="tx1"/>
                </a:solidFill>
              </a:rPr>
              <a:t> </a:t>
            </a:r>
            <a:r>
              <a:rPr lang="lv-LV" sz="1400" b="1" err="1">
                <a:solidFill>
                  <a:schemeClr val="tx1"/>
                </a:solidFill>
              </a:rPr>
              <a:t>Waste</a:t>
            </a:r>
            <a:r>
              <a:rPr lang="lv-LV" sz="1400" b="1">
                <a:solidFill>
                  <a:schemeClr val="tx1"/>
                </a:solidFill>
              </a:rPr>
              <a:t> </a:t>
            </a:r>
            <a:r>
              <a:rPr lang="lv-LV" sz="1400" b="1" err="1">
                <a:solidFill>
                  <a:schemeClr val="tx1"/>
                </a:solidFill>
              </a:rPr>
              <a:t>Generated</a:t>
            </a:r>
            <a:r>
              <a:rPr lang="lv-LV" sz="1400" b="1">
                <a:solidFill>
                  <a:schemeClr val="tx1"/>
                </a:solidFill>
              </a:rPr>
              <a:t> </a:t>
            </a:r>
            <a:r>
              <a:rPr lang="lv-LV" sz="1400" b="1" err="1">
                <a:solidFill>
                  <a:schemeClr val="tx1"/>
                </a:solidFill>
              </a:rPr>
              <a:t>by</a:t>
            </a:r>
            <a:r>
              <a:rPr lang="lv-LV" sz="1400" b="1">
                <a:solidFill>
                  <a:schemeClr val="tx1"/>
                </a:solidFill>
              </a:rPr>
              <a:t> </a:t>
            </a:r>
            <a:r>
              <a:rPr lang="lv-LV" sz="1400" b="1" err="1">
                <a:solidFill>
                  <a:schemeClr val="tx1"/>
                </a:solidFill>
              </a:rPr>
              <a:t>Country</a:t>
            </a:r>
            <a:r>
              <a:rPr lang="lv-LV" sz="1400" b="1">
                <a:solidFill>
                  <a:schemeClr val="tx1"/>
                </a:solidFill>
              </a:rPr>
              <a:t>, 2011 &amp; 2021 (Kg per </a:t>
            </a:r>
            <a:r>
              <a:rPr lang="lv-LV" sz="1400" b="1" err="1">
                <a:solidFill>
                  <a:schemeClr val="tx1"/>
                </a:solidFill>
              </a:rPr>
              <a:t>capita</a:t>
            </a:r>
            <a:r>
              <a:rPr lang="lv-LV" sz="1400" b="1">
                <a:solidFill>
                  <a:schemeClr val="tx1"/>
                </a:solidFill>
              </a:rPr>
              <a:t>)</a:t>
            </a:r>
            <a:r>
              <a:rPr lang="lv-LV" sz="1400" b="1" i="0" u="none" strike="noStrike" baseline="30000">
                <a:solidFill>
                  <a:schemeClr val="tx1"/>
                </a:solidFill>
                <a:effectLst/>
              </a:rPr>
              <a:t> 1</a:t>
            </a:r>
            <a:endParaRPr lang="lv-LV" sz="1400" b="1">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lv-LV"/>
        </a:p>
      </c:txPr>
    </c:title>
    <c:autoTitleDeleted val="0"/>
    <c:plotArea>
      <c:layout/>
      <c:barChart>
        <c:barDir val="col"/>
        <c:grouping val="clustered"/>
        <c:varyColors val="0"/>
        <c:ser>
          <c:idx val="0"/>
          <c:order val="0"/>
          <c:tx>
            <c:strRef>
              <c:f>'Municipal waste'!$C$9</c:f>
              <c:strCache>
                <c:ptCount val="1"/>
                <c:pt idx="0">
                  <c:v>2011</c:v>
                </c:pt>
              </c:strCache>
            </c:strRef>
          </c:tx>
          <c:spPr>
            <a:solidFill>
              <a:srgbClr val="294936"/>
            </a:solidFill>
            <a:ln>
              <a:noFill/>
            </a:ln>
            <a:effectLst/>
          </c:spPr>
          <c:invertIfNegative val="0"/>
          <c:dPt>
            <c:idx val="23"/>
            <c:invertIfNegative val="0"/>
            <c:bubble3D val="0"/>
            <c:spPr>
              <a:solidFill>
                <a:srgbClr val="CADB2A"/>
              </a:solidFill>
              <a:ln>
                <a:noFill/>
              </a:ln>
              <a:effectLst/>
            </c:spPr>
            <c:extLst>
              <c:ext xmlns:c16="http://schemas.microsoft.com/office/drawing/2014/chart" uri="{C3380CC4-5D6E-409C-BE32-E72D297353CC}">
                <c16:uniqueId val="{00000001-B569-46CF-AF43-C72F0C302137}"/>
              </c:ext>
            </c:extLst>
          </c:dPt>
          <c:cat>
            <c:strRef>
              <c:f>'Municipal waste'!$B$10:$B$47</c:f>
              <c:strCache>
                <c:ptCount val="38"/>
                <c:pt idx="0">
                  <c:v>RO</c:v>
                </c:pt>
                <c:pt idx="1">
                  <c:v>AL</c:v>
                </c:pt>
                <c:pt idx="2">
                  <c:v>BA</c:v>
                </c:pt>
                <c:pt idx="3">
                  <c:v>PL</c:v>
                </c:pt>
                <c:pt idx="4">
                  <c:v>EE</c:v>
                </c:pt>
                <c:pt idx="5">
                  <c:v>HU</c:v>
                </c:pt>
                <c:pt idx="6">
                  <c:v>TR</c:v>
                </c:pt>
                <c:pt idx="7">
                  <c:v>SE</c:v>
                </c:pt>
                <c:pt idx="8">
                  <c:v>RS</c:v>
                </c:pt>
                <c:pt idx="9">
                  <c:v>BG</c:v>
                </c:pt>
                <c:pt idx="10">
                  <c:v>HR</c:v>
                </c:pt>
                <c:pt idx="11">
                  <c:v>MK</c:v>
                </c:pt>
                <c:pt idx="12">
                  <c:v>LV</c:v>
                </c:pt>
                <c:pt idx="13">
                  <c:v>UK</c:v>
                </c:pt>
                <c:pt idx="14">
                  <c:v>ES</c:v>
                </c:pt>
                <c:pt idx="15">
                  <c:v>LT</c:v>
                </c:pt>
                <c:pt idx="16">
                  <c:v>IT</c:v>
                </c:pt>
                <c:pt idx="17">
                  <c:v>SK</c:v>
                </c:pt>
                <c:pt idx="18">
                  <c:v>SI</c:v>
                </c:pt>
                <c:pt idx="19">
                  <c:v>PT</c:v>
                </c:pt>
                <c:pt idx="20">
                  <c:v>NL</c:v>
                </c:pt>
                <c:pt idx="21">
                  <c:v>ME</c:v>
                </c:pt>
                <c:pt idx="22">
                  <c:v>GR</c:v>
                </c:pt>
                <c:pt idx="23">
                  <c:v>EU</c:v>
                </c:pt>
                <c:pt idx="24">
                  <c:v>FR</c:v>
                </c:pt>
                <c:pt idx="25">
                  <c:v>CZ</c:v>
                </c:pt>
                <c:pt idx="26">
                  <c:v>MT</c:v>
                </c:pt>
                <c:pt idx="27">
                  <c:v>DE</c:v>
                </c:pt>
                <c:pt idx="28">
                  <c:v>FI</c:v>
                </c:pt>
                <c:pt idx="29">
                  <c:v>CY</c:v>
                </c:pt>
                <c:pt idx="30">
                  <c:v>IE</c:v>
                </c:pt>
                <c:pt idx="31">
                  <c:v>IS</c:v>
                </c:pt>
                <c:pt idx="32">
                  <c:v>CH</c:v>
                </c:pt>
                <c:pt idx="33">
                  <c:v>BE</c:v>
                </c:pt>
                <c:pt idx="34">
                  <c:v>DK</c:v>
                </c:pt>
                <c:pt idx="35">
                  <c:v>LU</c:v>
                </c:pt>
                <c:pt idx="36">
                  <c:v>NO</c:v>
                </c:pt>
                <c:pt idx="37">
                  <c:v>AT</c:v>
                </c:pt>
              </c:strCache>
            </c:strRef>
          </c:cat>
          <c:val>
            <c:numRef>
              <c:f>'Municipal waste'!$C$10:$C$47</c:f>
              <c:numCache>
                <c:formatCode>#,##0</c:formatCode>
                <c:ptCount val="38"/>
                <c:pt idx="0">
                  <c:v>259</c:v>
                </c:pt>
                <c:pt idx="1">
                  <c:v>325</c:v>
                </c:pt>
                <c:pt idx="2">
                  <c:v>340</c:v>
                </c:pt>
                <c:pt idx="3">
                  <c:v>319</c:v>
                </c:pt>
                <c:pt idx="4">
                  <c:v>301</c:v>
                </c:pt>
                <c:pt idx="5">
                  <c:v>382</c:v>
                </c:pt>
                <c:pt idx="6">
                  <c:v>416</c:v>
                </c:pt>
                <c:pt idx="7">
                  <c:v>453</c:v>
                </c:pt>
                <c:pt idx="8">
                  <c:v>375</c:v>
                </c:pt>
                <c:pt idx="9">
                  <c:v>508</c:v>
                </c:pt>
                <c:pt idx="10">
                  <c:v>384</c:v>
                </c:pt>
                <c:pt idx="11">
                  <c:v>357</c:v>
                </c:pt>
                <c:pt idx="12">
                  <c:v>350</c:v>
                </c:pt>
                <c:pt idx="13">
                  <c:v>491</c:v>
                </c:pt>
                <c:pt idx="14">
                  <c:v>485</c:v>
                </c:pt>
                <c:pt idx="15">
                  <c:v>442</c:v>
                </c:pt>
                <c:pt idx="16">
                  <c:v>529</c:v>
                </c:pt>
                <c:pt idx="17">
                  <c:v>311</c:v>
                </c:pt>
                <c:pt idx="18">
                  <c:v>415</c:v>
                </c:pt>
                <c:pt idx="19">
                  <c:v>490</c:v>
                </c:pt>
                <c:pt idx="20">
                  <c:v>568</c:v>
                </c:pt>
                <c:pt idx="21">
                  <c:v>525</c:v>
                </c:pt>
                <c:pt idx="22">
                  <c:v>503</c:v>
                </c:pt>
                <c:pt idx="23">
                  <c:v>499</c:v>
                </c:pt>
                <c:pt idx="24">
                  <c:v>534</c:v>
                </c:pt>
                <c:pt idx="25">
                  <c:v>320</c:v>
                </c:pt>
                <c:pt idx="26">
                  <c:v>622</c:v>
                </c:pt>
                <c:pt idx="27">
                  <c:v>626</c:v>
                </c:pt>
                <c:pt idx="28">
                  <c:v>505</c:v>
                </c:pt>
                <c:pt idx="29">
                  <c:v>676</c:v>
                </c:pt>
                <c:pt idx="30">
                  <c:v>616</c:v>
                </c:pt>
                <c:pt idx="31">
                  <c:v>495</c:v>
                </c:pt>
                <c:pt idx="32">
                  <c:v>692</c:v>
                </c:pt>
                <c:pt idx="33">
                  <c:v>455</c:v>
                </c:pt>
                <c:pt idx="34">
                  <c:v>862</c:v>
                </c:pt>
                <c:pt idx="35">
                  <c:v>666</c:v>
                </c:pt>
                <c:pt idx="36">
                  <c:v>485</c:v>
                </c:pt>
                <c:pt idx="37">
                  <c:v>573</c:v>
                </c:pt>
              </c:numCache>
            </c:numRef>
          </c:val>
          <c:extLst>
            <c:ext xmlns:c16="http://schemas.microsoft.com/office/drawing/2014/chart" uri="{C3380CC4-5D6E-409C-BE32-E72D297353CC}">
              <c16:uniqueId val="{00000002-B569-46CF-AF43-C72F0C302137}"/>
            </c:ext>
          </c:extLst>
        </c:ser>
        <c:ser>
          <c:idx val="1"/>
          <c:order val="1"/>
          <c:tx>
            <c:strRef>
              <c:f>'Municipal waste'!$D$9</c:f>
              <c:strCache>
                <c:ptCount val="1"/>
                <c:pt idx="0">
                  <c:v>2021</c:v>
                </c:pt>
              </c:strCache>
            </c:strRef>
          </c:tx>
          <c:spPr>
            <a:solidFill>
              <a:srgbClr val="5F8769"/>
            </a:solidFill>
            <a:ln>
              <a:noFill/>
            </a:ln>
            <a:effectLst/>
          </c:spPr>
          <c:invertIfNegative val="0"/>
          <c:dPt>
            <c:idx val="23"/>
            <c:invertIfNegative val="0"/>
            <c:bubble3D val="0"/>
            <c:spPr>
              <a:solidFill>
                <a:srgbClr val="4F9D3A"/>
              </a:solidFill>
              <a:ln>
                <a:noFill/>
              </a:ln>
              <a:effectLst/>
            </c:spPr>
            <c:extLst>
              <c:ext xmlns:c16="http://schemas.microsoft.com/office/drawing/2014/chart" uri="{C3380CC4-5D6E-409C-BE32-E72D297353CC}">
                <c16:uniqueId val="{00000004-B569-46CF-AF43-C72F0C302137}"/>
              </c:ext>
            </c:extLst>
          </c:dPt>
          <c:cat>
            <c:strRef>
              <c:f>'Municipal waste'!$B$10:$B$47</c:f>
              <c:strCache>
                <c:ptCount val="38"/>
                <c:pt idx="0">
                  <c:v>RO</c:v>
                </c:pt>
                <c:pt idx="1">
                  <c:v>AL</c:v>
                </c:pt>
                <c:pt idx="2">
                  <c:v>BA</c:v>
                </c:pt>
                <c:pt idx="3">
                  <c:v>PL</c:v>
                </c:pt>
                <c:pt idx="4">
                  <c:v>EE</c:v>
                </c:pt>
                <c:pt idx="5">
                  <c:v>HU</c:v>
                </c:pt>
                <c:pt idx="6">
                  <c:v>TR</c:v>
                </c:pt>
                <c:pt idx="7">
                  <c:v>SE</c:v>
                </c:pt>
                <c:pt idx="8">
                  <c:v>RS</c:v>
                </c:pt>
                <c:pt idx="9">
                  <c:v>BG</c:v>
                </c:pt>
                <c:pt idx="10">
                  <c:v>HR</c:v>
                </c:pt>
                <c:pt idx="11">
                  <c:v>MK</c:v>
                </c:pt>
                <c:pt idx="12">
                  <c:v>LV</c:v>
                </c:pt>
                <c:pt idx="13">
                  <c:v>UK</c:v>
                </c:pt>
                <c:pt idx="14">
                  <c:v>ES</c:v>
                </c:pt>
                <c:pt idx="15">
                  <c:v>LT</c:v>
                </c:pt>
                <c:pt idx="16">
                  <c:v>IT</c:v>
                </c:pt>
                <c:pt idx="17">
                  <c:v>SK</c:v>
                </c:pt>
                <c:pt idx="18">
                  <c:v>SI</c:v>
                </c:pt>
                <c:pt idx="19">
                  <c:v>PT</c:v>
                </c:pt>
                <c:pt idx="20">
                  <c:v>NL</c:v>
                </c:pt>
                <c:pt idx="21">
                  <c:v>ME</c:v>
                </c:pt>
                <c:pt idx="22">
                  <c:v>GR</c:v>
                </c:pt>
                <c:pt idx="23">
                  <c:v>EU</c:v>
                </c:pt>
                <c:pt idx="24">
                  <c:v>FR</c:v>
                </c:pt>
                <c:pt idx="25">
                  <c:v>CZ</c:v>
                </c:pt>
                <c:pt idx="26">
                  <c:v>MT</c:v>
                </c:pt>
                <c:pt idx="27">
                  <c:v>DE</c:v>
                </c:pt>
                <c:pt idx="28">
                  <c:v>FI</c:v>
                </c:pt>
                <c:pt idx="29">
                  <c:v>CY</c:v>
                </c:pt>
                <c:pt idx="30">
                  <c:v>IE</c:v>
                </c:pt>
                <c:pt idx="31">
                  <c:v>IS</c:v>
                </c:pt>
                <c:pt idx="32">
                  <c:v>CH</c:v>
                </c:pt>
                <c:pt idx="33">
                  <c:v>BE</c:v>
                </c:pt>
                <c:pt idx="34">
                  <c:v>DK</c:v>
                </c:pt>
                <c:pt idx="35">
                  <c:v>LU</c:v>
                </c:pt>
                <c:pt idx="36">
                  <c:v>NO</c:v>
                </c:pt>
                <c:pt idx="37">
                  <c:v>AT</c:v>
                </c:pt>
              </c:strCache>
            </c:strRef>
          </c:cat>
          <c:val>
            <c:numRef>
              <c:f>'Municipal waste'!$D$10:$D$47</c:f>
              <c:numCache>
                <c:formatCode>#,##0</c:formatCode>
                <c:ptCount val="38"/>
                <c:pt idx="0">
                  <c:v>302</c:v>
                </c:pt>
                <c:pt idx="1">
                  <c:v>311</c:v>
                </c:pt>
                <c:pt idx="2">
                  <c:v>352</c:v>
                </c:pt>
                <c:pt idx="3">
                  <c:v>362</c:v>
                </c:pt>
                <c:pt idx="4">
                  <c:v>395</c:v>
                </c:pt>
                <c:pt idx="5">
                  <c:v>416</c:v>
                </c:pt>
                <c:pt idx="6">
                  <c:v>416</c:v>
                </c:pt>
                <c:pt idx="7">
                  <c:v>418</c:v>
                </c:pt>
                <c:pt idx="8">
                  <c:v>442</c:v>
                </c:pt>
                <c:pt idx="9">
                  <c:v>445</c:v>
                </c:pt>
                <c:pt idx="10">
                  <c:v>447</c:v>
                </c:pt>
                <c:pt idx="11">
                  <c:v>459</c:v>
                </c:pt>
                <c:pt idx="12">
                  <c:v>461</c:v>
                </c:pt>
                <c:pt idx="13">
                  <c:v>463</c:v>
                </c:pt>
                <c:pt idx="14">
                  <c:v>472</c:v>
                </c:pt>
                <c:pt idx="15">
                  <c:v>480</c:v>
                </c:pt>
                <c:pt idx="16">
                  <c:v>495</c:v>
                </c:pt>
                <c:pt idx="17">
                  <c:v>497</c:v>
                </c:pt>
                <c:pt idx="18">
                  <c:v>511</c:v>
                </c:pt>
                <c:pt idx="19">
                  <c:v>513</c:v>
                </c:pt>
                <c:pt idx="20">
                  <c:v>515</c:v>
                </c:pt>
                <c:pt idx="21">
                  <c:v>515</c:v>
                </c:pt>
                <c:pt idx="22">
                  <c:v>524</c:v>
                </c:pt>
                <c:pt idx="23">
                  <c:v>527</c:v>
                </c:pt>
                <c:pt idx="24">
                  <c:v>565</c:v>
                </c:pt>
                <c:pt idx="25">
                  <c:v>570</c:v>
                </c:pt>
                <c:pt idx="26">
                  <c:v>611</c:v>
                </c:pt>
                <c:pt idx="27">
                  <c:v>620</c:v>
                </c:pt>
                <c:pt idx="28">
                  <c:v>630</c:v>
                </c:pt>
                <c:pt idx="29">
                  <c:v>633</c:v>
                </c:pt>
                <c:pt idx="30">
                  <c:v>644</c:v>
                </c:pt>
                <c:pt idx="31">
                  <c:v>659</c:v>
                </c:pt>
                <c:pt idx="32">
                  <c:v>704</c:v>
                </c:pt>
                <c:pt idx="33">
                  <c:v>755</c:v>
                </c:pt>
                <c:pt idx="34">
                  <c:v>769</c:v>
                </c:pt>
                <c:pt idx="35">
                  <c:v>793</c:v>
                </c:pt>
                <c:pt idx="36">
                  <c:v>799</c:v>
                </c:pt>
                <c:pt idx="37">
                  <c:v>835</c:v>
                </c:pt>
              </c:numCache>
            </c:numRef>
          </c:val>
          <c:extLst>
            <c:ext xmlns:c16="http://schemas.microsoft.com/office/drawing/2014/chart" uri="{C3380CC4-5D6E-409C-BE32-E72D297353CC}">
              <c16:uniqueId val="{00000005-B569-46CF-AF43-C72F0C302137}"/>
            </c:ext>
          </c:extLst>
        </c:ser>
        <c:dLbls>
          <c:showLegendKey val="0"/>
          <c:showVal val="0"/>
          <c:showCatName val="0"/>
          <c:showSerName val="0"/>
          <c:showPercent val="0"/>
          <c:showBubbleSize val="0"/>
        </c:dLbls>
        <c:gapWidth val="100"/>
        <c:overlap val="-24"/>
        <c:axId val="783544576"/>
        <c:axId val="701314256"/>
      </c:barChart>
      <c:catAx>
        <c:axId val="7835445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lv-LV"/>
          </a:p>
        </c:txPr>
        <c:crossAx val="701314256"/>
        <c:crosses val="autoZero"/>
        <c:auto val="1"/>
        <c:lblAlgn val="ctr"/>
        <c:lblOffset val="100"/>
        <c:noMultiLvlLbl val="0"/>
      </c:catAx>
      <c:valAx>
        <c:axId val="701314256"/>
        <c:scaling>
          <c:orientation val="minMax"/>
          <c:max val="900"/>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lv-LV"/>
          </a:p>
        </c:txPr>
        <c:crossAx val="78354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lv-LV"/>
        </a:p>
      </c:txPr>
    </c:legend>
    <c:plotVisOnly val="1"/>
    <c:dispBlanksAs val="gap"/>
    <c:showDLblsOverMax val="0"/>
  </c:chart>
  <c:spPr>
    <a:noFill/>
    <a:ln w="25400">
      <a:solidFill>
        <a:schemeClr val="bg1"/>
      </a:solidFill>
    </a:ln>
    <a:effectLst/>
  </c:spPr>
  <c:txPr>
    <a:bodyPr/>
    <a:lstStyle/>
    <a:p>
      <a:pPr>
        <a:defRPr/>
      </a:pPr>
      <a:endParaRPr lang="lv-LV"/>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r>
              <a:rPr lang="lv-LV" sz="1400" b="1" i="0" baseline="0" err="1">
                <a:solidFill>
                  <a:schemeClr val="tx1"/>
                </a:solidFill>
                <a:effectLst/>
              </a:rPr>
              <a:t>Municipal</a:t>
            </a:r>
            <a:r>
              <a:rPr lang="lv-LV" sz="1400" b="1" i="0" baseline="0">
                <a:solidFill>
                  <a:schemeClr val="tx1"/>
                </a:solidFill>
                <a:effectLst/>
              </a:rPr>
              <a:t> </a:t>
            </a:r>
            <a:r>
              <a:rPr lang="lv-LV" sz="1400" b="1" i="0" baseline="0" err="1">
                <a:solidFill>
                  <a:schemeClr val="tx1"/>
                </a:solidFill>
                <a:effectLst/>
              </a:rPr>
              <a:t>Waste</a:t>
            </a:r>
            <a:r>
              <a:rPr lang="lv-LV" sz="1400" b="1" i="0" baseline="0">
                <a:solidFill>
                  <a:schemeClr val="tx1"/>
                </a:solidFill>
                <a:effectLst/>
              </a:rPr>
              <a:t> </a:t>
            </a:r>
            <a:r>
              <a:rPr lang="lv-LV" sz="1400" b="1" i="0" baseline="0" err="1">
                <a:solidFill>
                  <a:schemeClr val="tx1"/>
                </a:solidFill>
                <a:effectLst/>
              </a:rPr>
              <a:t>Treatment</a:t>
            </a:r>
            <a:r>
              <a:rPr lang="lv-LV" sz="1400" b="1" i="0" baseline="0">
                <a:solidFill>
                  <a:schemeClr val="tx1"/>
                </a:solidFill>
                <a:effectLst/>
              </a:rPr>
              <a:t>, EU, 1995-2021 (Kg per </a:t>
            </a:r>
            <a:r>
              <a:rPr lang="lv-LV" sz="1400" b="1" i="0" baseline="0" err="1">
                <a:solidFill>
                  <a:schemeClr val="tx1"/>
                </a:solidFill>
                <a:effectLst/>
              </a:rPr>
              <a:t>capita</a:t>
            </a:r>
            <a:r>
              <a:rPr lang="lv-LV" sz="1400" b="1" i="0" baseline="0">
                <a:solidFill>
                  <a:schemeClr val="tx1"/>
                </a:solidFill>
                <a:effectLst/>
              </a:rPr>
              <a:t>)</a:t>
            </a:r>
            <a:r>
              <a:rPr lang="lv-LV" sz="1400" b="0" i="0" u="none" strike="noStrike" baseline="30000">
                <a:solidFill>
                  <a:schemeClr val="tx1"/>
                </a:solidFill>
                <a:effectLst/>
                <a:latin typeface="+mn-lt"/>
              </a:rPr>
              <a:t>2</a:t>
            </a:r>
            <a:endParaRPr lang="lv-LV" sz="1400" b="0">
              <a:solidFill>
                <a:schemeClr val="tx1"/>
              </a:solidFill>
              <a:effectLst/>
              <a:latin typeface="+mn-l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endParaRPr lang="lv-LV"/>
        </a:p>
      </c:txPr>
    </c:title>
    <c:autoTitleDeleted val="0"/>
    <c:plotArea>
      <c:layout/>
      <c:areaChart>
        <c:grouping val="stacked"/>
        <c:varyColors val="0"/>
        <c:ser>
          <c:idx val="0"/>
          <c:order val="0"/>
          <c:tx>
            <c:strRef>
              <c:f>'Municipal waste treatmen'!$B$11</c:f>
              <c:strCache>
                <c:ptCount val="1"/>
                <c:pt idx="0">
                  <c:v>Landfill</c:v>
                </c:pt>
              </c:strCache>
            </c:strRef>
          </c:tx>
          <c:spPr>
            <a:solidFill>
              <a:srgbClr val="294936"/>
            </a:solidFill>
            <a:ln>
              <a:noFill/>
            </a:ln>
            <a:effectLst/>
          </c:spPr>
          <c:cat>
            <c:strRef>
              <c:f>'Municipal waste treatmen'!$C$2:$AC$2</c:f>
              <c:strCach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strCache>
            </c:strRef>
          </c:cat>
          <c:val>
            <c:numRef>
              <c:f>'Municipal waste treatmen'!$C$11:$AC$11</c:f>
              <c:numCache>
                <c:formatCode>#,##0_i</c:formatCode>
                <c:ptCount val="27"/>
                <c:pt idx="0">
                  <c:v>286.19734816052397</c:v>
                </c:pt>
                <c:pt idx="1">
                  <c:v>275.63205367875997</c:v>
                </c:pt>
                <c:pt idx="2">
                  <c:v>275.95975795860801</c:v>
                </c:pt>
                <c:pt idx="3">
                  <c:v>266.08003362159002</c:v>
                </c:pt>
                <c:pt idx="4">
                  <c:v>262.64087641182999</c:v>
                </c:pt>
                <c:pt idx="5">
                  <c:v>261.96698100779702</c:v>
                </c:pt>
                <c:pt idx="6">
                  <c:v>249.99205956141401</c:v>
                </c:pt>
                <c:pt idx="7">
                  <c:v>241.30912018197699</c:v>
                </c:pt>
                <c:pt idx="8">
                  <c:v>228.77854213614401</c:v>
                </c:pt>
                <c:pt idx="9">
                  <c:v>214.55114123748899</c:v>
                </c:pt>
                <c:pt idx="10">
                  <c:v>201.865353425753</c:v>
                </c:pt>
                <c:pt idx="11">
                  <c:v>201.59559998032199</c:v>
                </c:pt>
                <c:pt idx="12">
                  <c:v>199.21281748608101</c:v>
                </c:pt>
                <c:pt idx="13">
                  <c:v>189.973828784083</c:v>
                </c:pt>
                <c:pt idx="14">
                  <c:v>185.60001129132999</c:v>
                </c:pt>
                <c:pt idx="15">
                  <c:v>178.24832431299399</c:v>
                </c:pt>
                <c:pt idx="16">
                  <c:v>167.19927822277401</c:v>
                </c:pt>
                <c:pt idx="17">
                  <c:v>152.91470723462899</c:v>
                </c:pt>
                <c:pt idx="18">
                  <c:v>142.313510666306</c:v>
                </c:pt>
                <c:pt idx="19">
                  <c:v>133.56896003957601</c:v>
                </c:pt>
                <c:pt idx="20">
                  <c:v>127.248084992936</c:v>
                </c:pt>
                <c:pt idx="21">
                  <c:v>121.20179355494901</c:v>
                </c:pt>
                <c:pt idx="22">
                  <c:v>119.828868630332</c:v>
                </c:pt>
                <c:pt idx="23">
                  <c:v>119.18706863873</c:v>
                </c:pt>
                <c:pt idx="24">
                  <c:v>123.77993505720001</c:v>
                </c:pt>
                <c:pt idx="25">
                  <c:v>120.773647892</c:v>
                </c:pt>
                <c:pt idx="26">
                  <c:v>120.5588244262</c:v>
                </c:pt>
              </c:numCache>
            </c:numRef>
          </c:val>
          <c:extLst>
            <c:ext xmlns:c16="http://schemas.microsoft.com/office/drawing/2014/chart" uri="{C3380CC4-5D6E-409C-BE32-E72D297353CC}">
              <c16:uniqueId val="{00000000-5362-48B4-96A1-26F98D00C374}"/>
            </c:ext>
          </c:extLst>
        </c:ser>
        <c:ser>
          <c:idx val="1"/>
          <c:order val="1"/>
          <c:tx>
            <c:strRef>
              <c:f>'Municipal waste treatmen'!$B$12</c:f>
              <c:strCache>
                <c:ptCount val="1"/>
                <c:pt idx="0">
                  <c:v>Incineration</c:v>
                </c:pt>
              </c:strCache>
            </c:strRef>
          </c:tx>
          <c:spPr>
            <a:solidFill>
              <a:srgbClr val="5F8769"/>
            </a:solidFill>
            <a:ln>
              <a:noFill/>
            </a:ln>
            <a:effectLst/>
          </c:spPr>
          <c:cat>
            <c:strRef>
              <c:f>'Municipal waste treatmen'!$C$2:$AC$2</c:f>
              <c:strCach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strCache>
            </c:strRef>
          </c:cat>
          <c:val>
            <c:numRef>
              <c:f>'Municipal waste treatmen'!$C$12:$AC$12</c:f>
              <c:numCache>
                <c:formatCode>#,##0_i</c:formatCode>
                <c:ptCount val="27"/>
                <c:pt idx="0">
                  <c:v>69.646286878636502</c:v>
                </c:pt>
                <c:pt idx="1">
                  <c:v>71.350193283965993</c:v>
                </c:pt>
                <c:pt idx="2">
                  <c:v>77.438523880060501</c:v>
                </c:pt>
                <c:pt idx="3">
                  <c:v>77.665538490439502</c:v>
                </c:pt>
                <c:pt idx="4">
                  <c:v>79.003718445463406</c:v>
                </c:pt>
                <c:pt idx="5">
                  <c:v>84.127277242450702</c:v>
                </c:pt>
                <c:pt idx="6">
                  <c:v>86.501330260813006</c:v>
                </c:pt>
                <c:pt idx="7">
                  <c:v>89.540237482628996</c:v>
                </c:pt>
                <c:pt idx="8">
                  <c:v>89.520780160639902</c:v>
                </c:pt>
                <c:pt idx="9">
                  <c:v>95.335069226223894</c:v>
                </c:pt>
                <c:pt idx="10">
                  <c:v>102.575812711423</c:v>
                </c:pt>
                <c:pt idx="11">
                  <c:v>110.872362932215</c:v>
                </c:pt>
                <c:pt idx="12">
                  <c:v>111.793043051046</c:v>
                </c:pt>
                <c:pt idx="13">
                  <c:v>115.845878697736</c:v>
                </c:pt>
                <c:pt idx="14">
                  <c:v>117.43037166701301</c:v>
                </c:pt>
                <c:pt idx="15">
                  <c:v>120.638285889825</c:v>
                </c:pt>
                <c:pt idx="16">
                  <c:v>125.441708910644</c:v>
                </c:pt>
                <c:pt idx="17">
                  <c:v>122.193077919478</c:v>
                </c:pt>
                <c:pt idx="18">
                  <c:v>126.53535106155699</c:v>
                </c:pt>
                <c:pt idx="19">
                  <c:v>127.565931197029</c:v>
                </c:pt>
                <c:pt idx="20">
                  <c:v>128.30266050927099</c:v>
                </c:pt>
                <c:pt idx="21">
                  <c:v>130.56855581706299</c:v>
                </c:pt>
                <c:pt idx="22">
                  <c:v>133.0772011464</c:v>
                </c:pt>
                <c:pt idx="23">
                  <c:v>132.18776239202899</c:v>
                </c:pt>
                <c:pt idx="24">
                  <c:v>131.29867443570001</c:v>
                </c:pt>
                <c:pt idx="25">
                  <c:v>137.77568014830001</c:v>
                </c:pt>
                <c:pt idx="26">
                  <c:v>138.02280878600001</c:v>
                </c:pt>
              </c:numCache>
            </c:numRef>
          </c:val>
          <c:extLst>
            <c:ext xmlns:c16="http://schemas.microsoft.com/office/drawing/2014/chart" uri="{C3380CC4-5D6E-409C-BE32-E72D297353CC}">
              <c16:uniqueId val="{00000001-5362-48B4-96A1-26F98D00C374}"/>
            </c:ext>
          </c:extLst>
        </c:ser>
        <c:ser>
          <c:idx val="2"/>
          <c:order val="2"/>
          <c:tx>
            <c:strRef>
              <c:f>'Municipal waste treatmen'!$B$13</c:f>
              <c:strCache>
                <c:ptCount val="1"/>
                <c:pt idx="0">
                  <c:v>Material Recycling</c:v>
                </c:pt>
              </c:strCache>
            </c:strRef>
          </c:tx>
          <c:spPr>
            <a:solidFill>
              <a:srgbClr val="61A77D"/>
            </a:solidFill>
            <a:ln>
              <a:noFill/>
            </a:ln>
            <a:effectLst/>
          </c:spPr>
          <c:cat>
            <c:strRef>
              <c:f>'Municipal waste treatmen'!$C$2:$AC$2</c:f>
              <c:strCach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strCache>
            </c:strRef>
          </c:cat>
          <c:val>
            <c:numRef>
              <c:f>'Municipal waste treatmen'!$C$13:$AC$13</c:f>
              <c:numCache>
                <c:formatCode>#,##0_i</c:formatCode>
                <c:ptCount val="27"/>
                <c:pt idx="0">
                  <c:v>54.432970630038703</c:v>
                </c:pt>
                <c:pt idx="1">
                  <c:v>62.027204675101103</c:v>
                </c:pt>
                <c:pt idx="2">
                  <c:v>69.409141219879302</c:v>
                </c:pt>
                <c:pt idx="3">
                  <c:v>75.1211917116471</c:v>
                </c:pt>
                <c:pt idx="4">
                  <c:v>85.355961678289205</c:v>
                </c:pt>
                <c:pt idx="5">
                  <c:v>87.469732193756101</c:v>
                </c:pt>
                <c:pt idx="6">
                  <c:v>92.195388384010798</c:v>
                </c:pt>
                <c:pt idx="7">
                  <c:v>99.818092185043</c:v>
                </c:pt>
                <c:pt idx="8">
                  <c:v>99.827382302102805</c:v>
                </c:pt>
                <c:pt idx="9">
                  <c:v>100.203064257446</c:v>
                </c:pt>
                <c:pt idx="10">
                  <c:v>105.479719182129</c:v>
                </c:pt>
                <c:pt idx="11">
                  <c:v>108.670585424923</c:v>
                </c:pt>
                <c:pt idx="12">
                  <c:v>118.625233410224</c:v>
                </c:pt>
                <c:pt idx="13">
                  <c:v>120.072090710523</c:v>
                </c:pt>
                <c:pt idx="14">
                  <c:v>123.25938276037</c:v>
                </c:pt>
                <c:pt idx="15">
                  <c:v>125.44761048849099</c:v>
                </c:pt>
                <c:pt idx="16">
                  <c:v>128.31072415177499</c:v>
                </c:pt>
                <c:pt idx="17">
                  <c:v>130.45555436719201</c:v>
                </c:pt>
                <c:pt idx="18">
                  <c:v>127.718619527968</c:v>
                </c:pt>
                <c:pt idx="19">
                  <c:v>133.99202010809699</c:v>
                </c:pt>
                <c:pt idx="20">
                  <c:v>141.088017267336</c:v>
                </c:pt>
                <c:pt idx="21">
                  <c:v>145.73082912457201</c:v>
                </c:pt>
                <c:pt idx="22">
                  <c:v>147.95924633042799</c:v>
                </c:pt>
                <c:pt idx="23">
                  <c:v>149.36693927887401</c:v>
                </c:pt>
                <c:pt idx="24">
                  <c:v>149.82856893729999</c:v>
                </c:pt>
                <c:pt idx="25">
                  <c:v>155.81360085259999</c:v>
                </c:pt>
                <c:pt idx="26">
                  <c:v>161.38188386190001</c:v>
                </c:pt>
              </c:numCache>
            </c:numRef>
          </c:val>
          <c:extLst>
            <c:ext xmlns:c16="http://schemas.microsoft.com/office/drawing/2014/chart" uri="{C3380CC4-5D6E-409C-BE32-E72D297353CC}">
              <c16:uniqueId val="{00000002-5362-48B4-96A1-26F98D00C374}"/>
            </c:ext>
          </c:extLst>
        </c:ser>
        <c:ser>
          <c:idx val="3"/>
          <c:order val="3"/>
          <c:tx>
            <c:strRef>
              <c:f>'Municipal waste treatmen'!$B$14</c:f>
              <c:strCache>
                <c:ptCount val="1"/>
                <c:pt idx="0">
                  <c:v>Composting</c:v>
                </c:pt>
              </c:strCache>
            </c:strRef>
          </c:tx>
          <c:spPr>
            <a:solidFill>
              <a:srgbClr val="0070C0"/>
            </a:solidFill>
            <a:ln>
              <a:noFill/>
            </a:ln>
            <a:effectLst/>
          </c:spPr>
          <c:cat>
            <c:strRef>
              <c:f>'Municipal waste treatmen'!$C$2:$AC$2</c:f>
              <c:strCach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strCache>
            </c:strRef>
          </c:cat>
          <c:val>
            <c:numRef>
              <c:f>'Municipal waste treatmen'!$C$14:$AC$14</c:f>
              <c:numCache>
                <c:formatCode>#,##0_i</c:formatCode>
                <c:ptCount val="27"/>
                <c:pt idx="0">
                  <c:v>33.290804275009599</c:v>
                </c:pt>
                <c:pt idx="1">
                  <c:v>37.850126442011302</c:v>
                </c:pt>
                <c:pt idx="2">
                  <c:v>40.937281222234297</c:v>
                </c:pt>
                <c:pt idx="3">
                  <c:v>42.0267961503707</c:v>
                </c:pt>
                <c:pt idx="4">
                  <c:v>44.727398245467498</c:v>
                </c:pt>
                <c:pt idx="5">
                  <c:v>52.820230977096699</c:v>
                </c:pt>
                <c:pt idx="6">
                  <c:v>53.897236213031498</c:v>
                </c:pt>
                <c:pt idx="7">
                  <c:v>56.846710847637603</c:v>
                </c:pt>
                <c:pt idx="8">
                  <c:v>56.570763452308597</c:v>
                </c:pt>
                <c:pt idx="9">
                  <c:v>58.925982526186601</c:v>
                </c:pt>
                <c:pt idx="10">
                  <c:v>59.070079891798201</c:v>
                </c:pt>
                <c:pt idx="11">
                  <c:v>61.399466765772502</c:v>
                </c:pt>
                <c:pt idx="12">
                  <c:v>63.612104661574101</c:v>
                </c:pt>
                <c:pt idx="13">
                  <c:v>69.153028094238394</c:v>
                </c:pt>
                <c:pt idx="14">
                  <c:v>67.017106559058107</c:v>
                </c:pt>
                <c:pt idx="15">
                  <c:v>65.723730422378395</c:v>
                </c:pt>
                <c:pt idx="16">
                  <c:v>65.795739435434896</c:v>
                </c:pt>
                <c:pt idx="17">
                  <c:v>68.801368185766805</c:v>
                </c:pt>
                <c:pt idx="18">
                  <c:v>70.972179567367604</c:v>
                </c:pt>
                <c:pt idx="19">
                  <c:v>73.432534709397203</c:v>
                </c:pt>
                <c:pt idx="20">
                  <c:v>74.559067529512703</c:v>
                </c:pt>
                <c:pt idx="21">
                  <c:v>81.859778598461205</c:v>
                </c:pt>
                <c:pt idx="22">
                  <c:v>84.644116744837206</c:v>
                </c:pt>
                <c:pt idx="23">
                  <c:v>84.727649875666799</c:v>
                </c:pt>
                <c:pt idx="24">
                  <c:v>87.469315781199995</c:v>
                </c:pt>
                <c:pt idx="25">
                  <c:v>96.900682456499993</c:v>
                </c:pt>
                <c:pt idx="26">
                  <c:v>94.609600488799998</c:v>
                </c:pt>
              </c:numCache>
            </c:numRef>
          </c:val>
          <c:extLst>
            <c:ext xmlns:c16="http://schemas.microsoft.com/office/drawing/2014/chart" uri="{C3380CC4-5D6E-409C-BE32-E72D297353CC}">
              <c16:uniqueId val="{00000003-5362-48B4-96A1-26F98D00C374}"/>
            </c:ext>
          </c:extLst>
        </c:ser>
        <c:ser>
          <c:idx val="4"/>
          <c:order val="4"/>
          <c:tx>
            <c:strRef>
              <c:f>'Municipal waste treatmen'!$B$15</c:f>
              <c:strCache>
                <c:ptCount val="1"/>
                <c:pt idx="0">
                  <c:v>Other</c:v>
                </c:pt>
              </c:strCache>
            </c:strRef>
          </c:tx>
          <c:spPr>
            <a:solidFill>
              <a:srgbClr val="00C0F3"/>
            </a:solidFill>
            <a:ln>
              <a:noFill/>
            </a:ln>
            <a:effectLst/>
          </c:spPr>
          <c:cat>
            <c:strRef>
              <c:f>'Municipal waste treatmen'!$C$2:$AC$2</c:f>
              <c:strCache>
                <c:ptCount val="2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strCache>
            </c:strRef>
          </c:cat>
          <c:val>
            <c:numRef>
              <c:f>'Municipal waste treatmen'!$C$15:$AC$15</c:f>
              <c:numCache>
                <c:formatCode>#,##0_i</c:formatCode>
                <c:ptCount val="27"/>
                <c:pt idx="0">
                  <c:v>23.054683820306252</c:v>
                </c:pt>
                <c:pt idx="1">
                  <c:v>31.289148213239685</c:v>
                </c:pt>
                <c:pt idx="2">
                  <c:v>27.716898492896917</c:v>
                </c:pt>
                <c:pt idx="3">
                  <c:v>26.583174144687689</c:v>
                </c:pt>
                <c:pt idx="4">
                  <c:v>28.001552171787921</c:v>
                </c:pt>
                <c:pt idx="5">
                  <c:v>26.692270931697522</c:v>
                </c:pt>
                <c:pt idx="6">
                  <c:v>26.901755734811672</c:v>
                </c:pt>
                <c:pt idx="7">
                  <c:v>27.254033261415429</c:v>
                </c:pt>
                <c:pt idx="8">
                  <c:v>27.695690587168713</c:v>
                </c:pt>
                <c:pt idx="9">
                  <c:v>30.742166598373558</c:v>
                </c:pt>
                <c:pt idx="10">
                  <c:v>37.253721034287878</c:v>
                </c:pt>
                <c:pt idx="11">
                  <c:v>30.447374295336544</c:v>
                </c:pt>
                <c:pt idx="12">
                  <c:v>24.180091852392877</c:v>
                </c:pt>
                <c:pt idx="13">
                  <c:v>22.677747282616622</c:v>
                </c:pt>
                <c:pt idx="14">
                  <c:v>16.52444289953587</c:v>
                </c:pt>
                <c:pt idx="15">
                  <c:v>13.316674818858701</c:v>
                </c:pt>
                <c:pt idx="16">
                  <c:v>12.591859153142138</c:v>
                </c:pt>
                <c:pt idx="17">
                  <c:v>13.210187263051182</c:v>
                </c:pt>
                <c:pt idx="18">
                  <c:v>10.981822975738396</c:v>
                </c:pt>
                <c:pt idx="19">
                  <c:v>9.3866719814697603</c:v>
                </c:pt>
                <c:pt idx="20">
                  <c:v>9.1997206225543096</c:v>
                </c:pt>
                <c:pt idx="21">
                  <c:v>10.404494306304798</c:v>
                </c:pt>
                <c:pt idx="22">
                  <c:v>13.505759500402803</c:v>
                </c:pt>
                <c:pt idx="23">
                  <c:v>14.032844418400202</c:v>
                </c:pt>
                <c:pt idx="24">
                  <c:v>11.704976539199947</c:v>
                </c:pt>
                <c:pt idx="25">
                  <c:v>10.029960921800011</c:v>
                </c:pt>
                <c:pt idx="26">
                  <c:v>12.234075161899909</c:v>
                </c:pt>
              </c:numCache>
            </c:numRef>
          </c:val>
          <c:extLst>
            <c:ext xmlns:c16="http://schemas.microsoft.com/office/drawing/2014/chart" uri="{C3380CC4-5D6E-409C-BE32-E72D297353CC}">
              <c16:uniqueId val="{00000004-5362-48B4-96A1-26F98D00C374}"/>
            </c:ext>
          </c:extLst>
        </c:ser>
        <c:dLbls>
          <c:showLegendKey val="0"/>
          <c:showVal val="0"/>
          <c:showCatName val="0"/>
          <c:showSerName val="0"/>
          <c:showPercent val="0"/>
          <c:showBubbleSize val="0"/>
        </c:dLbls>
        <c:axId val="699838576"/>
        <c:axId val="698841664"/>
      </c:areaChart>
      <c:catAx>
        <c:axId val="6998385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crossAx val="698841664"/>
        <c:crosses val="autoZero"/>
        <c:auto val="1"/>
        <c:lblAlgn val="ctr"/>
        <c:lblOffset val="100"/>
        <c:noMultiLvlLbl val="0"/>
      </c:catAx>
      <c:valAx>
        <c:axId val="698841664"/>
        <c:scaling>
          <c:orientation val="minMax"/>
        </c:scaling>
        <c:delete val="0"/>
        <c:axPos val="l"/>
        <c:majorGridlines>
          <c:spPr>
            <a:ln w="9525" cap="flat" cmpd="sng" algn="ctr">
              <a:solidFill>
                <a:schemeClr val="tx1">
                  <a:lumMod val="15000"/>
                  <a:lumOff val="85000"/>
                </a:schemeClr>
              </a:solidFill>
              <a:round/>
            </a:ln>
            <a:effectLst/>
          </c:spPr>
        </c:majorGridlines>
        <c:numFmt formatCode="#,##0_i"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9983857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25400">
      <a:solidFill>
        <a:schemeClr val="bg1"/>
      </a:solid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lv-LV" b="1" err="1">
                <a:solidFill>
                  <a:schemeClr val="tx1"/>
                </a:solidFill>
              </a:rPr>
              <a:t>Recycling</a:t>
            </a:r>
            <a:r>
              <a:rPr lang="lv-LV" b="1">
                <a:solidFill>
                  <a:schemeClr val="tx1"/>
                </a:solidFill>
              </a:rPr>
              <a:t> </a:t>
            </a:r>
            <a:r>
              <a:rPr lang="lv-LV" b="1" err="1">
                <a:solidFill>
                  <a:schemeClr val="tx1"/>
                </a:solidFill>
              </a:rPr>
              <a:t>rate</a:t>
            </a:r>
            <a:r>
              <a:rPr lang="lv-LV" b="1">
                <a:solidFill>
                  <a:schemeClr val="tx1"/>
                </a:solidFill>
              </a:rPr>
              <a:t> </a:t>
            </a:r>
            <a:r>
              <a:rPr lang="lv-LV" b="1" err="1">
                <a:solidFill>
                  <a:schemeClr val="tx1"/>
                </a:solidFill>
              </a:rPr>
              <a:t>of</a:t>
            </a:r>
            <a:r>
              <a:rPr lang="lv-LV" b="1">
                <a:solidFill>
                  <a:schemeClr val="tx1"/>
                </a:solidFill>
              </a:rPr>
              <a:t> </a:t>
            </a:r>
            <a:r>
              <a:rPr lang="lv-LV" b="1" err="1">
                <a:solidFill>
                  <a:schemeClr val="tx1"/>
                </a:solidFill>
              </a:rPr>
              <a:t>municipal</a:t>
            </a:r>
            <a:r>
              <a:rPr lang="lv-LV" b="1">
                <a:solidFill>
                  <a:schemeClr val="tx1"/>
                </a:solidFill>
              </a:rPr>
              <a:t> </a:t>
            </a:r>
            <a:r>
              <a:rPr lang="lv-LV" b="1" err="1">
                <a:solidFill>
                  <a:schemeClr val="tx1"/>
                </a:solidFill>
              </a:rPr>
              <a:t>waste</a:t>
            </a:r>
            <a:r>
              <a:rPr lang="lv-LV" b="1">
                <a:solidFill>
                  <a:schemeClr val="tx1"/>
                </a:solidFill>
              </a:rPr>
              <a:t>,              2011 &amp; 2021</a:t>
            </a:r>
            <a:r>
              <a:rPr lang="lv-LV" sz="1400" b="0" i="0" u="none" strike="noStrike" baseline="30000">
                <a:solidFill>
                  <a:schemeClr val="tx1"/>
                </a:solidFill>
                <a:effectLst/>
              </a:rPr>
              <a:t>3</a:t>
            </a:r>
            <a:endParaRPr lang="lv-LV" b="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lv-LV"/>
        </a:p>
      </c:txPr>
    </c:title>
    <c:autoTitleDeleted val="0"/>
    <c:plotArea>
      <c:layout/>
      <c:barChart>
        <c:barDir val="col"/>
        <c:grouping val="clustered"/>
        <c:varyColors val="0"/>
        <c:ser>
          <c:idx val="0"/>
          <c:order val="0"/>
          <c:tx>
            <c:strRef>
              <c:f>'Recycling of municipal waste'!$M$9</c:f>
              <c:strCache>
                <c:ptCount val="1"/>
                <c:pt idx="0">
                  <c:v>2011</c:v>
                </c:pt>
              </c:strCache>
            </c:strRef>
          </c:tx>
          <c:spPr>
            <a:solidFill>
              <a:srgbClr val="294936"/>
            </a:solidFill>
            <a:ln>
              <a:noFill/>
            </a:ln>
            <a:effectLst>
              <a:outerShdw blurRad="50800" dist="38100" dir="2700000" algn="tl" rotWithShape="0">
                <a:prstClr val="black">
                  <a:alpha val="40000"/>
                </a:prstClr>
              </a:outerShdw>
            </a:effectLst>
          </c:spPr>
          <c:invertIfNegative val="0"/>
          <c:dPt>
            <c:idx val="0"/>
            <c:invertIfNegative val="0"/>
            <c:bubble3D val="0"/>
            <c:spPr>
              <a:solidFill>
                <a:srgbClr val="294936"/>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C371-4768-B977-ABF6E83A4B64}"/>
              </c:ext>
            </c:extLst>
          </c:dPt>
          <c:cat>
            <c:strRef>
              <c:f>'Recycling of municipal waste'!$A$10:$A$27</c:f>
              <c:strCache>
                <c:ptCount val="4"/>
                <c:pt idx="0">
                  <c:v>European Union</c:v>
                </c:pt>
                <c:pt idx="1">
                  <c:v>Estonia</c:v>
                </c:pt>
                <c:pt idx="2">
                  <c:v>Latvia</c:v>
                </c:pt>
                <c:pt idx="3">
                  <c:v>Lithuania</c:v>
                </c:pt>
              </c:strCache>
            </c:strRef>
          </c:cat>
          <c:val>
            <c:numRef>
              <c:f>'Recycling of municipal waste'!$M$10:$M$27</c:f>
              <c:numCache>
                <c:formatCode>#,##0.##########</c:formatCode>
                <c:ptCount val="4"/>
                <c:pt idx="0">
                  <c:v>0.38900000000000001</c:v>
                </c:pt>
                <c:pt idx="1">
                  <c:v>0.23300000000000001</c:v>
                </c:pt>
                <c:pt idx="2">
                  <c:v>9.6999999999999989E-2</c:v>
                </c:pt>
                <c:pt idx="3">
                  <c:v>0.2</c:v>
                </c:pt>
              </c:numCache>
            </c:numRef>
          </c:val>
          <c:extLst>
            <c:ext xmlns:c16="http://schemas.microsoft.com/office/drawing/2014/chart" uri="{C3380CC4-5D6E-409C-BE32-E72D297353CC}">
              <c16:uniqueId val="{00000002-C371-4768-B977-ABF6E83A4B64}"/>
            </c:ext>
          </c:extLst>
        </c:ser>
        <c:ser>
          <c:idx val="1"/>
          <c:order val="1"/>
          <c:tx>
            <c:strRef>
              <c:f>'Recycling of municipal waste'!$W$9</c:f>
              <c:strCache>
                <c:ptCount val="1"/>
                <c:pt idx="0">
                  <c:v>2021</c:v>
                </c:pt>
              </c:strCache>
            </c:strRef>
          </c:tx>
          <c:spPr>
            <a:solidFill>
              <a:srgbClr val="5F8769"/>
            </a:solidFill>
            <a:ln>
              <a:noFill/>
            </a:ln>
            <a:effectLst>
              <a:outerShdw blurRad="50800" dist="38100" dir="2700000" algn="tl" rotWithShape="0">
                <a:prstClr val="black">
                  <a:alpha val="40000"/>
                </a:prstClr>
              </a:outerShdw>
            </a:effectLst>
          </c:spPr>
          <c:invertIfNegative val="0"/>
          <c:dPt>
            <c:idx val="0"/>
            <c:invertIfNegative val="0"/>
            <c:bubble3D val="0"/>
            <c:spPr>
              <a:solidFill>
                <a:srgbClr val="5F8769"/>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C371-4768-B977-ABF6E83A4B64}"/>
              </c:ext>
            </c:extLst>
          </c:dPt>
          <c:cat>
            <c:strRef>
              <c:f>'Recycling of municipal waste'!$A$10:$A$27</c:f>
              <c:strCache>
                <c:ptCount val="4"/>
                <c:pt idx="0">
                  <c:v>European Union</c:v>
                </c:pt>
                <c:pt idx="1">
                  <c:v>Estonia</c:v>
                </c:pt>
                <c:pt idx="2">
                  <c:v>Latvia</c:v>
                </c:pt>
                <c:pt idx="3">
                  <c:v>Lithuania</c:v>
                </c:pt>
              </c:strCache>
            </c:strRef>
          </c:cat>
          <c:val>
            <c:numRef>
              <c:f>'Recycling of municipal waste'!$W$10:$W$27</c:f>
              <c:numCache>
                <c:formatCode>#,##0.##########</c:formatCode>
                <c:ptCount val="4"/>
                <c:pt idx="0">
                  <c:v>0.48700000000000004</c:v>
                </c:pt>
                <c:pt idx="1">
                  <c:v>0.30299999999999999</c:v>
                </c:pt>
                <c:pt idx="2">
                  <c:v>0.441</c:v>
                </c:pt>
                <c:pt idx="3">
                  <c:v>0.44299999999999995</c:v>
                </c:pt>
              </c:numCache>
            </c:numRef>
          </c:val>
          <c:extLst>
            <c:ext xmlns:c16="http://schemas.microsoft.com/office/drawing/2014/chart" uri="{C3380CC4-5D6E-409C-BE32-E72D297353CC}">
              <c16:uniqueId val="{00000005-C371-4768-B977-ABF6E83A4B64}"/>
            </c:ext>
          </c:extLst>
        </c:ser>
        <c:dLbls>
          <c:showLegendKey val="0"/>
          <c:showVal val="0"/>
          <c:showCatName val="0"/>
          <c:showSerName val="0"/>
          <c:showPercent val="0"/>
          <c:showBubbleSize val="0"/>
        </c:dLbls>
        <c:gapWidth val="219"/>
        <c:overlap val="-27"/>
        <c:axId val="752668640"/>
        <c:axId val="329948208"/>
      </c:barChart>
      <c:catAx>
        <c:axId val="75266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lv-LV"/>
          </a:p>
        </c:txPr>
        <c:crossAx val="329948208"/>
        <c:crosses val="autoZero"/>
        <c:auto val="1"/>
        <c:lblAlgn val="ctr"/>
        <c:lblOffset val="100"/>
        <c:noMultiLvlLbl val="0"/>
      </c:catAx>
      <c:valAx>
        <c:axId val="329948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752668640"/>
        <c:crosses val="autoZero"/>
        <c:crossBetween val="between"/>
      </c:valAx>
      <c:spPr>
        <a:noFill/>
        <a:ln>
          <a:noFill/>
        </a:ln>
        <a:effectLst/>
      </c:spPr>
    </c:plotArea>
    <c:legend>
      <c:legendPos val="b"/>
      <c:layout>
        <c:manualLayout>
          <c:xMode val="edge"/>
          <c:yMode val="edge"/>
          <c:x val="0.418205839958468"/>
          <c:y val="0.90606587231841718"/>
          <c:w val="0.19895617722011924"/>
          <c:h val="9.39341276815827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2225">
      <a:solidFill>
        <a:schemeClr val="bg1"/>
      </a:solidFill>
    </a:ln>
    <a:effectLst/>
  </c:spPr>
  <c:txPr>
    <a:bodyPr/>
    <a:lstStyle/>
    <a:p>
      <a:pPr>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r>
              <a:rPr lang="lv-LV" sz="3200"/>
              <a:t>REVENUE</a:t>
            </a:r>
            <a:endParaRPr lang="en-US" sz="3200"/>
          </a:p>
        </c:rich>
      </c:tx>
      <c:layout>
        <c:manualLayout>
          <c:xMode val="edge"/>
          <c:yMode val="edge"/>
          <c:x val="0.36783222830585938"/>
          <c:y val="2.0679741755489114E-2"/>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9.6528281938571783E-2"/>
          <c:y val="0.15407467989399726"/>
          <c:w val="0.85996046941861048"/>
          <c:h val="0.63262894965577421"/>
        </c:manualLayout>
      </c:layout>
      <c:barChart>
        <c:barDir val="col"/>
        <c:grouping val="stacked"/>
        <c:varyColors val="0"/>
        <c:ser>
          <c:idx val="2"/>
          <c:order val="0"/>
          <c:tx>
            <c:strRef>
              <c:f>Fins!$A$4</c:f>
              <c:strCache>
                <c:ptCount val="1"/>
                <c:pt idx="0">
                  <c:v>Environmental services</c:v>
                </c:pt>
              </c:strCache>
            </c:strRef>
          </c:tx>
          <c:spPr>
            <a:solidFill>
              <a:srgbClr val="294936"/>
            </a:solidFill>
            <a:ln>
              <a:noFill/>
            </a:ln>
            <a:effectLst>
              <a:outerShdw blurRad="57150" dist="19050" dir="5400000" algn="ctr" rotWithShape="0">
                <a:srgbClr val="000000">
                  <a:alpha val="63000"/>
                </a:srgbClr>
              </a:outerShdw>
            </a:effectLst>
          </c:spPr>
          <c:invertIfNegative val="0"/>
          <c:dLbls>
            <c:dLbl>
              <c:idx val="0"/>
              <c:layout>
                <c:manualLayout>
                  <c:x val="-1.0197461394177775E-2"/>
                  <c:y val="-9.084691252994456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A8-7140-B66A-7797251A76B0}"/>
                </c:ext>
              </c:extLst>
            </c:dLbl>
            <c:dLbl>
              <c:idx val="1"/>
              <c:layout>
                <c:manualLayout>
                  <c:x val="-6.798307596118434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F9-462B-89EB-0016DA82B44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Fins!$B$3:$I$3</c:f>
              <c:strCache>
                <c:ptCount val="4"/>
                <c:pt idx="0">
                  <c:v>2020</c:v>
                </c:pt>
                <c:pt idx="1">
                  <c:v>2021</c:v>
                </c:pt>
                <c:pt idx="2">
                  <c:v>2022</c:v>
                </c:pt>
                <c:pt idx="3">
                  <c:v>2023</c:v>
                </c:pt>
              </c:strCache>
              <c:extLst/>
            </c:strRef>
          </c:cat>
          <c:val>
            <c:numRef>
              <c:f>Fins!$B$4:$I$4</c:f>
              <c:numCache>
                <c:formatCode>_-* #\ ##0.0\ _€_-;\-* #\ ##0.0\ _€_-;_-* "-"??\ _€_-;_-@_-</c:formatCode>
                <c:ptCount val="4"/>
                <c:pt idx="0">
                  <c:v>34.351255999999999</c:v>
                </c:pt>
                <c:pt idx="1">
                  <c:v>60.040177999999997</c:v>
                </c:pt>
                <c:pt idx="2">
                  <c:v>109.99983</c:v>
                </c:pt>
                <c:pt idx="3" formatCode="#\ ##0.0">
                  <c:v>134.83417900000001</c:v>
                </c:pt>
              </c:numCache>
              <c:extLst/>
            </c:numRef>
          </c:val>
          <c:extLst>
            <c:ext xmlns:c16="http://schemas.microsoft.com/office/drawing/2014/chart" uri="{C3380CC4-5D6E-409C-BE32-E72D297353CC}">
              <c16:uniqueId val="{00000000-13D2-8C48-86A1-806E833D5733}"/>
            </c:ext>
          </c:extLst>
        </c:ser>
        <c:ser>
          <c:idx val="5"/>
          <c:order val="1"/>
          <c:tx>
            <c:strRef>
              <c:f>Fins!$A$6</c:f>
              <c:strCache>
                <c:ptCount val="1"/>
                <c:pt idx="0">
                  <c:v>Plastics recycling </c:v>
                </c:pt>
              </c:strCache>
            </c:strRef>
          </c:tx>
          <c:spPr>
            <a:solidFill>
              <a:srgbClr val="4A6A52"/>
            </a:solidFill>
            <a:ln>
              <a:noFill/>
            </a:ln>
            <a:effectLst>
              <a:outerShdw blurRad="57150" dist="19050" dir="5400000" algn="ctr" rotWithShape="0">
                <a:srgbClr val="000000">
                  <a:alpha val="63000"/>
                </a:srgbClr>
              </a:outerShdw>
            </a:effectLst>
          </c:spPr>
          <c:invertIfNegative val="0"/>
          <c:dLbls>
            <c:dLbl>
              <c:idx val="0"/>
              <c:layout>
                <c:manualLayout>
                  <c:x val="-1.019746139417777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F9-462B-89EB-0016DA82B444}"/>
                </c:ext>
              </c:extLst>
            </c:dLbl>
            <c:dLbl>
              <c:idx val="1"/>
              <c:layout>
                <c:manualLayout>
                  <c:x val="-6.7983075961184341E-3"/>
                  <c:y val="4.95534338188529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F9-462B-89EB-0016DA82B44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Fins!$B$3:$I$3</c:f>
              <c:strCache>
                <c:ptCount val="4"/>
                <c:pt idx="0">
                  <c:v>2020</c:v>
                </c:pt>
                <c:pt idx="1">
                  <c:v>2021</c:v>
                </c:pt>
                <c:pt idx="2">
                  <c:v>2022</c:v>
                </c:pt>
                <c:pt idx="3">
                  <c:v>2023</c:v>
                </c:pt>
              </c:strCache>
              <c:extLst/>
            </c:strRef>
          </c:cat>
          <c:val>
            <c:numRef>
              <c:f>Fins!$B$6:$I$6</c:f>
              <c:numCache>
                <c:formatCode>_-* #\ ##0.0\ _€_-;\-* #\ ##0.0\ _€_-;_-* "-"??\ _€_-;_-@_-</c:formatCode>
                <c:ptCount val="4"/>
                <c:pt idx="0">
                  <c:v>40.598440000000004</c:v>
                </c:pt>
                <c:pt idx="1">
                  <c:v>59.979593999999999</c:v>
                </c:pt>
                <c:pt idx="2">
                  <c:v>100.031791</c:v>
                </c:pt>
                <c:pt idx="3" formatCode="#\ ##0.0">
                  <c:v>83.691316999999998</c:v>
                </c:pt>
              </c:numCache>
              <c:extLst/>
            </c:numRef>
          </c:val>
          <c:extLst xmlns:c15="http://schemas.microsoft.com/office/drawing/2012/chart">
            <c:ext xmlns:c16="http://schemas.microsoft.com/office/drawing/2014/chart" uri="{C3380CC4-5D6E-409C-BE32-E72D297353CC}">
              <c16:uniqueId val="{00000002-13D2-8C48-86A1-806E833D5733}"/>
            </c:ext>
          </c:extLst>
        </c:ser>
        <c:ser>
          <c:idx val="4"/>
          <c:order val="2"/>
          <c:tx>
            <c:strRef>
              <c:f>Fins!$A$5</c:f>
              <c:strCache>
                <c:ptCount val="1"/>
                <c:pt idx="0">
                  <c:v>Ecoservice Jan-Aug'21**</c:v>
                </c:pt>
              </c:strCache>
            </c:strRef>
          </c:tx>
          <c:spPr>
            <a:solidFill>
              <a:srgbClr val="5F8769"/>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Fins!$B$3:$I$3</c:f>
              <c:strCache>
                <c:ptCount val="4"/>
                <c:pt idx="0">
                  <c:v>2020</c:v>
                </c:pt>
                <c:pt idx="1">
                  <c:v>2021</c:v>
                </c:pt>
                <c:pt idx="2">
                  <c:v>2022</c:v>
                </c:pt>
                <c:pt idx="3">
                  <c:v>2023</c:v>
                </c:pt>
              </c:strCache>
              <c:extLst/>
            </c:strRef>
          </c:cat>
          <c:val>
            <c:numRef>
              <c:f>Fins!$B$5:$I$5</c:f>
              <c:numCache>
                <c:formatCode>_-* #\ ##0.0\ _€_-;\-* #\ ##0.0\ _€_-;_-* "-"??\ _€_-;_-@_-</c:formatCode>
                <c:ptCount val="4"/>
                <c:pt idx="1">
                  <c:v>28.185554</c:v>
                </c:pt>
              </c:numCache>
              <c:extLst/>
            </c:numRef>
          </c:val>
          <c:extLst>
            <c:ext xmlns:c16="http://schemas.microsoft.com/office/drawing/2014/chart" uri="{C3380CC4-5D6E-409C-BE32-E72D297353CC}">
              <c16:uniqueId val="{00000001-13D2-8C48-86A1-806E833D5733}"/>
            </c:ext>
          </c:extLst>
        </c:ser>
        <c:ser>
          <c:idx val="3"/>
          <c:order val="3"/>
          <c:tx>
            <c:strRef>
              <c:f>Fins!$A$7</c:f>
              <c:strCache>
                <c:ptCount val="1"/>
                <c:pt idx="0">
                  <c:v>Tesil Jan-Sep'22***</c:v>
                </c:pt>
              </c:strCache>
            </c:strRef>
          </c:tx>
          <c:spPr>
            <a:solidFill>
              <a:schemeClr val="accent3">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Fins!$B$3:$I$3</c:f>
              <c:strCache>
                <c:ptCount val="4"/>
                <c:pt idx="0">
                  <c:v>2020</c:v>
                </c:pt>
                <c:pt idx="1">
                  <c:v>2021</c:v>
                </c:pt>
                <c:pt idx="2">
                  <c:v>2022</c:v>
                </c:pt>
                <c:pt idx="3">
                  <c:v>2023</c:v>
                </c:pt>
              </c:strCache>
              <c:extLst/>
            </c:strRef>
          </c:cat>
          <c:val>
            <c:numRef>
              <c:f>Fins!$B$7:$I$7</c:f>
              <c:numCache>
                <c:formatCode>General</c:formatCode>
                <c:ptCount val="4"/>
                <c:pt idx="2" formatCode="_-* #\ ##0.0\ _€_-;\-* #\ ##0.0\ _€_-;_-* &quot;-&quot;??\ _€_-;_-@_-">
                  <c:v>29.996984160963621</c:v>
                </c:pt>
              </c:numCache>
              <c:extLst/>
            </c:numRef>
          </c:val>
          <c:extLst>
            <c:ext xmlns:c16="http://schemas.microsoft.com/office/drawing/2014/chart" uri="{C3380CC4-5D6E-409C-BE32-E72D297353CC}">
              <c16:uniqueId val="{00000003-13D2-8C48-86A1-806E833D5733}"/>
            </c:ext>
          </c:extLst>
        </c:ser>
        <c:ser>
          <c:idx val="0"/>
          <c:order val="4"/>
          <c:tx>
            <c:strRef>
              <c:f>Fins!$A$8</c:f>
              <c:strCache>
                <c:ptCount val="1"/>
                <c:pt idx="0">
                  <c:v>Metal Plast Jan-Oct'23****</c:v>
                </c:pt>
              </c:strCache>
            </c:strRef>
          </c:tx>
          <c:spPr>
            <a:solidFill>
              <a:srgbClr val="A9C3AF"/>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Fins!$B$3:$I$3</c:f>
              <c:strCache>
                <c:ptCount val="4"/>
                <c:pt idx="0">
                  <c:v>2020</c:v>
                </c:pt>
                <c:pt idx="1">
                  <c:v>2021</c:v>
                </c:pt>
                <c:pt idx="2">
                  <c:v>2022</c:v>
                </c:pt>
                <c:pt idx="3">
                  <c:v>2023</c:v>
                </c:pt>
              </c:strCache>
              <c:extLst/>
            </c:strRef>
          </c:cat>
          <c:val>
            <c:numRef>
              <c:f>Fins!$B$8:$I$8</c:f>
              <c:numCache>
                <c:formatCode>General</c:formatCode>
                <c:ptCount val="4"/>
                <c:pt idx="3" formatCode="#\ ##0.0">
                  <c:v>24.474503999999996</c:v>
                </c:pt>
              </c:numCache>
              <c:extLst/>
            </c:numRef>
          </c:val>
          <c:extLst>
            <c:ext xmlns:c16="http://schemas.microsoft.com/office/drawing/2014/chart" uri="{C3380CC4-5D6E-409C-BE32-E72D297353CC}">
              <c16:uniqueId val="{00000004-13D2-8C48-86A1-806E833D5733}"/>
            </c:ext>
          </c:extLst>
        </c:ser>
        <c:dLbls>
          <c:showLegendKey val="0"/>
          <c:showVal val="0"/>
          <c:showCatName val="0"/>
          <c:showSerName val="0"/>
          <c:showPercent val="0"/>
          <c:showBubbleSize val="0"/>
        </c:dLbls>
        <c:gapWidth val="36"/>
        <c:overlap val="100"/>
        <c:axId val="848426688"/>
        <c:axId val="929359920"/>
        <c:extLst/>
      </c:barChart>
      <c:lineChart>
        <c:grouping val="standard"/>
        <c:varyColors val="0"/>
        <c:ser>
          <c:idx val="7"/>
          <c:order val="6"/>
          <c:tx>
            <c:strRef>
              <c:f>Fins!$A$10</c:f>
              <c:strCache>
                <c:ptCount val="1"/>
                <c:pt idx="0">
                  <c:v>Total pro-forma</c:v>
                </c:pt>
              </c:strCache>
            </c:strRef>
          </c:tx>
          <c:spPr>
            <a:ln w="34925" cap="rnd">
              <a:solidFill>
                <a:schemeClr val="accent3">
                  <a:lumMod val="60000"/>
                  <a:lumOff val="40000"/>
                </a:schemeClr>
              </a:solidFill>
              <a:round/>
            </a:ln>
            <a:effectLst>
              <a:outerShdw blurRad="57150" dist="19050" dir="5400000" algn="ctr" rotWithShape="0">
                <a:srgbClr val="000000">
                  <a:alpha val="63000"/>
                </a:srgbClr>
              </a:outerShdw>
            </a:effectLst>
          </c:spPr>
          <c:marker>
            <c:symbol val="none"/>
          </c:marker>
          <c:dLbls>
            <c:dLbl>
              <c:idx val="1"/>
              <c:layout>
                <c:manualLayout>
                  <c:x val="-0.10537376773983578"/>
                  <c:y val="-3.96427470550823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5E-462A-AA3E-C22E0B4E302F}"/>
                </c:ext>
              </c:extLst>
            </c:dLbl>
            <c:dLbl>
              <c:idx val="2"/>
              <c:layout>
                <c:manualLayout>
                  <c:x val="-0.16315938230684249"/>
                  <c:y val="-3.2209731982254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93-9640-BCF5-A34172FB7D1C}"/>
                </c:ext>
              </c:extLst>
            </c:dLbl>
            <c:dLbl>
              <c:idx val="3"/>
              <c:layout>
                <c:manualLayout>
                  <c:x val="-0.10877292153789495"/>
                  <c:y val="-4.2120418746024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93-9640-BCF5-A34172FB7D1C}"/>
                </c:ext>
              </c:extLst>
            </c:dLbl>
            <c:numFmt formatCode="#,##0" sourceLinked="0"/>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3">
                        <a:lumMod val="60000"/>
                        <a:lumOff val="40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Fins!$B$3:$I$3</c:f>
              <c:strCache>
                <c:ptCount val="4"/>
                <c:pt idx="0">
                  <c:v>2020</c:v>
                </c:pt>
                <c:pt idx="1">
                  <c:v>2021</c:v>
                </c:pt>
                <c:pt idx="2">
                  <c:v>2022</c:v>
                </c:pt>
                <c:pt idx="3">
                  <c:v>2023</c:v>
                </c:pt>
              </c:strCache>
              <c:extLst/>
            </c:strRef>
          </c:cat>
          <c:val>
            <c:numRef>
              <c:f>Fins!$B$10:$I$10</c:f>
              <c:numCache>
                <c:formatCode>#,##0</c:formatCode>
                <c:ptCount val="4"/>
                <c:pt idx="1">
                  <c:v>148.20532599999999</c:v>
                </c:pt>
                <c:pt idx="2">
                  <c:v>240.02860716096362</c:v>
                </c:pt>
                <c:pt idx="3" formatCode="#\ ##0.0">
                  <c:v>243</c:v>
                </c:pt>
              </c:numCache>
              <c:extLst/>
            </c:numRef>
          </c:val>
          <c:smooth val="1"/>
          <c:extLst>
            <c:ext xmlns:c16="http://schemas.microsoft.com/office/drawing/2014/chart" uri="{C3380CC4-5D6E-409C-BE32-E72D297353CC}">
              <c16:uniqueId val="{0000000C-13D2-8C48-86A1-806E833D5733}"/>
            </c:ext>
          </c:extLst>
        </c:ser>
        <c:ser>
          <c:idx val="1"/>
          <c:order val="7"/>
          <c:tx>
            <c:strRef>
              <c:f>Fins!$A$11</c:f>
              <c:strCache>
                <c:ptCount val="1"/>
                <c:pt idx="0">
                  <c:v>Total consolidated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dLbl>
              <c:idx val="0"/>
              <c:layout>
                <c:manualLayout>
                  <c:x val="-3.1198806612171996E-2"/>
                  <c:y val="1.6886651290493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F9-462B-89EB-0016DA82B444}"/>
                </c:ext>
              </c:extLst>
            </c:dLbl>
            <c:dLbl>
              <c:idx val="1"/>
              <c:layout>
                <c:manualLayout>
                  <c:x val="-3.0384710427474888E-2"/>
                  <c:y val="1.4898109976980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F9-462B-89EB-0016DA82B444}"/>
                </c:ext>
              </c:extLst>
            </c:dLbl>
            <c:dLbl>
              <c:idx val="2"/>
              <c:layout>
                <c:manualLayout>
                  <c:x val="-2.653879172969403E-2"/>
                  <c:y val="1.5020330525908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F9-462B-89EB-0016DA82B444}"/>
                </c:ext>
              </c:extLst>
            </c:dLbl>
            <c:dLbl>
              <c:idx val="3"/>
              <c:layout>
                <c:manualLayout>
                  <c:x val="-6.1998701444520923E-2"/>
                  <c:y val="2.4473969434105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93-9640-BCF5-A34172FB7D1C}"/>
                </c:ext>
              </c:extLst>
            </c:dLbl>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rgbClr val="CADB2A"/>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Fins!$B$3:$I$3</c:f>
              <c:strCache>
                <c:ptCount val="4"/>
                <c:pt idx="0">
                  <c:v>2020</c:v>
                </c:pt>
                <c:pt idx="1">
                  <c:v>2021</c:v>
                </c:pt>
                <c:pt idx="2">
                  <c:v>2022</c:v>
                </c:pt>
                <c:pt idx="3">
                  <c:v>2023</c:v>
                </c:pt>
              </c:strCache>
              <c:extLst/>
            </c:strRef>
          </c:cat>
          <c:val>
            <c:numRef>
              <c:f>Fins!$B$11:$I$11</c:f>
              <c:numCache>
                <c:formatCode>#,##0</c:formatCode>
                <c:ptCount val="4"/>
                <c:pt idx="0">
                  <c:v>74.949696000000003</c:v>
                </c:pt>
                <c:pt idx="1">
                  <c:v>120.01977199999999</c:v>
                </c:pt>
                <c:pt idx="2">
                  <c:v>210.031623</c:v>
                </c:pt>
                <c:pt idx="3" formatCode="#\ ##0.0">
                  <c:v>218.525496</c:v>
                </c:pt>
              </c:numCache>
              <c:extLst/>
            </c:numRef>
          </c:val>
          <c:smooth val="0"/>
          <c:extLst>
            <c:ext xmlns:c16="http://schemas.microsoft.com/office/drawing/2014/chart" uri="{C3380CC4-5D6E-409C-BE32-E72D297353CC}">
              <c16:uniqueId val="{00000000-D187-4274-AC81-7DB2CCFDBDC3}"/>
            </c:ext>
          </c:extLst>
        </c:ser>
        <c:dLbls>
          <c:showLegendKey val="0"/>
          <c:showVal val="0"/>
          <c:showCatName val="0"/>
          <c:showSerName val="0"/>
          <c:showPercent val="0"/>
          <c:showBubbleSize val="0"/>
        </c:dLbls>
        <c:marker val="1"/>
        <c:smooth val="0"/>
        <c:axId val="848426688"/>
        <c:axId val="929359920"/>
        <c:extLst>
          <c:ext xmlns:c15="http://schemas.microsoft.com/office/drawing/2012/chart" uri="{02D57815-91ED-43cb-92C2-25804820EDAC}">
            <c15:filteredLineSeries>
              <c15:ser>
                <c:idx val="6"/>
                <c:order val="5"/>
                <c:tx>
                  <c:strRef>
                    <c:extLst>
                      <c:ext uri="{02D57815-91ED-43cb-92C2-25804820EDAC}">
                        <c15:formulaRef>
                          <c15:sqref>Fins!$A$9</c15:sqref>
                        </c15:formulaRef>
                      </c:ext>
                    </c:extLst>
                    <c:strCache>
                      <c:ptCount val="1"/>
                      <c:pt idx="0">
                        <c:v>Other*****</c:v>
                      </c:pt>
                    </c:strCache>
                  </c:strRef>
                </c:tx>
                <c:spPr>
                  <a:ln w="34925" cap="rnd">
                    <a:solidFill>
                      <a:schemeClr val="accent1">
                        <a:lumMod val="60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9525">
                      <a:solidFill>
                        <a:schemeClr val="accent1">
                          <a:lumMod val="60000"/>
                        </a:schemeClr>
                      </a:solidFill>
                      <a:round/>
                    </a:ln>
                    <a:effectLst>
                      <a:outerShdw blurRad="57150" dist="19050" dir="5400000" algn="ctr" rotWithShape="0">
                        <a:srgbClr val="000000">
                          <a:alpha val="63000"/>
                        </a:srgbClr>
                      </a:outerShdw>
                    </a:effectLst>
                  </c:spPr>
                </c:marker>
                <c:cat>
                  <c:strRef>
                    <c:extLst>
                      <c:ext uri="{02D57815-91ED-43cb-92C2-25804820EDAC}">
                        <c15:formulaRef>
                          <c15:sqref>Fins!$B$3:$I$3</c15:sqref>
                        </c15:formulaRef>
                      </c:ext>
                    </c:extLst>
                    <c:strCache>
                      <c:ptCount val="4"/>
                      <c:pt idx="0">
                        <c:v>2020</c:v>
                      </c:pt>
                      <c:pt idx="1">
                        <c:v>2021</c:v>
                      </c:pt>
                      <c:pt idx="2">
                        <c:v>2022</c:v>
                      </c:pt>
                      <c:pt idx="3">
                        <c:v>2023</c:v>
                      </c:pt>
                    </c:strCache>
                  </c:strRef>
                </c:cat>
                <c:val>
                  <c:numRef>
                    <c:extLst>
                      <c:ext uri="{02D57815-91ED-43cb-92C2-25804820EDAC}">
                        <c15:formulaRef>
                          <c15:sqref>Fins!$B$9:$I$9</c15:sqref>
                        </c15:formulaRef>
                      </c:ext>
                    </c:extLst>
                    <c:numCache>
                      <c:formatCode>_-* #\ ##0.0\ _€_-;\-* #\ ##0.0\ _€_-;_-* "-"??\ _€_-;_-@_-</c:formatCode>
                      <c:ptCount val="4"/>
                      <c:pt idx="0">
                        <c:v>0</c:v>
                      </c:pt>
                      <c:pt idx="1">
                        <c:v>0</c:v>
                      </c:pt>
                      <c:pt idx="2">
                        <c:v>1.9999999999999999E-6</c:v>
                      </c:pt>
                    </c:numCache>
                  </c:numRef>
                </c:val>
                <c:smooth val="1"/>
                <c:extLst>
                  <c:ext xmlns:c16="http://schemas.microsoft.com/office/drawing/2014/chart" uri="{C3380CC4-5D6E-409C-BE32-E72D297353CC}">
                    <c16:uniqueId val="{00000007-13D2-8C48-86A1-806E833D5733}"/>
                  </c:ext>
                </c:extLst>
              </c15:ser>
            </c15:filteredLineSeries>
          </c:ext>
        </c:extLst>
      </c:lineChart>
      <c:catAx>
        <c:axId val="848426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v-LV"/>
          </a:p>
        </c:txPr>
        <c:crossAx val="929359920"/>
        <c:crosses val="autoZero"/>
        <c:auto val="1"/>
        <c:lblAlgn val="ctr"/>
        <c:lblOffset val="100"/>
        <c:noMultiLvlLbl val="0"/>
      </c:catAx>
      <c:valAx>
        <c:axId val="929359920"/>
        <c:scaling>
          <c:orientation val="minMax"/>
          <c:max val="25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v-LV"/>
          </a:p>
        </c:txPr>
        <c:crossAx val="848426688"/>
        <c:crosses val="autoZero"/>
        <c:crossBetween val="between"/>
        <c:majorUnit val="50"/>
      </c:valAx>
      <c:spPr>
        <a:noFill/>
        <a:ln>
          <a:noFill/>
        </a:ln>
        <a:effectLst/>
      </c:spPr>
    </c:plotArea>
    <c:legend>
      <c:legendPos val="b"/>
      <c:layout>
        <c:manualLayout>
          <c:xMode val="edge"/>
          <c:yMode val="edge"/>
          <c:x val="1.2047089257440607E-2"/>
          <c:y val="0.876864728712339"/>
          <c:w val="0.98795291074255942"/>
          <c:h val="0.1231352712876610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r>
              <a:rPr lang="en-US" sz="3200"/>
              <a:t>EBITDA</a:t>
            </a:r>
            <a:r>
              <a:rPr lang="lv-LV" sz="3200"/>
              <a:t>*</a:t>
            </a:r>
            <a:endParaRPr lang="en-US" sz="3200"/>
          </a:p>
        </c:rich>
      </c:tx>
      <c:layout>
        <c:manualLayout>
          <c:xMode val="edge"/>
          <c:yMode val="edge"/>
          <c:x val="0.41110676601749402"/>
          <c:y val="8.7092378096815526E-3"/>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8.0821175578165746E-2"/>
          <c:y val="0.17089703952710644"/>
          <c:w val="0.87622451485394581"/>
          <c:h val="0.6007721390796702"/>
        </c:manualLayout>
      </c:layout>
      <c:barChart>
        <c:barDir val="col"/>
        <c:grouping val="stacked"/>
        <c:varyColors val="0"/>
        <c:ser>
          <c:idx val="0"/>
          <c:order val="0"/>
          <c:tx>
            <c:strRef>
              <c:f>Fins!$A$3</c:f>
              <c:strCache>
                <c:ptCount val="1"/>
                <c:pt idx="0">
                  <c:v>Environmental services</c:v>
                </c:pt>
              </c:strCache>
            </c:strRef>
          </c:tx>
          <c:spPr>
            <a:solidFill>
              <a:srgbClr val="29493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Fins!$B$2:$G$2</c:f>
              <c:strCache>
                <c:ptCount val="4"/>
                <c:pt idx="0">
                  <c:v>2020</c:v>
                </c:pt>
                <c:pt idx="1">
                  <c:v>2021</c:v>
                </c:pt>
                <c:pt idx="2">
                  <c:v>2022</c:v>
                </c:pt>
                <c:pt idx="3">
                  <c:v>2023</c:v>
                </c:pt>
              </c:strCache>
              <c:extLst/>
            </c:strRef>
          </c:cat>
          <c:val>
            <c:numRef>
              <c:f>Fins!$B$3:$G$3</c:f>
              <c:numCache>
                <c:formatCode>_-* #\ ##0.0\ _€_-;\-* #\ ##0.0\ _€_-;_-* "-"??\ _€_-;_-@_-</c:formatCode>
                <c:ptCount val="4"/>
                <c:pt idx="0">
                  <c:v>9.6999999999999993</c:v>
                </c:pt>
                <c:pt idx="1">
                  <c:v>13.7</c:v>
                </c:pt>
                <c:pt idx="2">
                  <c:v>19.039556999999999</c:v>
                </c:pt>
                <c:pt idx="3" formatCode="0.0">
                  <c:v>27.07743017198348</c:v>
                </c:pt>
              </c:numCache>
              <c:extLst/>
            </c:numRef>
          </c:val>
          <c:extLst>
            <c:ext xmlns:c16="http://schemas.microsoft.com/office/drawing/2014/chart" uri="{C3380CC4-5D6E-409C-BE32-E72D297353CC}">
              <c16:uniqueId val="{00000000-E55F-4FBB-AF74-273EB7F38048}"/>
            </c:ext>
          </c:extLst>
        </c:ser>
        <c:ser>
          <c:idx val="2"/>
          <c:order val="1"/>
          <c:tx>
            <c:strRef>
              <c:f>Fins!$A$5</c:f>
              <c:strCache>
                <c:ptCount val="1"/>
                <c:pt idx="0">
                  <c:v>Plastics recycling and related</c:v>
                </c:pt>
              </c:strCache>
            </c:strRef>
          </c:tx>
          <c:spPr>
            <a:solidFill>
              <a:srgbClr val="4A6A52"/>
            </a:solidFill>
            <a:ln>
              <a:noFill/>
            </a:ln>
            <a:effectLst>
              <a:outerShdw blurRad="57150" dist="19050" dir="5400000" algn="ctr" rotWithShape="0">
                <a:srgbClr val="000000">
                  <a:alpha val="63000"/>
                </a:srgbClr>
              </a:outerShdw>
            </a:effectLst>
          </c:spPr>
          <c:invertIfNegative val="0"/>
          <c:dLbls>
            <c:dLbl>
              <c:idx val="0"/>
              <c:layout>
                <c:manualLayout>
                  <c:x val="-6.943789477425198E-3"/>
                  <c:y val="-2.2332798557570848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FC-C34A-9A33-0C5C4579F64B}"/>
                </c:ext>
              </c:extLst>
            </c:dLbl>
            <c:dLbl>
              <c:idx val="1"/>
              <c:layout>
                <c:manualLayout>
                  <c:x val="-3.4719392021936965E-3"/>
                  <c:y val="3.0865171597836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FC-C34A-9A33-0C5C4579F64B}"/>
                </c:ext>
              </c:extLst>
            </c:dLbl>
            <c:dLbl>
              <c:idx val="2"/>
              <c:layout>
                <c:manualLayout>
                  <c:x val="8.4953909288579908E-3"/>
                  <c:y val="2.0939606253793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FC-C34A-9A33-0C5C4579F64B}"/>
                </c:ext>
              </c:extLst>
            </c:dLbl>
            <c:dLbl>
              <c:idx val="3"/>
              <c:layout>
                <c:manualLayout>
                  <c:x val="1.1967330131051578E-2"/>
                  <c:y val="-9.28442467683670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FE-44A0-AEBD-370934A80B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Fins!$B$2:$G$2</c:f>
              <c:strCache>
                <c:ptCount val="4"/>
                <c:pt idx="0">
                  <c:v>2020</c:v>
                </c:pt>
                <c:pt idx="1">
                  <c:v>2021</c:v>
                </c:pt>
                <c:pt idx="2">
                  <c:v>2022</c:v>
                </c:pt>
                <c:pt idx="3">
                  <c:v>2023</c:v>
                </c:pt>
              </c:strCache>
              <c:extLst/>
            </c:strRef>
          </c:cat>
          <c:val>
            <c:numRef>
              <c:f>Fins!$B$5:$G$5</c:f>
              <c:numCache>
                <c:formatCode>_-* #\ ##0.0\ _€_-;\-* #\ ##0.0\ _€_-;_-* "-"??\ _€_-;_-@_-</c:formatCode>
                <c:ptCount val="4"/>
                <c:pt idx="0">
                  <c:v>1.2</c:v>
                </c:pt>
                <c:pt idx="1">
                  <c:v>9.1999999999999993</c:v>
                </c:pt>
                <c:pt idx="2">
                  <c:v>8.3338490000000007</c:v>
                </c:pt>
                <c:pt idx="3" formatCode="0.0">
                  <c:v>4.4599848756289253</c:v>
                </c:pt>
              </c:numCache>
              <c:extLst/>
            </c:numRef>
          </c:val>
          <c:extLst>
            <c:ext xmlns:c16="http://schemas.microsoft.com/office/drawing/2014/chart" uri="{C3380CC4-5D6E-409C-BE32-E72D297353CC}">
              <c16:uniqueId val="{00000003-E55F-4FBB-AF74-273EB7F38048}"/>
            </c:ext>
          </c:extLst>
        </c:ser>
        <c:ser>
          <c:idx val="3"/>
          <c:order val="2"/>
          <c:tx>
            <c:strRef>
              <c:f>Fins!$A$4</c:f>
              <c:strCache>
                <c:ptCount val="1"/>
                <c:pt idx="0">
                  <c:v>Ecoservice Jan-Aug'21**</c:v>
                </c:pt>
              </c:strCache>
            </c:strRef>
          </c:tx>
          <c:spPr>
            <a:solidFill>
              <a:srgbClr val="5F8769"/>
            </a:solidFill>
            <a:ln>
              <a:noFill/>
            </a:ln>
            <a:effectLst>
              <a:outerShdw blurRad="57150" dist="19050" dir="5400000" algn="ctr" rotWithShape="0">
                <a:srgbClr val="000000">
                  <a:alpha val="63000"/>
                </a:srgbClr>
              </a:outerShdw>
            </a:effectLst>
          </c:spPr>
          <c:invertIfNegative val="0"/>
          <c:dLbls>
            <c:dLbl>
              <c:idx val="1"/>
              <c:layout>
                <c:manualLayout>
                  <c:x val="0"/>
                  <c:y val="1.7343701836598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97-4C47-A51C-EE4FDDF1FD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Fins!$B$2:$G$2</c:f>
              <c:strCache>
                <c:ptCount val="4"/>
                <c:pt idx="0">
                  <c:v>2020</c:v>
                </c:pt>
                <c:pt idx="1">
                  <c:v>2021</c:v>
                </c:pt>
                <c:pt idx="2">
                  <c:v>2022</c:v>
                </c:pt>
                <c:pt idx="3">
                  <c:v>2023</c:v>
                </c:pt>
              </c:strCache>
              <c:extLst/>
            </c:strRef>
          </c:cat>
          <c:val>
            <c:numRef>
              <c:f>Fins!$B$4:$G$4</c:f>
              <c:numCache>
                <c:formatCode>_-* #\ ##0.0\ _€_-;\-* #\ ##0.0\ _€_-;_-* "-"??\ _€_-;_-@_-</c:formatCode>
                <c:ptCount val="4"/>
                <c:pt idx="1">
                  <c:v>6.1</c:v>
                </c:pt>
              </c:numCache>
              <c:extLst/>
            </c:numRef>
          </c:val>
          <c:extLst>
            <c:ext xmlns:c16="http://schemas.microsoft.com/office/drawing/2014/chart" uri="{C3380CC4-5D6E-409C-BE32-E72D297353CC}">
              <c16:uniqueId val="{00000001-E55F-4FBB-AF74-273EB7F38048}"/>
            </c:ext>
          </c:extLst>
        </c:ser>
        <c:ser>
          <c:idx val="1"/>
          <c:order val="3"/>
          <c:tx>
            <c:strRef>
              <c:f>Fins!$A$6</c:f>
              <c:strCache>
                <c:ptCount val="1"/>
                <c:pt idx="0">
                  <c:v>Tesil Jan-Sep'22***</c:v>
                </c:pt>
              </c:strCache>
            </c:strRef>
          </c:tx>
          <c:spPr>
            <a:solidFill>
              <a:schemeClr val="accent3">
                <a:lumMod val="75000"/>
              </a:schemeClr>
            </a:solidFill>
            <a:ln>
              <a:noFill/>
            </a:ln>
            <a:effectLst>
              <a:outerShdw blurRad="57150" dist="19050" dir="5400000" algn="ctr" rotWithShape="0">
                <a:srgbClr val="000000">
                  <a:alpha val="63000"/>
                </a:srgbClr>
              </a:outerShdw>
            </a:effectLst>
          </c:spPr>
          <c:invertIfNegative val="0"/>
          <c:dLbls>
            <c:dLbl>
              <c:idx val="0"/>
              <c:tx>
                <c:rich>
                  <a:bodyPr/>
                  <a:lstStyle/>
                  <a:p>
                    <a:fld id="{075260A2-DD07-4F3F-B34B-95718F1E87F1}" type="VALUE">
                      <a:rPr lang="en-US" sz="800" b="0" smtClean="0">
                        <a:solidFill>
                          <a:schemeClr val="bg1"/>
                        </a:solidFill>
                      </a:rPr>
                      <a:pPr/>
                      <a:t>[VALUE]</a:t>
                    </a:fld>
                    <a:endParaRPr lang="lv-LV"/>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55F-4FBB-AF74-273EB7F38048}"/>
                </c:ext>
              </c:extLst>
            </c:dLbl>
            <c:dLbl>
              <c:idx val="2"/>
              <c:layout>
                <c:manualLayout>
                  <c:x val="-4.112238479678028E-3"/>
                  <c:y val="-2.57265398763939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5F-4FBB-AF74-273EB7F380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Fins!$B$2:$G$2</c:f>
              <c:strCache>
                <c:ptCount val="4"/>
                <c:pt idx="0">
                  <c:v>2020</c:v>
                </c:pt>
                <c:pt idx="1">
                  <c:v>2021</c:v>
                </c:pt>
                <c:pt idx="2">
                  <c:v>2022</c:v>
                </c:pt>
                <c:pt idx="3">
                  <c:v>2023</c:v>
                </c:pt>
              </c:strCache>
              <c:extLst/>
            </c:strRef>
          </c:cat>
          <c:val>
            <c:numRef>
              <c:f>Fins!$B$6:$G$6</c:f>
              <c:numCache>
                <c:formatCode>General</c:formatCode>
                <c:ptCount val="4"/>
                <c:pt idx="2" formatCode="_-* #\ ##0.0\ _€_-;\-* #\ ##0.0\ _€_-;_-* &quot;-&quot;??\ _€_-;_-@_-">
                  <c:v>1.2</c:v>
                </c:pt>
              </c:numCache>
              <c:extLst/>
            </c:numRef>
          </c:val>
          <c:extLst>
            <c:ext xmlns:c16="http://schemas.microsoft.com/office/drawing/2014/chart" uri="{C3380CC4-5D6E-409C-BE32-E72D297353CC}">
              <c16:uniqueId val="{00000006-E55F-4FBB-AF74-273EB7F38048}"/>
            </c:ext>
          </c:extLst>
        </c:ser>
        <c:ser>
          <c:idx val="6"/>
          <c:order val="4"/>
          <c:tx>
            <c:strRef>
              <c:f>Fins!$A$7</c:f>
              <c:strCache>
                <c:ptCount val="1"/>
                <c:pt idx="0">
                  <c:v>Metal Plast Jan-Oct'23****</c:v>
                </c:pt>
              </c:strCache>
            </c:strRef>
          </c:tx>
          <c:spPr>
            <a:solidFill>
              <a:srgbClr val="A9C3AF"/>
            </a:solidFill>
            <a:ln>
              <a:noFill/>
            </a:ln>
            <a:effectLst>
              <a:outerShdw blurRad="57150" dist="19050" dir="5400000" algn="ctr" rotWithShape="0">
                <a:srgbClr val="000000">
                  <a:alpha val="63000"/>
                </a:srgbClr>
              </a:outerShdw>
            </a:effectLst>
          </c:spPr>
          <c:invertIfNegative val="0"/>
          <c:dLbls>
            <c:dLbl>
              <c:idx val="3"/>
              <c:layout>
                <c:manualLayout>
                  <c:x val="8.9754975982886571E-3"/>
                  <c:y val="-1.12460459522293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FE-44A0-AEBD-370934A80BA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Fins!$B$2:$G$2</c:f>
              <c:strCache>
                <c:ptCount val="4"/>
                <c:pt idx="0">
                  <c:v>2020</c:v>
                </c:pt>
                <c:pt idx="1">
                  <c:v>2021</c:v>
                </c:pt>
                <c:pt idx="2">
                  <c:v>2022</c:v>
                </c:pt>
                <c:pt idx="3">
                  <c:v>2023</c:v>
                </c:pt>
              </c:strCache>
              <c:extLst/>
            </c:strRef>
          </c:cat>
          <c:val>
            <c:numRef>
              <c:f>Fins!$B$7:$G$7</c:f>
              <c:numCache>
                <c:formatCode>General</c:formatCode>
                <c:ptCount val="4"/>
                <c:pt idx="3">
                  <c:v>4.79</c:v>
                </c:pt>
              </c:numCache>
              <c:extLst/>
            </c:numRef>
          </c:val>
          <c:extLst xmlns:c15="http://schemas.microsoft.com/office/drawing/2012/chart">
            <c:ext xmlns:c16="http://schemas.microsoft.com/office/drawing/2014/chart" uri="{C3380CC4-5D6E-409C-BE32-E72D297353CC}">
              <c16:uniqueId val="{00000009-E55F-4FBB-AF74-273EB7F38048}"/>
            </c:ext>
          </c:extLst>
        </c:ser>
        <c:ser>
          <c:idx val="4"/>
          <c:order val="5"/>
          <c:tx>
            <c:strRef>
              <c:f>Fins!$A$8</c:f>
              <c:strCache>
                <c:ptCount val="1"/>
                <c:pt idx="0">
                  <c:v>Other*****</c:v>
                </c:pt>
              </c:strCache>
            </c:strRef>
          </c:tx>
          <c:spPr>
            <a:solidFill>
              <a:schemeClr val="bg1">
                <a:lumMod val="85000"/>
              </a:schemeClr>
            </a:solidFill>
            <a:ln>
              <a:noFill/>
            </a:ln>
            <a:effectLst>
              <a:outerShdw blurRad="57150" dist="19050" dir="5400000" algn="ctr" rotWithShape="0">
                <a:srgbClr val="000000">
                  <a:alpha val="63000"/>
                </a:srgbClr>
              </a:outerShdw>
            </a:effectLst>
          </c:spPr>
          <c:invertIfNegative val="0"/>
          <c:dLbls>
            <c:dLbl>
              <c:idx val="2"/>
              <c:layout>
                <c:manualLayout>
                  <c:x val="-1.0969925894610679E-16"/>
                  <c:y val="-5.059835163073039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55F-4FBB-AF74-273EB7F38048}"/>
                </c:ext>
              </c:extLst>
            </c:dLbl>
            <c:dLbl>
              <c:idx val="3"/>
              <c:layout>
                <c:manualLayout>
                  <c:x val="0"/>
                  <c:y val="-1.0436507746754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55F-4FBB-AF74-273EB7F3804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Fins!$B$2:$G$2</c:f>
              <c:strCache>
                <c:ptCount val="4"/>
                <c:pt idx="0">
                  <c:v>2020</c:v>
                </c:pt>
                <c:pt idx="1">
                  <c:v>2021</c:v>
                </c:pt>
                <c:pt idx="2">
                  <c:v>2022</c:v>
                </c:pt>
                <c:pt idx="3">
                  <c:v>2023</c:v>
                </c:pt>
              </c:strCache>
              <c:extLst/>
            </c:strRef>
          </c:cat>
          <c:val>
            <c:numRef>
              <c:f>Fins!$B$8:$G$8</c:f>
              <c:numCache>
                <c:formatCode>_-* #\ ##0.0\ _€_-;\-* #\ ##0.0\ _€_-;_-* "-"??\ _€_-;_-@_-</c:formatCode>
                <c:ptCount val="4"/>
                <c:pt idx="0">
                  <c:v>-3.8</c:v>
                </c:pt>
                <c:pt idx="1">
                  <c:v>-3.1</c:v>
                </c:pt>
                <c:pt idx="2">
                  <c:v>-1.973101</c:v>
                </c:pt>
                <c:pt idx="3" formatCode="0.0">
                  <c:v>-3.9408612039475748</c:v>
                </c:pt>
              </c:numCache>
              <c:extLst/>
            </c:numRef>
          </c:val>
          <c:extLst>
            <c:ext xmlns:c16="http://schemas.microsoft.com/office/drawing/2014/chart" uri="{C3380CC4-5D6E-409C-BE32-E72D297353CC}">
              <c16:uniqueId val="{0000000E-E55F-4FBB-AF74-273EB7F38048}"/>
            </c:ext>
          </c:extLst>
        </c:ser>
        <c:dLbls>
          <c:showLegendKey val="0"/>
          <c:showVal val="0"/>
          <c:showCatName val="0"/>
          <c:showSerName val="0"/>
          <c:showPercent val="0"/>
          <c:showBubbleSize val="0"/>
        </c:dLbls>
        <c:gapWidth val="36"/>
        <c:overlap val="100"/>
        <c:axId val="848426688"/>
        <c:axId val="929359920"/>
      </c:barChart>
      <c:lineChart>
        <c:grouping val="standard"/>
        <c:varyColors val="0"/>
        <c:ser>
          <c:idx val="5"/>
          <c:order val="6"/>
          <c:tx>
            <c:strRef>
              <c:f>Fins!$A$9</c:f>
              <c:strCache>
                <c:ptCount val="1"/>
                <c:pt idx="0">
                  <c:v>Total pro-forma</c:v>
                </c:pt>
              </c:strCache>
            </c:strRef>
          </c:tx>
          <c:spPr>
            <a:ln w="34925" cap="rnd">
              <a:solidFill>
                <a:schemeClr val="accent3">
                  <a:lumMod val="60000"/>
                  <a:lumOff val="40000"/>
                </a:schemeClr>
              </a:solidFill>
              <a:round/>
            </a:ln>
            <a:effectLst>
              <a:outerShdw blurRad="57150" dist="19050" dir="5400000" algn="ctr" rotWithShape="0">
                <a:srgbClr val="000000">
                  <a:alpha val="63000"/>
                </a:srgbClr>
              </a:outerShdw>
            </a:effectLst>
          </c:spPr>
          <c:marker>
            <c:symbol val="none"/>
          </c:marker>
          <c:dLbls>
            <c:dLbl>
              <c:idx val="0"/>
              <c:layout>
                <c:manualLayout>
                  <c:x val="-0.3018373442607048"/>
                  <c:y val="-7.6324578893358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55F-4FBB-AF74-273EB7F38048}"/>
                </c:ext>
              </c:extLst>
            </c:dLbl>
            <c:dLbl>
              <c:idx val="1"/>
              <c:layout>
                <c:manualLayout>
                  <c:x val="-0.1623837974600493"/>
                  <c:y val="-6.9950897151307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97-4C47-A51C-EE4FDDF1FD1D}"/>
                </c:ext>
              </c:extLst>
            </c:dLbl>
            <c:dLbl>
              <c:idx val="2"/>
              <c:layout>
                <c:manualLayout>
                  <c:x val="-0.17958307191606215"/>
                  <c:y val="-8.48470496380152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55F-4FBB-AF74-273EB7F38048}"/>
                </c:ext>
              </c:extLst>
            </c:dLbl>
            <c:dLbl>
              <c:idx val="3"/>
              <c:layout>
                <c:manualLayout>
                  <c:x val="-0.16544716117496566"/>
                  <c:y val="-6.50751120752603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55F-4FBB-AF74-273EB7F3804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3">
                        <a:lumMod val="60000"/>
                        <a:lumOff val="40000"/>
                      </a:schemeClr>
                    </a:solidFill>
                    <a:latin typeface="+mn-lt"/>
                    <a:ea typeface="+mn-ea"/>
                    <a:cs typeface="+mn-cs"/>
                  </a:defRPr>
                </a:pPr>
                <a:endParaRPr lang="lv-L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Fins!$B$2:$G$2</c:f>
              <c:strCache>
                <c:ptCount val="4"/>
                <c:pt idx="0">
                  <c:v>2020</c:v>
                </c:pt>
                <c:pt idx="1">
                  <c:v>2021</c:v>
                </c:pt>
                <c:pt idx="2">
                  <c:v>2022</c:v>
                </c:pt>
                <c:pt idx="3">
                  <c:v>2023</c:v>
                </c:pt>
              </c:strCache>
              <c:extLst/>
            </c:strRef>
          </c:cat>
          <c:val>
            <c:numRef>
              <c:f>Fins!$B$9:$G$9</c:f>
              <c:numCache>
                <c:formatCode>_-* #\ ##0.0\ _€_-;\-* #\ ##0.0\ _€_-;_-* "-"??\ _€_-;_-@_-</c:formatCode>
                <c:ptCount val="4"/>
                <c:pt idx="1">
                  <c:v>25.8</c:v>
                </c:pt>
                <c:pt idx="2">
                  <c:v>26.600304999999999</c:v>
                </c:pt>
                <c:pt idx="3">
                  <c:v>32.386553843664828</c:v>
                </c:pt>
              </c:numCache>
              <c:extLst/>
            </c:numRef>
          </c:val>
          <c:smooth val="1"/>
          <c:extLst>
            <c:ext xmlns:c16="http://schemas.microsoft.com/office/drawing/2014/chart" uri="{C3380CC4-5D6E-409C-BE32-E72D297353CC}">
              <c16:uniqueId val="{00000012-E55F-4FBB-AF74-273EB7F38048}"/>
            </c:ext>
          </c:extLst>
        </c:ser>
        <c:ser>
          <c:idx val="7"/>
          <c:order val="7"/>
          <c:tx>
            <c:strRef>
              <c:f>Fins!$A$10</c:f>
              <c:strCache>
                <c:ptCount val="1"/>
                <c:pt idx="0">
                  <c:v>Total consolidated</c:v>
                </c:pt>
              </c:strCache>
            </c:strRef>
          </c:tx>
          <c:spPr>
            <a:ln w="34925" cap="rnd">
              <a:solidFill>
                <a:srgbClr val="CADB2A"/>
              </a:solidFill>
              <a:round/>
            </a:ln>
            <a:effectLst>
              <a:outerShdw blurRad="57150" dist="19050" dir="5400000" algn="ctr" rotWithShape="0">
                <a:srgbClr val="000000">
                  <a:alpha val="63000"/>
                </a:srgbClr>
              </a:outerShdw>
            </a:effectLst>
          </c:spPr>
          <c:marker>
            <c:symbol val="none"/>
          </c:marker>
          <c:dLbls>
            <c:dLbl>
              <c:idx val="0"/>
              <c:layout>
                <c:manualLayout>
                  <c:x val="-1.0049023649611678E-2"/>
                  <c:y val="-5.8550280185936992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97-4C47-A51C-EE4FDDF1FD1D}"/>
                </c:ext>
              </c:extLst>
            </c:dLbl>
            <c:dLbl>
              <c:idx val="1"/>
              <c:layout>
                <c:manualLayout>
                  <c:x val="-3.1974680144833019E-2"/>
                  <c:y val="1.2399695453533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FC-C34A-9A33-0C5C4579F64B}"/>
                </c:ext>
              </c:extLst>
            </c:dLbl>
            <c:dLbl>
              <c:idx val="2"/>
              <c:layout>
                <c:manualLayout>
                  <c:x val="-2.96985316462853E-2"/>
                  <c:y val="1.26641103607253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97-4C47-A51C-EE4FDDF1FD1D}"/>
                </c:ext>
              </c:extLst>
            </c:dLbl>
            <c:dLbl>
              <c:idx val="3"/>
              <c:layout>
                <c:manualLayout>
                  <c:x val="-2.7884585937444785E-2"/>
                  <c:y val="-3.05573664346084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97-4C47-A51C-EE4FDDF1FD1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CADB2A"/>
                    </a:solidFill>
                    <a:latin typeface="+mn-lt"/>
                    <a:ea typeface="+mn-ea"/>
                    <a:cs typeface="+mn-cs"/>
                  </a:defRPr>
                </a:pPr>
                <a:endParaRPr lang="lv-L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Fins!$B$2:$G$2</c:f>
              <c:strCache>
                <c:ptCount val="4"/>
                <c:pt idx="0">
                  <c:v>2020</c:v>
                </c:pt>
                <c:pt idx="1">
                  <c:v>2021</c:v>
                </c:pt>
                <c:pt idx="2">
                  <c:v>2022</c:v>
                </c:pt>
                <c:pt idx="3">
                  <c:v>2023</c:v>
                </c:pt>
              </c:strCache>
              <c:extLst/>
            </c:strRef>
          </c:cat>
          <c:val>
            <c:numRef>
              <c:f>Fins!$B$10:$G$10</c:f>
              <c:numCache>
                <c:formatCode>_-* #\ ##0.0\ _€_-;\-* #\ ##0.0\ _€_-;_-* "-"??\ _€_-;_-@_-</c:formatCode>
                <c:ptCount val="4"/>
                <c:pt idx="0">
                  <c:v>7.2</c:v>
                </c:pt>
                <c:pt idx="1">
                  <c:v>19.7</c:v>
                </c:pt>
                <c:pt idx="2">
                  <c:v>25.400304999999999</c:v>
                </c:pt>
                <c:pt idx="3">
                  <c:v>27.596553843664829</c:v>
                </c:pt>
              </c:numCache>
              <c:extLst/>
            </c:numRef>
          </c:val>
          <c:smooth val="0"/>
          <c:extLst>
            <c:ext xmlns:c16="http://schemas.microsoft.com/office/drawing/2014/chart" uri="{C3380CC4-5D6E-409C-BE32-E72D297353CC}">
              <c16:uniqueId val="{00000013-E55F-4FBB-AF74-273EB7F38048}"/>
            </c:ext>
          </c:extLst>
        </c:ser>
        <c:dLbls>
          <c:showLegendKey val="0"/>
          <c:showVal val="0"/>
          <c:showCatName val="0"/>
          <c:showSerName val="0"/>
          <c:showPercent val="0"/>
          <c:showBubbleSize val="0"/>
        </c:dLbls>
        <c:marker val="1"/>
        <c:smooth val="0"/>
        <c:axId val="848426688"/>
        <c:axId val="929359920"/>
      </c:lineChart>
      <c:catAx>
        <c:axId val="848426688"/>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v-LV"/>
          </a:p>
        </c:txPr>
        <c:crossAx val="929359920"/>
        <c:crosses val="autoZero"/>
        <c:auto val="1"/>
        <c:lblAlgn val="ctr"/>
        <c:lblOffset val="100"/>
        <c:noMultiLvlLbl val="0"/>
      </c:catAx>
      <c:valAx>
        <c:axId val="929359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v-LV"/>
          </a:p>
        </c:txPr>
        <c:crossAx val="848426688"/>
        <c:crosses val="autoZero"/>
        <c:crossBetween val="between"/>
      </c:valAx>
      <c:spPr>
        <a:noFill/>
        <a:ln>
          <a:noFill/>
        </a:ln>
        <a:effectLst/>
      </c:spPr>
    </c:plotArea>
    <c:legend>
      <c:legendPos val="b"/>
      <c:layout>
        <c:manualLayout>
          <c:xMode val="edge"/>
          <c:yMode val="edge"/>
          <c:x val="6.0173526286900246E-3"/>
          <c:y val="0.86449986087506925"/>
          <c:w val="0.99095689169801804"/>
          <c:h val="0.1089410784059420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extLst/>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1400" dirty="0"/>
              <a:t>EBITDA</a:t>
            </a:r>
            <a:r>
              <a:rPr lang="lv-LV" sz="1400" dirty="0"/>
              <a:t> % MARGIN</a:t>
            </a:r>
            <a:endParaRPr lang="en-US" sz="1400" dirty="0"/>
          </a:p>
        </c:rich>
      </c:tx>
      <c:layout>
        <c:manualLayout>
          <c:xMode val="edge"/>
          <c:yMode val="edge"/>
          <c:x val="0.29753175908405793"/>
          <c:y val="3.423252632624358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0.10556501454793567"/>
          <c:y val="0.20664619514898719"/>
          <c:w val="0.87622451485394581"/>
          <c:h val="0.56001098548406292"/>
        </c:manualLayout>
      </c:layout>
      <c:lineChart>
        <c:grouping val="standard"/>
        <c:varyColors val="0"/>
        <c:ser>
          <c:idx val="2"/>
          <c:order val="0"/>
          <c:tx>
            <c:strRef>
              <c:f>Fins!$A$13</c:f>
              <c:strCache>
                <c:ptCount val="1"/>
                <c:pt idx="0">
                  <c:v>Total pro-forma</c:v>
                </c:pt>
              </c:strCache>
            </c:strRef>
          </c:tx>
          <c:spPr>
            <a:ln w="34925" cap="rnd">
              <a:solidFill>
                <a:srgbClr val="5F8769"/>
              </a:solidFill>
              <a:round/>
            </a:ln>
            <a:effectLst>
              <a:outerShdw blurRad="57150" dist="19050" dir="5400000" algn="ctr" rotWithShape="0">
                <a:srgbClr val="000000">
                  <a:alpha val="63000"/>
                </a:srgbClr>
              </a:outerShdw>
            </a:effectLst>
          </c:spPr>
          <c:marker>
            <c:symbol val="none"/>
          </c:marker>
          <c:dLbls>
            <c:dLbl>
              <c:idx val="1"/>
              <c:layout>
                <c:manualLayout>
                  <c:x val="-7.1431823721150728E-2"/>
                  <c:y val="-5.88177266439207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2F-4B58-9C7B-B6BDF075CA4B}"/>
                </c:ext>
              </c:extLst>
            </c:dLbl>
            <c:dLbl>
              <c:idx val="2"/>
              <c:layout>
                <c:manualLayout>
                  <c:x val="-5.7825762059979288E-2"/>
                  <c:y val="5.2935953979528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D7-FB43-BB59-CD613E8DCB97}"/>
                </c:ext>
              </c:extLst>
            </c:dLbl>
            <c:dLbl>
              <c:idx val="3"/>
              <c:layout>
                <c:manualLayout>
                  <c:x val="-7.1431823721150728E-2"/>
                  <c:y val="-5.8817726643920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2F-4B58-9C7B-B6BDF075CA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Trebuchet MS" panose="020B0603020202020204" pitchFamily="34" charset="0"/>
                    <a:ea typeface="+mn-ea"/>
                    <a:cs typeface="+mn-cs"/>
                  </a:defRPr>
                </a:pPr>
                <a:endParaRPr lang="lv-LV"/>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Fins!$B$12:$H$12</c:f>
              <c:strCache>
                <c:ptCount val="4"/>
                <c:pt idx="0">
                  <c:v>2020</c:v>
                </c:pt>
                <c:pt idx="1">
                  <c:v>2021</c:v>
                </c:pt>
                <c:pt idx="2">
                  <c:v>2022</c:v>
                </c:pt>
                <c:pt idx="3">
                  <c:v>2023</c:v>
                </c:pt>
              </c:strCache>
            </c:strRef>
          </c:cat>
          <c:val>
            <c:numRef>
              <c:f>Fins!$B$13:$H$13</c:f>
              <c:numCache>
                <c:formatCode>0.0%</c:formatCode>
                <c:ptCount val="4"/>
                <c:pt idx="1">
                  <c:v>0.17411492350821453</c:v>
                </c:pt>
                <c:pt idx="2">
                  <c:v>0.11079396343647785</c:v>
                </c:pt>
                <c:pt idx="3">
                  <c:v>0.13354726026438221</c:v>
                </c:pt>
              </c:numCache>
            </c:numRef>
          </c:val>
          <c:smooth val="1"/>
          <c:extLst xmlns:c15="http://schemas.microsoft.com/office/drawing/2012/chart">
            <c:ext xmlns:c16="http://schemas.microsoft.com/office/drawing/2014/chart" uri="{C3380CC4-5D6E-409C-BE32-E72D297353CC}">
              <c16:uniqueId val="{00000000-6152-C64A-A679-D9B08A5F25DE}"/>
            </c:ext>
          </c:extLst>
        </c:ser>
        <c:ser>
          <c:idx val="0"/>
          <c:order val="1"/>
          <c:tx>
            <c:strRef>
              <c:f>Fins!$A$14</c:f>
              <c:strCache>
                <c:ptCount val="1"/>
                <c:pt idx="0">
                  <c:v>Total consolidated</c:v>
                </c:pt>
              </c:strCache>
            </c:strRef>
          </c:tx>
          <c:spPr>
            <a:ln w="34925" cap="rnd">
              <a:solidFill>
                <a:srgbClr val="294936"/>
              </a:solidFill>
              <a:round/>
            </a:ln>
            <a:effectLst>
              <a:outerShdw blurRad="57150" dist="19050" dir="5400000" algn="ctr" rotWithShape="0">
                <a:srgbClr val="000000">
                  <a:alpha val="63000"/>
                </a:srgbClr>
              </a:outerShdw>
            </a:effectLst>
          </c:spPr>
          <c:marker>
            <c:symbol val="none"/>
          </c:marker>
          <c:dLbls>
            <c:dLbl>
              <c:idx val="1"/>
              <c:layout>
                <c:manualLayout>
                  <c:x val="-7.1202288389583326E-2"/>
                  <c:y val="6.33763320246774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D7-FB43-BB59-CD613E8DCB97}"/>
                </c:ext>
              </c:extLst>
            </c:dLbl>
            <c:dLbl>
              <c:idx val="3"/>
              <c:layout>
                <c:manualLayout>
                  <c:x val="-7.1916606626794957E-2"/>
                  <c:y val="6.33763320246774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2F-4B58-9C7B-B6BDF075CA4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Trebuchet MS" panose="020B0603020202020204" pitchFamily="34" charset="0"/>
                    <a:ea typeface="+mn-ea"/>
                    <a:cs typeface="+mn-cs"/>
                  </a:defRPr>
                </a:pPr>
                <a:endParaRPr lang="lv-LV"/>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Fins!$B$12:$H$12</c:f>
              <c:strCache>
                <c:ptCount val="4"/>
                <c:pt idx="0">
                  <c:v>2020</c:v>
                </c:pt>
                <c:pt idx="1">
                  <c:v>2021</c:v>
                </c:pt>
                <c:pt idx="2">
                  <c:v>2022</c:v>
                </c:pt>
                <c:pt idx="3">
                  <c:v>2023</c:v>
                </c:pt>
              </c:strCache>
            </c:strRef>
          </c:cat>
          <c:val>
            <c:numRef>
              <c:f>Fins!$B$14:$H$14</c:f>
              <c:numCache>
                <c:formatCode>0.0%</c:formatCode>
                <c:ptCount val="4"/>
                <c:pt idx="0">
                  <c:v>9.5823480000000003E-2</c:v>
                </c:pt>
                <c:pt idx="1">
                  <c:v>0.16407874862485158</c:v>
                </c:pt>
                <c:pt idx="2">
                  <c:v>0.12093416999401085</c:v>
                </c:pt>
                <c:pt idx="3">
                  <c:v>0.12628528244400181</c:v>
                </c:pt>
              </c:numCache>
            </c:numRef>
          </c:val>
          <c:smooth val="1"/>
          <c:extLst xmlns:c15="http://schemas.microsoft.com/office/drawing/2012/chart">
            <c:ext xmlns:c16="http://schemas.microsoft.com/office/drawing/2014/chart" uri="{C3380CC4-5D6E-409C-BE32-E72D297353CC}">
              <c16:uniqueId val="{0000000A-6152-C64A-A679-D9B08A5F25DE}"/>
            </c:ext>
          </c:extLst>
        </c:ser>
        <c:ser>
          <c:idx val="1"/>
          <c:order val="2"/>
          <c:tx>
            <c:strRef>
              <c:f>Fins!$A$15</c:f>
              <c:strCache>
                <c:ptCount val="1"/>
                <c:pt idx="0">
                  <c:v>Average</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Fins!$B$12:$H$12</c:f>
              <c:strCache>
                <c:ptCount val="4"/>
                <c:pt idx="0">
                  <c:v>2020</c:v>
                </c:pt>
                <c:pt idx="1">
                  <c:v>2021</c:v>
                </c:pt>
                <c:pt idx="2">
                  <c:v>2022</c:v>
                </c:pt>
                <c:pt idx="3">
                  <c:v>2023</c:v>
                </c:pt>
              </c:strCache>
            </c:strRef>
          </c:cat>
          <c:val>
            <c:numRef>
              <c:f>Fins!$B$15:$H$15</c:f>
              <c:numCache>
                <c:formatCode>0.0%</c:formatCode>
                <c:ptCount val="4"/>
                <c:pt idx="0">
                  <c:v>0.12748292646730086</c:v>
                </c:pt>
                <c:pt idx="1">
                  <c:v>0.12748292646730086</c:v>
                </c:pt>
                <c:pt idx="2">
                  <c:v>0.12748292646730086</c:v>
                </c:pt>
                <c:pt idx="3">
                  <c:v>0.12678042026571607</c:v>
                </c:pt>
              </c:numCache>
            </c:numRef>
          </c:val>
          <c:smooth val="0"/>
          <c:extLst>
            <c:ext xmlns:c16="http://schemas.microsoft.com/office/drawing/2014/chart" uri="{C3380CC4-5D6E-409C-BE32-E72D297353CC}">
              <c16:uniqueId val="{00000006-6152-C64A-A679-D9B08A5F25DE}"/>
            </c:ext>
          </c:extLst>
        </c:ser>
        <c:dLbls>
          <c:showLegendKey val="0"/>
          <c:showVal val="0"/>
          <c:showCatName val="0"/>
          <c:showSerName val="0"/>
          <c:showPercent val="0"/>
          <c:showBubbleSize val="0"/>
        </c:dLbls>
        <c:smooth val="0"/>
        <c:axId val="848426688"/>
        <c:axId val="929359920"/>
        <c:extLst/>
      </c:lineChart>
      <c:catAx>
        <c:axId val="848426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929359920"/>
        <c:crosses val="autoZero"/>
        <c:auto val="1"/>
        <c:lblAlgn val="ctr"/>
        <c:lblOffset val="100"/>
        <c:noMultiLvlLbl val="0"/>
      </c:catAx>
      <c:valAx>
        <c:axId val="929359920"/>
        <c:scaling>
          <c:orientation val="minMax"/>
          <c:min val="5.000000000000001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848426688"/>
        <c:crosses val="autoZero"/>
        <c:crossBetween val="between"/>
        <c:minorUnit val="5.000000000000001E-3"/>
      </c:valAx>
      <c:spPr>
        <a:noFill/>
        <a:ln>
          <a:noFill/>
        </a:ln>
        <a:effectLst/>
      </c:spPr>
    </c:plotArea>
    <c:legend>
      <c:legendPos val="b"/>
      <c:layout>
        <c:manualLayout>
          <c:xMode val="edge"/>
          <c:yMode val="edge"/>
          <c:x val="0"/>
          <c:y val="0.8910158821975015"/>
          <c:w val="0.99841494738364545"/>
          <c:h val="8.326805886615133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extLst/>
  </c:chart>
  <c:spPr>
    <a:noFill/>
    <a:ln>
      <a:noFill/>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1400" dirty="0"/>
              <a:t>CONSOLIDATED ASSETS AND EQUITY</a:t>
            </a:r>
          </a:p>
        </c:rich>
      </c:tx>
      <c:layout>
        <c:manualLayout>
          <c:xMode val="edge"/>
          <c:yMode val="edge"/>
          <c:x val="0.15930269209773346"/>
          <c:y val="2.313395836657484E-3"/>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7.7745888386441572E-2"/>
          <c:y val="0.18557539919618898"/>
          <c:w val="0.87622451485394581"/>
          <c:h val="0.59499357675119668"/>
        </c:manualLayout>
      </c:layout>
      <c:barChart>
        <c:barDir val="col"/>
        <c:grouping val="clustered"/>
        <c:varyColors val="0"/>
        <c:ser>
          <c:idx val="0"/>
          <c:order val="0"/>
          <c:tx>
            <c:strRef>
              <c:f>Sheet1!$B$1</c:f>
              <c:strCache>
                <c:ptCount val="1"/>
                <c:pt idx="0">
                  <c:v>Assets</c:v>
                </c:pt>
              </c:strCache>
            </c:strRef>
          </c:tx>
          <c:spPr>
            <a:solidFill>
              <a:srgbClr val="5F8769"/>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Trebuchet MS" panose="020B0603020202020204" pitchFamily="34"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4"/>
                <c:pt idx="0">
                  <c:v>2020</c:v>
                </c:pt>
                <c:pt idx="1">
                  <c:v>2021</c:v>
                </c:pt>
                <c:pt idx="2">
                  <c:v>2022</c:v>
                </c:pt>
                <c:pt idx="3">
                  <c:v>2023</c:v>
                </c:pt>
              </c:numCache>
            </c:numRef>
          </c:cat>
          <c:val>
            <c:numRef>
              <c:f>Sheet1!$B$2:$B$6</c:f>
              <c:numCache>
                <c:formatCode>0.0</c:formatCode>
                <c:ptCount val="4"/>
                <c:pt idx="0">
                  <c:v>78.716003000000001</c:v>
                </c:pt>
                <c:pt idx="1">
                  <c:v>145.692319</c:v>
                </c:pt>
                <c:pt idx="2">
                  <c:v>180.92238</c:v>
                </c:pt>
                <c:pt idx="3">
                  <c:v>237.82643694757192</c:v>
                </c:pt>
              </c:numCache>
            </c:numRef>
          </c:val>
          <c:extLst>
            <c:ext xmlns:c16="http://schemas.microsoft.com/office/drawing/2014/chart" uri="{C3380CC4-5D6E-409C-BE32-E72D297353CC}">
              <c16:uniqueId val="{00000000-ACDB-2046-9BD1-8BBAB2A984DB}"/>
            </c:ext>
          </c:extLst>
        </c:ser>
        <c:ser>
          <c:idx val="2"/>
          <c:order val="1"/>
          <c:tx>
            <c:strRef>
              <c:f>Sheet1!$C$1</c:f>
              <c:strCache>
                <c:ptCount val="1"/>
                <c:pt idx="0">
                  <c:v>Equity</c:v>
                </c:pt>
              </c:strCache>
            </c:strRef>
          </c:tx>
          <c:spPr>
            <a:solidFill>
              <a:srgbClr val="A9C3AF"/>
            </a:solidFill>
            <a:ln>
              <a:noFill/>
            </a:ln>
            <a:effectLst>
              <a:outerShdw blurRad="57150" dist="19050" dir="5400000" algn="ctr" rotWithShape="0">
                <a:srgbClr val="000000">
                  <a:alpha val="63000"/>
                </a:srgbClr>
              </a:outerShdw>
            </a:effectLst>
          </c:spPr>
          <c:invertIfNegative val="0"/>
          <c:dLbls>
            <c:dLbl>
              <c:idx val="1"/>
              <c:layout>
                <c:manualLayout>
                  <c:x val="6.560398541628449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D3-9E4F-8316-E1BACA5FB7FB}"/>
                </c:ext>
              </c:extLst>
            </c:dLbl>
            <c:dLbl>
              <c:idx val="2"/>
              <c:layout>
                <c:manualLayout>
                  <c:x val="9.840597812442855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6D3-9E4F-8316-E1BACA5FB7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Trebuchet MS" panose="020B0603020202020204" pitchFamily="34" charset="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4"/>
                <c:pt idx="0">
                  <c:v>2020</c:v>
                </c:pt>
                <c:pt idx="1">
                  <c:v>2021</c:v>
                </c:pt>
                <c:pt idx="2">
                  <c:v>2022</c:v>
                </c:pt>
                <c:pt idx="3">
                  <c:v>2023</c:v>
                </c:pt>
              </c:numCache>
            </c:numRef>
          </c:cat>
          <c:val>
            <c:numRef>
              <c:f>Sheet1!$C$2:$C$6</c:f>
              <c:numCache>
                <c:formatCode>0.0</c:formatCode>
                <c:ptCount val="4"/>
                <c:pt idx="0">
                  <c:v>51.948456</c:v>
                </c:pt>
                <c:pt idx="1">
                  <c:v>60.846239999999995</c:v>
                </c:pt>
                <c:pt idx="2">
                  <c:v>60.7</c:v>
                </c:pt>
                <c:pt idx="3">
                  <c:v>71.160930057288724</c:v>
                </c:pt>
              </c:numCache>
            </c:numRef>
          </c:val>
          <c:extLst>
            <c:ext xmlns:c16="http://schemas.microsoft.com/office/drawing/2014/chart" uri="{C3380CC4-5D6E-409C-BE32-E72D297353CC}">
              <c16:uniqueId val="{00000001-ACDB-2046-9BD1-8BBAB2A984DB}"/>
            </c:ext>
          </c:extLst>
        </c:ser>
        <c:dLbls>
          <c:showLegendKey val="0"/>
          <c:showVal val="0"/>
          <c:showCatName val="0"/>
          <c:showSerName val="0"/>
          <c:showPercent val="0"/>
          <c:showBubbleSize val="0"/>
        </c:dLbls>
        <c:gapWidth val="100"/>
        <c:overlap val="-24"/>
        <c:axId val="848426688"/>
        <c:axId val="929359920"/>
      </c:barChart>
      <c:catAx>
        <c:axId val="848426688"/>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929359920"/>
        <c:crosses val="autoZero"/>
        <c:auto val="1"/>
        <c:lblAlgn val="ctr"/>
        <c:lblOffset val="100"/>
        <c:noMultiLvlLbl val="0"/>
      </c:catAx>
      <c:valAx>
        <c:axId val="929359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8484266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v-LV"/>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v-LV"/>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extLst/>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0.34559</cdr:x>
      <cdr:y>0.45167</cdr:y>
    </cdr:from>
    <cdr:to>
      <cdr:x>0.36886</cdr:x>
      <cdr:y>0.89536</cdr:y>
    </cdr:to>
    <cdr:sp macro="" textlink="">
      <cdr:nvSpPr>
        <cdr:cNvPr id="2" name="Rectangle: Rounded Corners 1">
          <a:extLst xmlns:a="http://schemas.openxmlformats.org/drawingml/2006/main">
            <a:ext uri="{FF2B5EF4-FFF2-40B4-BE49-F238E27FC236}">
              <a16:creationId xmlns:a16="http://schemas.microsoft.com/office/drawing/2014/main" id="{325A376E-BBA8-4A01-951E-EA53B9285ED6}"/>
            </a:ext>
          </a:extLst>
        </cdr:cNvPr>
        <cdr:cNvSpPr/>
      </cdr:nvSpPr>
      <cdr:spPr>
        <a:xfrm xmlns:a="http://schemas.openxmlformats.org/drawingml/2006/main">
          <a:off x="2396416" y="1300943"/>
          <a:ext cx="161365" cy="1277945"/>
        </a:xfrm>
        <a:prstGeom xmlns:a="http://schemas.openxmlformats.org/drawingml/2006/main" prst="roundRect">
          <a:avLst/>
        </a:prstGeom>
        <a:noFill xmlns:a="http://schemas.openxmlformats.org/drawingml/2006/main"/>
        <a:ln xmlns:a="http://schemas.openxmlformats.org/drawingml/2006/main" w="19050">
          <a:solidFill>
            <a:srgbClr val="00B0F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v-LV"/>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802" cy="497441"/>
          </a:xfrm>
          <a:prstGeom prst="rect">
            <a:avLst/>
          </a:prstGeom>
        </p:spPr>
        <p:txBody>
          <a:bodyPr vert="horz" lIns="48582" tIns="24291" rIns="48582" bIns="24291" rtlCol="0"/>
          <a:lstStyle>
            <a:lvl1pPr algn="l">
              <a:defRPr sz="600"/>
            </a:lvl1pPr>
          </a:lstStyle>
          <a:p>
            <a:endParaRPr lang="lv-LV"/>
          </a:p>
        </p:txBody>
      </p:sp>
      <p:sp>
        <p:nvSpPr>
          <p:cNvPr id="3" name="Date Placeholder 2"/>
          <p:cNvSpPr>
            <a:spLocks noGrp="1"/>
          </p:cNvSpPr>
          <p:nvPr>
            <p:ph type="dt" idx="1"/>
          </p:nvPr>
        </p:nvSpPr>
        <p:spPr>
          <a:xfrm>
            <a:off x="3850263" y="1"/>
            <a:ext cx="2945802" cy="497441"/>
          </a:xfrm>
          <a:prstGeom prst="rect">
            <a:avLst/>
          </a:prstGeom>
        </p:spPr>
        <p:txBody>
          <a:bodyPr vert="horz" lIns="48582" tIns="24291" rIns="48582" bIns="24291" rtlCol="0"/>
          <a:lstStyle>
            <a:lvl1pPr algn="r">
              <a:defRPr sz="600"/>
            </a:lvl1pPr>
          </a:lstStyle>
          <a:p>
            <a:fld id="{38F234A2-1495-45D3-9CFA-23B46DEE109F}" type="datetimeFigureOut">
              <a:rPr lang="lv-LV" smtClean="0"/>
              <a:t>30.09.2024</a:t>
            </a:fld>
            <a:endParaRPr lang="lv-LV"/>
          </a:p>
        </p:txBody>
      </p:sp>
      <p:sp>
        <p:nvSpPr>
          <p:cNvPr id="4" name="Slide Image Placeholder 3"/>
          <p:cNvSpPr>
            <a:spLocks noGrp="1" noRot="1" noChangeAspect="1"/>
          </p:cNvSpPr>
          <p:nvPr>
            <p:ph type="sldImg" idx="2"/>
          </p:nvPr>
        </p:nvSpPr>
        <p:spPr>
          <a:xfrm>
            <a:off x="441325" y="1243013"/>
            <a:ext cx="5915025" cy="3346450"/>
          </a:xfrm>
          <a:prstGeom prst="rect">
            <a:avLst/>
          </a:prstGeom>
          <a:noFill/>
          <a:ln w="12700">
            <a:solidFill>
              <a:prstClr val="black"/>
            </a:solidFill>
          </a:ln>
        </p:spPr>
        <p:txBody>
          <a:bodyPr vert="horz" lIns="48582" tIns="24291" rIns="48582" bIns="24291" rtlCol="0" anchor="ctr"/>
          <a:lstStyle/>
          <a:p>
            <a:endParaRPr lang="lv-LV"/>
          </a:p>
        </p:txBody>
      </p:sp>
      <p:sp>
        <p:nvSpPr>
          <p:cNvPr id="5" name="Notes Placeholder 4"/>
          <p:cNvSpPr>
            <a:spLocks noGrp="1"/>
          </p:cNvSpPr>
          <p:nvPr>
            <p:ph type="body" sz="quarter" idx="3"/>
          </p:nvPr>
        </p:nvSpPr>
        <p:spPr>
          <a:xfrm>
            <a:off x="679554" y="4777645"/>
            <a:ext cx="5438569" cy="3908857"/>
          </a:xfrm>
          <a:prstGeom prst="rect">
            <a:avLst/>
          </a:prstGeom>
        </p:spPr>
        <p:txBody>
          <a:bodyPr vert="horz" lIns="48582" tIns="24291" rIns="48582" bIns="2429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29198"/>
            <a:ext cx="2945802" cy="497441"/>
          </a:xfrm>
          <a:prstGeom prst="rect">
            <a:avLst/>
          </a:prstGeom>
        </p:spPr>
        <p:txBody>
          <a:bodyPr vert="horz" lIns="48582" tIns="24291" rIns="48582" bIns="24291" rtlCol="0" anchor="b"/>
          <a:lstStyle>
            <a:lvl1pPr algn="l">
              <a:defRPr sz="600"/>
            </a:lvl1pPr>
          </a:lstStyle>
          <a:p>
            <a:endParaRPr lang="lv-LV"/>
          </a:p>
        </p:txBody>
      </p:sp>
      <p:sp>
        <p:nvSpPr>
          <p:cNvPr id="7" name="Slide Number Placeholder 6"/>
          <p:cNvSpPr>
            <a:spLocks noGrp="1"/>
          </p:cNvSpPr>
          <p:nvPr>
            <p:ph type="sldNum" sz="quarter" idx="5"/>
          </p:nvPr>
        </p:nvSpPr>
        <p:spPr>
          <a:xfrm>
            <a:off x="3850263" y="9429198"/>
            <a:ext cx="2945802" cy="497441"/>
          </a:xfrm>
          <a:prstGeom prst="rect">
            <a:avLst/>
          </a:prstGeom>
        </p:spPr>
        <p:txBody>
          <a:bodyPr vert="horz" lIns="48582" tIns="24291" rIns="48582" bIns="24291" rtlCol="0" anchor="b"/>
          <a:lstStyle>
            <a:lvl1pPr algn="r">
              <a:defRPr sz="600"/>
            </a:lvl1pPr>
          </a:lstStyle>
          <a:p>
            <a:fld id="{28689C3A-0EC5-4A7F-A6F4-BC52038C609E}" type="slidenum">
              <a:rPr lang="lv-LV" smtClean="0"/>
              <a:t>‹#›</a:t>
            </a:fld>
            <a:endParaRPr lang="lv-LV"/>
          </a:p>
        </p:txBody>
      </p:sp>
    </p:spTree>
    <p:extLst>
      <p:ext uri="{BB962C8B-B14F-4D97-AF65-F5344CB8AC3E}">
        <p14:creationId xmlns:p14="http://schemas.microsoft.com/office/powerpoint/2010/main" val="382881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835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err="1"/>
              <a:t>Margins</a:t>
            </a:r>
            <a:r>
              <a:rPr lang="lv-LV"/>
              <a:t> – OK. </a:t>
            </a:r>
          </a:p>
          <a:p>
            <a:r>
              <a:rPr lang="lv-LV"/>
              <a:t>Assets/ </a:t>
            </a:r>
            <a:r>
              <a:rPr lang="lv-LV" err="1"/>
              <a:t>Equity</a:t>
            </a:r>
            <a:r>
              <a:rPr lang="lv-LV"/>
              <a:t> OK</a:t>
            </a:r>
          </a:p>
          <a:p>
            <a:r>
              <a:rPr lang="lv-LV" err="1"/>
              <a:t>Debt</a:t>
            </a:r>
            <a:r>
              <a:rPr lang="lv-LV"/>
              <a:t> – OK</a:t>
            </a:r>
          </a:p>
          <a:p>
            <a:r>
              <a:rPr lang="lv-LV" err="1"/>
              <a:t>Leverage</a:t>
            </a:r>
            <a:r>
              <a:rPr lang="lv-LV"/>
              <a:t> </a:t>
            </a:r>
            <a:r>
              <a:rPr lang="lv-LV" err="1"/>
              <a:t>metrics</a:t>
            </a:r>
            <a:r>
              <a:rPr lang="lv-LV"/>
              <a:t> – 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02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37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1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Pievienoju, ja no dizaina izmaiņas tiek veiktas nākamajā, tad arī šajā nepieciešams.</a:t>
            </a:r>
            <a:endParaRPr lang="en-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38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Pievienoju, ja no dizaina izmaiņas tiek veiktas nākamajā, tad arī šajā nepieciešams.</a:t>
            </a:r>
            <a:endParaRPr lang="en-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77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F182C4-3726-3B4B-929F-BEE159EA2D7B}" type="slidenum">
              <a:rPr lang="en-GB" smtClean="0"/>
              <a:t>13</a:t>
            </a:fld>
            <a:endParaRPr lang="en-GB"/>
          </a:p>
        </p:txBody>
      </p:sp>
    </p:spTree>
    <p:extLst>
      <p:ext uri="{BB962C8B-B14F-4D97-AF65-F5344CB8AC3E}">
        <p14:creationId xmlns:p14="http://schemas.microsoft.com/office/powerpoint/2010/main" val="1087744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3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2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182C4-3726-3B4B-929F-BEE159EA2D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94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4100" b="1"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05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defRPr sz="1900" b="0" i="0">
                <a:solidFill>
                  <a:srgbClr val="4F9C45"/>
                </a:solidFill>
                <a:latin typeface="Trebuchet MS"/>
                <a:cs typeface="Trebuchet MS"/>
              </a:defRPr>
            </a:lvl1pPr>
          </a:lstStyle>
          <a:p>
            <a:pPr marL="38100">
              <a:lnSpc>
                <a:spcPts val="2265"/>
              </a:lnSpc>
            </a:pPr>
            <a:fld id="{81D60167-4931-47E6-BA6A-407CBD079E47}" type="slidenum">
              <a:rPr spc="150" dirty="0"/>
              <a:t>‹#›</a:t>
            </a:fld>
            <a:endParaRPr spc="1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rgbClr val="8AB31E"/>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23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134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579DA20-10E1-79D6-488C-73161AEC2A98}"/>
              </a:ext>
            </a:extLst>
          </p:cNvPr>
          <p:cNvSpPr>
            <a:spLocks noGrp="1"/>
          </p:cNvSpPr>
          <p:nvPr>
            <p:ph type="pic" sz="quarter" idx="10"/>
          </p:nvPr>
        </p:nvSpPr>
        <p:spPr>
          <a:xfrm>
            <a:off x="0" y="0"/>
            <a:ext cx="10052050" cy="11372850"/>
          </a:xfrm>
        </p:spPr>
        <p:txBody>
          <a:bodyPr/>
          <a:lstStyle/>
          <a:p>
            <a:endParaRPr lang="en-GB"/>
          </a:p>
        </p:txBody>
      </p:sp>
      <p:sp>
        <p:nvSpPr>
          <p:cNvPr id="11" name="Text Placeholder 10">
            <a:extLst>
              <a:ext uri="{FF2B5EF4-FFF2-40B4-BE49-F238E27FC236}">
                <a16:creationId xmlns:a16="http://schemas.microsoft.com/office/drawing/2014/main" id="{EDA9B6F0-97D2-5CA9-AC4C-F5D62EC80BF8}"/>
              </a:ext>
            </a:extLst>
          </p:cNvPr>
          <p:cNvSpPr>
            <a:spLocks noGrp="1"/>
          </p:cNvSpPr>
          <p:nvPr>
            <p:ph type="body" sz="quarter" idx="11" hasCustomPrompt="1"/>
          </p:nvPr>
        </p:nvSpPr>
        <p:spPr>
          <a:xfrm>
            <a:off x="10525857" y="3880460"/>
            <a:ext cx="8431680" cy="2274570"/>
          </a:xfrm>
        </p:spPr>
        <p:txBody>
          <a:bodyPr anchor="b">
            <a:normAutofit/>
          </a:bodyPr>
          <a:lstStyle>
            <a:lvl1pPr marL="0" indent="0">
              <a:buNone/>
              <a:defRPr sz="6596">
                <a:solidFill>
                  <a:schemeClr val="bg2"/>
                </a:solidFill>
                <a:latin typeface="+mj-lt"/>
              </a:defRPr>
            </a:lvl1pPr>
          </a:lstStyle>
          <a:p>
            <a:pPr lvl="0"/>
            <a:r>
              <a:rPr lang="en-GB"/>
              <a:t>Enter Presentation title</a:t>
            </a:r>
          </a:p>
        </p:txBody>
      </p:sp>
      <p:sp>
        <p:nvSpPr>
          <p:cNvPr id="13" name="Text Placeholder 12">
            <a:extLst>
              <a:ext uri="{FF2B5EF4-FFF2-40B4-BE49-F238E27FC236}">
                <a16:creationId xmlns:a16="http://schemas.microsoft.com/office/drawing/2014/main" id="{54E82118-E4E2-FCF5-C7AB-887335A9BA62}"/>
              </a:ext>
            </a:extLst>
          </p:cNvPr>
          <p:cNvSpPr>
            <a:spLocks noGrp="1"/>
          </p:cNvSpPr>
          <p:nvPr>
            <p:ph type="body" sz="quarter" idx="12" hasCustomPrompt="1"/>
          </p:nvPr>
        </p:nvSpPr>
        <p:spPr>
          <a:xfrm>
            <a:off x="10530119" y="6155030"/>
            <a:ext cx="8431678" cy="1337363"/>
          </a:xfrm>
        </p:spPr>
        <p:txBody>
          <a:bodyPr>
            <a:normAutofit/>
          </a:bodyPr>
          <a:lstStyle>
            <a:lvl1pPr marL="0" indent="0">
              <a:buNone/>
              <a:defRPr sz="3958">
                <a:solidFill>
                  <a:schemeClr val="bg2"/>
                </a:solidFill>
                <a:latin typeface="+mn-lt"/>
              </a:defRPr>
            </a:lvl1pPr>
          </a:lstStyle>
          <a:p>
            <a:pPr lvl="0"/>
            <a:r>
              <a:rPr lang="en-GB"/>
              <a:t>Enter Presentation subtitle</a:t>
            </a:r>
          </a:p>
        </p:txBody>
      </p:sp>
      <p:sp>
        <p:nvSpPr>
          <p:cNvPr id="15" name="Text Placeholder 14">
            <a:extLst>
              <a:ext uri="{FF2B5EF4-FFF2-40B4-BE49-F238E27FC236}">
                <a16:creationId xmlns:a16="http://schemas.microsoft.com/office/drawing/2014/main" id="{982AA92E-B8FC-3CA2-F4C2-74697667FDF0}"/>
              </a:ext>
            </a:extLst>
          </p:cNvPr>
          <p:cNvSpPr>
            <a:spLocks noGrp="1"/>
          </p:cNvSpPr>
          <p:nvPr>
            <p:ph type="body" sz="quarter" idx="13" hasCustomPrompt="1"/>
          </p:nvPr>
        </p:nvSpPr>
        <p:spPr>
          <a:xfrm>
            <a:off x="12793517" y="9061652"/>
            <a:ext cx="6164021" cy="371512"/>
          </a:xfrm>
        </p:spPr>
        <p:txBody>
          <a:bodyPr lIns="90000" anchor="b">
            <a:spAutoFit/>
          </a:bodyPr>
          <a:lstStyle>
            <a:lvl1pPr marL="0" indent="0" algn="r">
              <a:buNone/>
              <a:defRPr sz="1814">
                <a:solidFill>
                  <a:schemeClr val="bg2"/>
                </a:solidFill>
              </a:defRPr>
            </a:lvl1pPr>
          </a:lstStyle>
          <a:p>
            <a:pPr lvl="0"/>
            <a:r>
              <a:rPr lang="en-GB"/>
              <a:t>Presentation prepared by: Name Surname</a:t>
            </a:r>
          </a:p>
        </p:txBody>
      </p:sp>
      <p:sp>
        <p:nvSpPr>
          <p:cNvPr id="16" name="Text Placeholder 14">
            <a:extLst>
              <a:ext uri="{FF2B5EF4-FFF2-40B4-BE49-F238E27FC236}">
                <a16:creationId xmlns:a16="http://schemas.microsoft.com/office/drawing/2014/main" id="{6762CCCA-B579-CC8C-64F7-87C5F5856966}"/>
              </a:ext>
            </a:extLst>
          </p:cNvPr>
          <p:cNvSpPr>
            <a:spLocks noGrp="1"/>
          </p:cNvSpPr>
          <p:nvPr>
            <p:ph type="body" sz="quarter" idx="14" hasCustomPrompt="1"/>
          </p:nvPr>
        </p:nvSpPr>
        <p:spPr>
          <a:xfrm>
            <a:off x="12793517" y="9433164"/>
            <a:ext cx="6164021" cy="371512"/>
          </a:xfrm>
        </p:spPr>
        <p:txBody>
          <a:bodyPr lIns="90000">
            <a:spAutoFit/>
          </a:bodyPr>
          <a:lstStyle>
            <a:lvl1pPr marL="0" indent="0" algn="r">
              <a:buNone/>
              <a:defRPr sz="1814">
                <a:solidFill>
                  <a:schemeClr val="bg2"/>
                </a:solidFill>
              </a:defRPr>
            </a:lvl1pPr>
          </a:lstStyle>
          <a:p>
            <a:pPr lvl="0"/>
            <a:r>
              <a:rPr lang="en-GB"/>
              <a:t>Strictly confidential |</a:t>
            </a:r>
            <a:r>
              <a:rPr lang="en-GB" err="1"/>
              <a:t>dd.mm.yyyy</a:t>
            </a:r>
            <a:r>
              <a:rPr lang="en-GB"/>
              <a:t> </a:t>
            </a:r>
          </a:p>
        </p:txBody>
      </p:sp>
      <p:pic>
        <p:nvPicPr>
          <p:cNvPr id="18" name="Graphic 17">
            <a:extLst>
              <a:ext uri="{FF2B5EF4-FFF2-40B4-BE49-F238E27FC236}">
                <a16:creationId xmlns:a16="http://schemas.microsoft.com/office/drawing/2014/main" id="{179F9B7B-578A-EEC0-4921-3EAAA633AAB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4323" y="690270"/>
            <a:ext cx="1276971" cy="824049"/>
          </a:xfrm>
          <a:prstGeom prst="rect">
            <a:avLst/>
          </a:prstGeom>
        </p:spPr>
      </p:pic>
      <p:cxnSp>
        <p:nvCxnSpPr>
          <p:cNvPr id="2" name="Straight Connector 1">
            <a:extLst>
              <a:ext uri="{FF2B5EF4-FFF2-40B4-BE49-F238E27FC236}">
                <a16:creationId xmlns:a16="http://schemas.microsoft.com/office/drawing/2014/main" id="{31AAB6BD-D161-78A7-41A8-AE42326303B9}"/>
              </a:ext>
            </a:extLst>
          </p:cNvPr>
          <p:cNvCxnSpPr>
            <a:cxnSpLocks/>
          </p:cNvCxnSpPr>
          <p:nvPr userDrawn="1"/>
        </p:nvCxnSpPr>
        <p:spPr>
          <a:xfrm>
            <a:off x="0" y="1861884"/>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5A50F05-FE6D-80AB-DDE3-180585FCF695}"/>
              </a:ext>
            </a:extLst>
          </p:cNvPr>
          <p:cNvCxnSpPr>
            <a:cxnSpLocks/>
          </p:cNvCxnSpPr>
          <p:nvPr userDrawn="1"/>
        </p:nvCxnSpPr>
        <p:spPr>
          <a:xfrm>
            <a:off x="0" y="10071473"/>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3869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44B71-EF2E-A294-DFEB-55BBA70E4B31}"/>
              </a:ext>
            </a:extLst>
          </p:cNvPr>
          <p:cNvSpPr>
            <a:spLocks noGrp="1"/>
          </p:cNvSpPr>
          <p:nvPr>
            <p:ph type="ctrTitle" hasCustomPrompt="1"/>
          </p:nvPr>
        </p:nvSpPr>
        <p:spPr>
          <a:xfrm>
            <a:off x="1146562" y="2282190"/>
            <a:ext cx="8905473" cy="2374617"/>
          </a:xfrm>
        </p:spPr>
        <p:txBody>
          <a:bodyPr lIns="90000" anchor="b">
            <a:noAutofit/>
          </a:bodyPr>
          <a:lstStyle>
            <a:lvl1pPr algn="l">
              <a:defRPr sz="6596" b="1">
                <a:solidFill>
                  <a:schemeClr val="bg2"/>
                </a:solidFill>
              </a:defRPr>
            </a:lvl1pPr>
          </a:lstStyle>
          <a:p>
            <a:r>
              <a:rPr lang="en-GB"/>
              <a:t>Enter Presentation title</a:t>
            </a:r>
          </a:p>
        </p:txBody>
      </p:sp>
      <p:sp>
        <p:nvSpPr>
          <p:cNvPr id="3" name="Subtitle 2">
            <a:extLst>
              <a:ext uri="{FF2B5EF4-FFF2-40B4-BE49-F238E27FC236}">
                <a16:creationId xmlns:a16="http://schemas.microsoft.com/office/drawing/2014/main" id="{2E9A9630-36CA-9D34-D821-28E1CC5309DD}"/>
              </a:ext>
            </a:extLst>
          </p:cNvPr>
          <p:cNvSpPr>
            <a:spLocks noGrp="1"/>
          </p:cNvSpPr>
          <p:nvPr>
            <p:ph type="subTitle" idx="1" hasCustomPrompt="1"/>
          </p:nvPr>
        </p:nvSpPr>
        <p:spPr>
          <a:xfrm>
            <a:off x="14015200" y="8637160"/>
            <a:ext cx="4942340" cy="371512"/>
          </a:xfrm>
        </p:spPr>
        <p:txBody>
          <a:bodyPr wrap="square" lIns="90000">
            <a:spAutoFit/>
          </a:bodyPr>
          <a:lstStyle>
            <a:lvl1pPr marL="0" indent="0" algn="r">
              <a:buNone/>
              <a:defRPr sz="1814">
                <a:solidFill>
                  <a:schemeClr val="bg2"/>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GB"/>
              <a:t>Strictly confidential | </a:t>
            </a:r>
            <a:r>
              <a:rPr lang="en-GB" err="1"/>
              <a:t>dd.mm.yyyy</a:t>
            </a:r>
            <a:endParaRPr lang="en-GB"/>
          </a:p>
        </p:txBody>
      </p:sp>
      <p:pic>
        <p:nvPicPr>
          <p:cNvPr id="7" name="Graphic 6">
            <a:extLst>
              <a:ext uri="{FF2B5EF4-FFF2-40B4-BE49-F238E27FC236}">
                <a16:creationId xmlns:a16="http://schemas.microsoft.com/office/drawing/2014/main" id="{83EAA42D-6862-5911-178B-0A2622F2EE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46808" y="8030483"/>
            <a:ext cx="2512994" cy="1621673"/>
          </a:xfrm>
          <a:prstGeom prst="rect">
            <a:avLst/>
          </a:prstGeom>
        </p:spPr>
      </p:pic>
      <p:cxnSp>
        <p:nvCxnSpPr>
          <p:cNvPr id="10" name="Straight Connector 9">
            <a:extLst>
              <a:ext uri="{FF2B5EF4-FFF2-40B4-BE49-F238E27FC236}">
                <a16:creationId xmlns:a16="http://schemas.microsoft.com/office/drawing/2014/main" id="{49FC8515-9347-4271-7814-13BEFDCAFE36}"/>
              </a:ext>
            </a:extLst>
          </p:cNvPr>
          <p:cNvCxnSpPr>
            <a:cxnSpLocks/>
          </p:cNvCxnSpPr>
          <p:nvPr userDrawn="1"/>
        </p:nvCxnSpPr>
        <p:spPr>
          <a:xfrm flipV="1">
            <a:off x="3062196" y="6681697"/>
            <a:ext cx="0" cy="95706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969BF7-0BBE-5904-8936-0C1F4E8D5AEC}"/>
              </a:ext>
            </a:extLst>
          </p:cNvPr>
          <p:cNvCxnSpPr>
            <a:cxnSpLocks/>
            <a:endCxn id="3" idx="1"/>
          </p:cNvCxnSpPr>
          <p:nvPr userDrawn="1"/>
        </p:nvCxnSpPr>
        <p:spPr>
          <a:xfrm flipV="1">
            <a:off x="4370458" y="8822916"/>
            <a:ext cx="9644742" cy="18403"/>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D377F86-C15B-3EF4-5022-CAFF19DF706C}"/>
              </a:ext>
            </a:extLst>
          </p:cNvPr>
          <p:cNvCxnSpPr>
            <a:cxnSpLocks/>
          </p:cNvCxnSpPr>
          <p:nvPr userDrawn="1"/>
        </p:nvCxnSpPr>
        <p:spPr>
          <a:xfrm>
            <a:off x="10052036" y="4226909"/>
            <a:ext cx="10052065"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73D9026-74E8-D7D6-0465-F2F370517403}"/>
              </a:ext>
            </a:extLst>
          </p:cNvPr>
          <p:cNvSpPr>
            <a:spLocks noGrp="1"/>
          </p:cNvSpPr>
          <p:nvPr>
            <p:ph type="body" sz="quarter" idx="10" hasCustomPrompt="1"/>
          </p:nvPr>
        </p:nvSpPr>
        <p:spPr>
          <a:xfrm>
            <a:off x="1146563" y="4691152"/>
            <a:ext cx="8905462" cy="1990546"/>
          </a:xfrm>
        </p:spPr>
        <p:txBody>
          <a:bodyPr lIns="90000">
            <a:noAutofit/>
          </a:bodyPr>
          <a:lstStyle>
            <a:lvl1pPr marL="0" indent="0">
              <a:buNone/>
              <a:defRPr sz="3958">
                <a:solidFill>
                  <a:schemeClr val="bg2"/>
                </a:solidFill>
              </a:defRPr>
            </a:lvl1pPr>
          </a:lstStyle>
          <a:p>
            <a:pPr lvl="0"/>
            <a:r>
              <a:rPr lang="en-GB"/>
              <a:t>Enter Presentation subtitle</a:t>
            </a:r>
          </a:p>
        </p:txBody>
      </p:sp>
      <p:sp>
        <p:nvSpPr>
          <p:cNvPr id="18" name="Text Placeholder 17">
            <a:extLst>
              <a:ext uri="{FF2B5EF4-FFF2-40B4-BE49-F238E27FC236}">
                <a16:creationId xmlns:a16="http://schemas.microsoft.com/office/drawing/2014/main" id="{7576820D-9406-078B-728F-1E8744A01BDE}"/>
              </a:ext>
            </a:extLst>
          </p:cNvPr>
          <p:cNvSpPr>
            <a:spLocks noGrp="1"/>
          </p:cNvSpPr>
          <p:nvPr>
            <p:ph type="body" sz="quarter" idx="11" hasCustomPrompt="1"/>
          </p:nvPr>
        </p:nvSpPr>
        <p:spPr>
          <a:xfrm>
            <a:off x="14015200" y="7535555"/>
            <a:ext cx="4942340" cy="1088845"/>
          </a:xfrm>
        </p:spPr>
        <p:txBody>
          <a:bodyPr lIns="90000" anchor="b">
            <a:noAutofit/>
          </a:bodyPr>
          <a:lstStyle>
            <a:lvl1pPr marL="0" indent="0" algn="r">
              <a:buNone/>
              <a:defRPr sz="1814">
                <a:solidFill>
                  <a:schemeClr val="bg2"/>
                </a:solidFill>
              </a:defRPr>
            </a:lvl1pPr>
          </a:lstStyle>
          <a:p>
            <a:pPr lvl="0"/>
            <a:r>
              <a:rPr lang="en-GB"/>
              <a:t>Presentation prepared by: Name Surname</a:t>
            </a:r>
          </a:p>
        </p:txBody>
      </p:sp>
    </p:spTree>
    <p:extLst>
      <p:ext uri="{BB962C8B-B14F-4D97-AF65-F5344CB8AC3E}">
        <p14:creationId xmlns:p14="http://schemas.microsoft.com/office/powerpoint/2010/main" val="68571785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with pictur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EC462E-FAA6-3489-E8FC-E82241FD6713}"/>
              </a:ext>
            </a:extLst>
          </p:cNvPr>
          <p:cNvSpPr>
            <a:spLocks noGrp="1"/>
          </p:cNvSpPr>
          <p:nvPr>
            <p:ph type="body" sz="quarter" idx="10" hasCustomPrompt="1"/>
          </p:nvPr>
        </p:nvSpPr>
        <p:spPr>
          <a:xfrm>
            <a:off x="1165125" y="1861886"/>
            <a:ext cx="8413119" cy="8209589"/>
          </a:xfrm>
        </p:spPr>
        <p:txBody>
          <a:bodyPr anchor="ctr">
            <a:normAutofit/>
          </a:bodyPr>
          <a:lstStyle>
            <a:lvl1pPr marL="0" indent="0" algn="r">
              <a:lnSpc>
                <a:spcPct val="100000"/>
              </a:lnSpc>
              <a:buNone/>
              <a:defRPr sz="3958">
                <a:solidFill>
                  <a:schemeClr val="bg2"/>
                </a:solidFill>
                <a:latin typeface="+mn-lt"/>
              </a:defRPr>
            </a:lvl1pPr>
          </a:lstStyle>
          <a:p>
            <a:pPr lvl="0"/>
            <a:r>
              <a:rPr lang="en-GB"/>
              <a:t>01 Section title</a:t>
            </a:r>
          </a:p>
          <a:p>
            <a:pPr lvl="0"/>
            <a:r>
              <a:rPr lang="en-GB"/>
              <a:t>02 Section title</a:t>
            </a:r>
          </a:p>
          <a:p>
            <a:pPr lvl="0"/>
            <a:r>
              <a:rPr lang="en-GB"/>
              <a:t>03 Section title</a:t>
            </a:r>
          </a:p>
          <a:p>
            <a:pPr lvl="0"/>
            <a:r>
              <a:rPr lang="en-GB"/>
              <a:t>04 Section title</a:t>
            </a:r>
          </a:p>
          <a:p>
            <a:pPr lvl="0"/>
            <a:r>
              <a:rPr lang="en-GB"/>
              <a:t>05 Section title</a:t>
            </a:r>
          </a:p>
          <a:p>
            <a:pPr lvl="0"/>
            <a:r>
              <a:rPr lang="en-GB"/>
              <a:t>06 Section title</a:t>
            </a:r>
          </a:p>
        </p:txBody>
      </p:sp>
      <p:sp>
        <p:nvSpPr>
          <p:cNvPr id="6" name="Picture Placeholder 5">
            <a:extLst>
              <a:ext uri="{FF2B5EF4-FFF2-40B4-BE49-F238E27FC236}">
                <a16:creationId xmlns:a16="http://schemas.microsoft.com/office/drawing/2014/main" id="{2209A6CC-AB11-D4F5-20C4-D3B6C04C3308}"/>
              </a:ext>
            </a:extLst>
          </p:cNvPr>
          <p:cNvSpPr>
            <a:spLocks noGrp="1"/>
          </p:cNvSpPr>
          <p:nvPr>
            <p:ph type="pic" sz="quarter" idx="11"/>
          </p:nvPr>
        </p:nvSpPr>
        <p:spPr>
          <a:xfrm>
            <a:off x="10052050" y="0"/>
            <a:ext cx="10052050" cy="11372850"/>
          </a:xfrm>
        </p:spPr>
        <p:txBody>
          <a:bodyPr/>
          <a:lstStyle/>
          <a:p>
            <a:endParaRPr lang="en-GB"/>
          </a:p>
        </p:txBody>
      </p:sp>
      <p:cxnSp>
        <p:nvCxnSpPr>
          <p:cNvPr id="5" name="Straight Connector 4">
            <a:extLst>
              <a:ext uri="{FF2B5EF4-FFF2-40B4-BE49-F238E27FC236}">
                <a16:creationId xmlns:a16="http://schemas.microsoft.com/office/drawing/2014/main" id="{A1805640-9B34-EA50-B2F7-13B13B7E68BA}"/>
              </a:ext>
            </a:extLst>
          </p:cNvPr>
          <p:cNvCxnSpPr>
            <a:cxnSpLocks/>
          </p:cNvCxnSpPr>
          <p:nvPr userDrawn="1"/>
        </p:nvCxnSpPr>
        <p:spPr>
          <a:xfrm>
            <a:off x="0" y="1861884"/>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2B2190E-6564-B903-561C-A8B73DB25C79}"/>
              </a:ext>
            </a:extLst>
          </p:cNvPr>
          <p:cNvCxnSpPr>
            <a:cxnSpLocks/>
          </p:cNvCxnSpPr>
          <p:nvPr userDrawn="1"/>
        </p:nvCxnSpPr>
        <p:spPr>
          <a:xfrm>
            <a:off x="0" y="10071473"/>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04293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text only)">
    <p:bg>
      <p:bgPr>
        <a:solidFill>
          <a:schemeClr val="accent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C9DD2CA-7F31-9AA5-CE66-2EB547DDFC4E}"/>
              </a:ext>
            </a:extLst>
          </p:cNvPr>
          <p:cNvCxnSpPr>
            <a:cxnSpLocks/>
          </p:cNvCxnSpPr>
          <p:nvPr userDrawn="1"/>
        </p:nvCxnSpPr>
        <p:spPr>
          <a:xfrm>
            <a:off x="0" y="2609288"/>
            <a:ext cx="1034785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FEC462E-FAA6-3489-E8FC-E82241FD6713}"/>
              </a:ext>
            </a:extLst>
          </p:cNvPr>
          <p:cNvSpPr>
            <a:spLocks noGrp="1"/>
          </p:cNvSpPr>
          <p:nvPr>
            <p:ph type="body" sz="quarter" idx="10" hasCustomPrompt="1"/>
          </p:nvPr>
        </p:nvSpPr>
        <p:spPr>
          <a:xfrm>
            <a:off x="10347854" y="2282469"/>
            <a:ext cx="8609686" cy="7584532"/>
          </a:xfrm>
        </p:spPr>
        <p:txBody>
          <a:bodyPr>
            <a:normAutofit/>
          </a:bodyPr>
          <a:lstStyle>
            <a:lvl1pPr marL="0" indent="0">
              <a:lnSpc>
                <a:spcPct val="100000"/>
              </a:lnSpc>
              <a:buNone/>
              <a:defRPr sz="3958">
                <a:solidFill>
                  <a:schemeClr val="bg2"/>
                </a:solidFill>
                <a:latin typeface="+mn-lt"/>
              </a:defRPr>
            </a:lvl1pPr>
          </a:lstStyle>
          <a:p>
            <a:pPr lvl="0"/>
            <a:r>
              <a:rPr lang="en-GB"/>
              <a:t>01 Section title</a:t>
            </a:r>
          </a:p>
          <a:p>
            <a:pPr lvl="0"/>
            <a:r>
              <a:rPr lang="en-GB"/>
              <a:t>02 Section title</a:t>
            </a:r>
          </a:p>
          <a:p>
            <a:pPr lvl="0"/>
            <a:r>
              <a:rPr lang="en-GB"/>
              <a:t>03 Section title</a:t>
            </a:r>
          </a:p>
          <a:p>
            <a:pPr lvl="0"/>
            <a:r>
              <a:rPr lang="en-GB"/>
              <a:t>04 Section title</a:t>
            </a:r>
          </a:p>
          <a:p>
            <a:pPr lvl="0"/>
            <a:r>
              <a:rPr lang="en-GB"/>
              <a:t>05 Section title</a:t>
            </a:r>
          </a:p>
          <a:p>
            <a:pPr lvl="0"/>
            <a:r>
              <a:rPr lang="en-GB"/>
              <a:t>06 Section title</a:t>
            </a:r>
          </a:p>
        </p:txBody>
      </p:sp>
      <p:sp>
        <p:nvSpPr>
          <p:cNvPr id="16" name="Text Placeholder 15">
            <a:extLst>
              <a:ext uri="{FF2B5EF4-FFF2-40B4-BE49-F238E27FC236}">
                <a16:creationId xmlns:a16="http://schemas.microsoft.com/office/drawing/2014/main" id="{4895DE7A-2E7F-1DF9-46A2-12C2B2959DF7}"/>
              </a:ext>
            </a:extLst>
          </p:cNvPr>
          <p:cNvSpPr>
            <a:spLocks noGrp="1"/>
          </p:cNvSpPr>
          <p:nvPr>
            <p:ph type="body" sz="quarter" idx="11" hasCustomPrompt="1"/>
          </p:nvPr>
        </p:nvSpPr>
        <p:spPr>
          <a:xfrm>
            <a:off x="2754647" y="3028453"/>
            <a:ext cx="7001601" cy="2127144"/>
          </a:xfrm>
        </p:spPr>
        <p:txBody>
          <a:bodyPr>
            <a:normAutofit/>
          </a:bodyPr>
          <a:lstStyle>
            <a:lvl1pPr marL="0" indent="0" algn="r">
              <a:buNone/>
              <a:defRPr sz="2638">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Main insight for the upcoming section</a:t>
            </a:r>
          </a:p>
        </p:txBody>
      </p:sp>
      <p:sp>
        <p:nvSpPr>
          <p:cNvPr id="2" name="Slide Number Placeholder 5">
            <a:extLst>
              <a:ext uri="{FF2B5EF4-FFF2-40B4-BE49-F238E27FC236}">
                <a16:creationId xmlns:a16="http://schemas.microsoft.com/office/drawing/2014/main" id="{E11EA216-5576-BE08-0572-9C376085D276}"/>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bg2"/>
                </a:solidFill>
              </a:defRPr>
            </a:lvl1pPr>
          </a:lstStyle>
          <a:p>
            <a:r>
              <a:rPr lang="en-GB"/>
              <a:t>Strictly confidential | </a:t>
            </a:r>
            <a:fld id="{F7620C63-BC79-F847-A33C-F3B23F2C8584}" type="slidenum">
              <a:rPr lang="en-GB" smtClean="0"/>
              <a:pPr/>
              <a:t>‹#›</a:t>
            </a:fld>
            <a:endParaRPr lang="en-GB"/>
          </a:p>
        </p:txBody>
      </p:sp>
      <p:pic>
        <p:nvPicPr>
          <p:cNvPr id="4" name="Graphic 3">
            <a:extLst>
              <a:ext uri="{FF2B5EF4-FFF2-40B4-BE49-F238E27FC236}">
                <a16:creationId xmlns:a16="http://schemas.microsoft.com/office/drawing/2014/main" id="{A1D9F4AF-50E3-DA27-7486-26A1B4EFE23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Tree>
    <p:extLst>
      <p:ext uri="{BB962C8B-B14F-4D97-AF65-F5344CB8AC3E}">
        <p14:creationId xmlns:p14="http://schemas.microsoft.com/office/powerpoint/2010/main" val="2476628719"/>
      </p:ext>
    </p:extLst>
  </p:cSld>
  <p:clrMapOvr>
    <a:masterClrMapping/>
  </p:clrMapOvr>
  <p:extLst>
    <p:ext uri="{DCECCB84-F9BA-43D5-87BE-67443E8EF086}">
      <p15:sldGuideLst xmlns:p15="http://schemas.microsoft.com/office/powerpoint/2012/main">
        <p15:guide id="3" pos="3931">
          <p15:clr>
            <a:srgbClr val="FBAE40"/>
          </p15:clr>
        </p15:guide>
        <p15:guide id="4" pos="372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9FBAE-EE2B-143B-1335-94F75B0073A2}"/>
              </a:ext>
            </a:extLst>
          </p:cNvPr>
          <p:cNvSpPr>
            <a:spLocks noGrp="1"/>
          </p:cNvSpPr>
          <p:nvPr>
            <p:ph idx="1"/>
          </p:nvPr>
        </p:nvSpPr>
        <p:spPr>
          <a:xfrm>
            <a:off x="1146562" y="2282469"/>
            <a:ext cx="17810976" cy="75845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9F381218-0BA4-51E7-1C73-FD408A59C7C6}"/>
              </a:ext>
            </a:extLst>
          </p:cNvPr>
          <p:cNvSpPr>
            <a:spLocks noGrp="1"/>
          </p:cNvSpPr>
          <p:nvPr>
            <p:ph type="ftr" sz="quarter" idx="11"/>
          </p:nvPr>
        </p:nvSpPr>
        <p:spPr/>
        <p:txBody>
          <a:bodyPr/>
          <a:lstStyle/>
          <a:p>
            <a:endParaRPr lang="en-GB"/>
          </a:p>
        </p:txBody>
      </p:sp>
      <p:sp>
        <p:nvSpPr>
          <p:cNvPr id="7" name="Slide Number Placeholder 5">
            <a:extLst>
              <a:ext uri="{FF2B5EF4-FFF2-40B4-BE49-F238E27FC236}">
                <a16:creationId xmlns:a16="http://schemas.microsoft.com/office/drawing/2014/main" id="{18A65864-A728-7D6F-B19C-6BEE9BC03A2F}"/>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8" name="Graphic 7">
            <a:extLst>
              <a:ext uri="{FF2B5EF4-FFF2-40B4-BE49-F238E27FC236}">
                <a16:creationId xmlns:a16="http://schemas.microsoft.com/office/drawing/2014/main" id="{C6E337C9-82DC-0EA6-73FD-256B1075C23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
        <p:nvSpPr>
          <p:cNvPr id="4" name="Title Placeholder 1">
            <a:extLst>
              <a:ext uri="{FF2B5EF4-FFF2-40B4-BE49-F238E27FC236}">
                <a16:creationId xmlns:a16="http://schemas.microsoft.com/office/drawing/2014/main" id="{27F63D52-CD63-7A0D-C5E1-96C54467F233}"/>
              </a:ext>
            </a:extLst>
          </p:cNvPr>
          <p:cNvSpPr>
            <a:spLocks noGrp="1"/>
          </p:cNvSpPr>
          <p:nvPr>
            <p:ph type="title" hasCustomPrompt="1"/>
          </p:nvPr>
        </p:nvSpPr>
        <p:spPr>
          <a:xfrm>
            <a:off x="1146562" y="713171"/>
            <a:ext cx="17810976" cy="594330"/>
          </a:xfrm>
          <a:prstGeom prst="rect">
            <a:avLst/>
          </a:prstGeom>
        </p:spPr>
        <p:txBody>
          <a:bodyPr vert="horz" lIns="90000" tIns="45720" rIns="91440" bIns="0" rtlCol="0" anchor="ctr">
            <a:spAutoFit/>
          </a:bodyPr>
          <a:lstStyle>
            <a:lvl1pPr>
              <a:defRPr>
                <a:solidFill>
                  <a:schemeClr val="tx1"/>
                </a:solidFill>
              </a:defRPr>
            </a:lvl1pPr>
          </a:lstStyle>
          <a:p>
            <a:r>
              <a:rPr lang="en-GB"/>
              <a:t>Slide title (1 line)</a:t>
            </a:r>
          </a:p>
        </p:txBody>
      </p:sp>
      <p:sp>
        <p:nvSpPr>
          <p:cNvPr id="9" name="Text Placeholder 8">
            <a:extLst>
              <a:ext uri="{FF2B5EF4-FFF2-40B4-BE49-F238E27FC236}">
                <a16:creationId xmlns:a16="http://schemas.microsoft.com/office/drawing/2014/main" id="{B3F95AA7-7FAA-C8FC-9DDE-2788E8E911F7}"/>
              </a:ext>
            </a:extLst>
          </p:cNvPr>
          <p:cNvSpPr>
            <a:spLocks noGrp="1"/>
          </p:cNvSpPr>
          <p:nvPr>
            <p:ph type="body" sz="quarter" idx="12" hasCustomPrompt="1"/>
          </p:nvPr>
        </p:nvSpPr>
        <p:spPr>
          <a:xfrm>
            <a:off x="1146562" y="1331724"/>
            <a:ext cx="17810976" cy="452111"/>
          </a:xfrm>
        </p:spPr>
        <p:txBody>
          <a:bodyPr lIns="90000" tIns="0">
            <a:spAutoFit/>
          </a:bodyPr>
          <a:lstStyle>
            <a:lvl1pPr marL="0" indent="0">
              <a:buNone/>
              <a:defRPr sz="2638">
                <a:solidFill>
                  <a:schemeClr val="tx2"/>
                </a:solidFill>
              </a:defRPr>
            </a:lvl1pPr>
          </a:lstStyle>
          <a:p>
            <a:pPr lvl="0"/>
            <a:r>
              <a:rPr lang="en-GB"/>
              <a:t>Slide subtitle (1 line)</a:t>
            </a:r>
          </a:p>
        </p:txBody>
      </p:sp>
      <p:cxnSp>
        <p:nvCxnSpPr>
          <p:cNvPr id="11" name="Straight Connector 10">
            <a:extLst>
              <a:ext uri="{FF2B5EF4-FFF2-40B4-BE49-F238E27FC236}">
                <a16:creationId xmlns:a16="http://schemas.microsoft.com/office/drawing/2014/main" id="{32186C3E-9A7E-A29F-DEAB-5A067959F09F}"/>
              </a:ext>
            </a:extLst>
          </p:cNvPr>
          <p:cNvCxnSpPr>
            <a:cxnSpLocks/>
          </p:cNvCxnSpPr>
          <p:nvPr userDrawn="1"/>
        </p:nvCxnSpPr>
        <p:spPr>
          <a:xfrm>
            <a:off x="0" y="1865726"/>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007259-DAA2-67C7-B344-722819B23047}"/>
              </a:ext>
            </a:extLst>
          </p:cNvPr>
          <p:cNvCxnSpPr>
            <a:cxnSpLocks/>
          </p:cNvCxnSpPr>
          <p:nvPr userDrawn="1"/>
        </p:nvCxnSpPr>
        <p:spPr>
          <a:xfrm>
            <a:off x="0" y="10056568"/>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83593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718A9-2C7F-D8B1-D9E3-4DD0A9F147C2}"/>
              </a:ext>
            </a:extLst>
          </p:cNvPr>
          <p:cNvSpPr>
            <a:spLocks noGrp="1"/>
          </p:cNvSpPr>
          <p:nvPr>
            <p:ph sz="half" idx="1"/>
          </p:nvPr>
        </p:nvSpPr>
        <p:spPr>
          <a:xfrm>
            <a:off x="1146563" y="2282468"/>
            <a:ext cx="8727483" cy="758453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89F050C-E265-54A7-6F85-6DD5EB12E824}"/>
              </a:ext>
            </a:extLst>
          </p:cNvPr>
          <p:cNvSpPr>
            <a:spLocks noGrp="1"/>
          </p:cNvSpPr>
          <p:nvPr>
            <p:ph sz="half" idx="2"/>
          </p:nvPr>
        </p:nvSpPr>
        <p:spPr>
          <a:xfrm>
            <a:off x="10230057" y="2282468"/>
            <a:ext cx="8727485" cy="75845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C84EB5A6-9D41-C9E0-8137-0B9C792C07BD}"/>
              </a:ext>
            </a:extLst>
          </p:cNvPr>
          <p:cNvSpPr>
            <a:spLocks noGrp="1"/>
          </p:cNvSpPr>
          <p:nvPr>
            <p:ph type="ftr" sz="quarter" idx="11"/>
          </p:nvPr>
        </p:nvSpPr>
        <p:spPr/>
        <p:txBody>
          <a:bodyPr/>
          <a:lstStyle/>
          <a:p>
            <a:endParaRPr lang="en-GB"/>
          </a:p>
        </p:txBody>
      </p:sp>
      <p:sp>
        <p:nvSpPr>
          <p:cNvPr id="14" name="Slide Number Placeholder 5">
            <a:extLst>
              <a:ext uri="{FF2B5EF4-FFF2-40B4-BE49-F238E27FC236}">
                <a16:creationId xmlns:a16="http://schemas.microsoft.com/office/drawing/2014/main" id="{AB7F8E24-9B2D-CFF8-6E19-447F132DD11A}"/>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15" name="Graphic 14">
            <a:extLst>
              <a:ext uri="{FF2B5EF4-FFF2-40B4-BE49-F238E27FC236}">
                <a16:creationId xmlns:a16="http://schemas.microsoft.com/office/drawing/2014/main" id="{A562EB2F-B893-1AA8-254A-EAC4619FBA1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
        <p:nvSpPr>
          <p:cNvPr id="2" name="Title Placeholder 1">
            <a:extLst>
              <a:ext uri="{FF2B5EF4-FFF2-40B4-BE49-F238E27FC236}">
                <a16:creationId xmlns:a16="http://schemas.microsoft.com/office/drawing/2014/main" id="{3BF3F958-93C3-0880-A29A-92A21DB5A2B9}"/>
              </a:ext>
            </a:extLst>
          </p:cNvPr>
          <p:cNvSpPr>
            <a:spLocks noGrp="1"/>
          </p:cNvSpPr>
          <p:nvPr>
            <p:ph type="title" hasCustomPrompt="1"/>
          </p:nvPr>
        </p:nvSpPr>
        <p:spPr>
          <a:xfrm>
            <a:off x="1146562" y="713171"/>
            <a:ext cx="17810976" cy="594330"/>
          </a:xfrm>
          <a:prstGeom prst="rect">
            <a:avLst/>
          </a:prstGeom>
        </p:spPr>
        <p:txBody>
          <a:bodyPr vert="horz" lIns="90000" tIns="45720" rIns="91440" bIns="0" rtlCol="0" anchor="ctr">
            <a:spAutoFit/>
          </a:bodyPr>
          <a:lstStyle>
            <a:lvl1pPr>
              <a:defRPr>
                <a:solidFill>
                  <a:schemeClr val="tx1"/>
                </a:solidFill>
              </a:defRPr>
            </a:lvl1pPr>
          </a:lstStyle>
          <a:p>
            <a:r>
              <a:rPr lang="en-GB"/>
              <a:t>Slide title (1 line)</a:t>
            </a:r>
          </a:p>
        </p:txBody>
      </p:sp>
      <p:sp>
        <p:nvSpPr>
          <p:cNvPr id="5" name="Text Placeholder 8">
            <a:extLst>
              <a:ext uri="{FF2B5EF4-FFF2-40B4-BE49-F238E27FC236}">
                <a16:creationId xmlns:a16="http://schemas.microsoft.com/office/drawing/2014/main" id="{7EFC8EC9-6CCE-95FC-9EF2-100C6BD58574}"/>
              </a:ext>
            </a:extLst>
          </p:cNvPr>
          <p:cNvSpPr>
            <a:spLocks noGrp="1"/>
          </p:cNvSpPr>
          <p:nvPr>
            <p:ph type="body" sz="quarter" idx="12" hasCustomPrompt="1"/>
          </p:nvPr>
        </p:nvSpPr>
        <p:spPr>
          <a:xfrm>
            <a:off x="1146562" y="1331724"/>
            <a:ext cx="17810976" cy="452111"/>
          </a:xfrm>
        </p:spPr>
        <p:txBody>
          <a:bodyPr lIns="90000" tIns="0">
            <a:spAutoFit/>
          </a:bodyPr>
          <a:lstStyle>
            <a:lvl1pPr marL="0" indent="0">
              <a:buNone/>
              <a:defRPr sz="2638">
                <a:solidFill>
                  <a:schemeClr val="tx2"/>
                </a:solidFill>
              </a:defRPr>
            </a:lvl1pPr>
          </a:lstStyle>
          <a:p>
            <a:pPr lvl="0"/>
            <a:r>
              <a:rPr lang="en-GB"/>
              <a:t>Slide subtitle (1 line)</a:t>
            </a:r>
          </a:p>
        </p:txBody>
      </p:sp>
      <p:cxnSp>
        <p:nvCxnSpPr>
          <p:cNvPr id="13" name="Straight Connector 12">
            <a:extLst>
              <a:ext uri="{FF2B5EF4-FFF2-40B4-BE49-F238E27FC236}">
                <a16:creationId xmlns:a16="http://schemas.microsoft.com/office/drawing/2014/main" id="{8A3E7609-0A80-CAD3-FA60-95ED46938247}"/>
              </a:ext>
            </a:extLst>
          </p:cNvPr>
          <p:cNvCxnSpPr>
            <a:cxnSpLocks/>
          </p:cNvCxnSpPr>
          <p:nvPr userDrawn="1"/>
        </p:nvCxnSpPr>
        <p:spPr>
          <a:xfrm>
            <a:off x="0" y="10056568"/>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677396-F07C-975E-324A-8A6861864C01}"/>
              </a:ext>
            </a:extLst>
          </p:cNvPr>
          <p:cNvCxnSpPr>
            <a:cxnSpLocks/>
          </p:cNvCxnSpPr>
          <p:nvPr userDrawn="1"/>
        </p:nvCxnSpPr>
        <p:spPr>
          <a:xfrm>
            <a:off x="0" y="1865726"/>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799803"/>
      </p:ext>
    </p:extLst>
  </p:cSld>
  <p:clrMapOvr>
    <a:masterClrMapping/>
  </p:clrMapOvr>
  <p:extLst>
    <p:ext uri="{DCECCB84-F9BA-43D5-87BE-67443E8EF086}">
      <p15:sldGuideLst xmlns:p15="http://schemas.microsoft.com/office/powerpoint/2012/main">
        <p15:guide id="4" pos="3772">
          <p15:clr>
            <a:srgbClr val="FBAE40"/>
          </p15:clr>
        </p15:guide>
        <p15:guide id="5" pos="39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1: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718A9-2C7F-D8B1-D9E3-4DD0A9F147C2}"/>
              </a:ext>
            </a:extLst>
          </p:cNvPr>
          <p:cNvSpPr>
            <a:spLocks noGrp="1"/>
          </p:cNvSpPr>
          <p:nvPr>
            <p:ph sz="half" idx="1"/>
          </p:nvPr>
        </p:nvSpPr>
        <p:spPr>
          <a:xfrm>
            <a:off x="1146564" y="2282468"/>
            <a:ext cx="5698780" cy="75845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89F050C-E265-54A7-6F85-6DD5EB12E824}"/>
              </a:ext>
            </a:extLst>
          </p:cNvPr>
          <p:cNvSpPr>
            <a:spLocks noGrp="1"/>
          </p:cNvSpPr>
          <p:nvPr>
            <p:ph sz="half" idx="2"/>
          </p:nvPr>
        </p:nvSpPr>
        <p:spPr>
          <a:xfrm>
            <a:off x="7201352" y="2282468"/>
            <a:ext cx="5698780" cy="75845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C84EB5A6-9D41-C9E0-8137-0B9C792C07BD}"/>
              </a:ext>
            </a:extLst>
          </p:cNvPr>
          <p:cNvSpPr>
            <a:spLocks noGrp="1"/>
          </p:cNvSpPr>
          <p:nvPr>
            <p:ph type="ftr" sz="quarter" idx="11"/>
          </p:nvPr>
        </p:nvSpPr>
        <p:spPr/>
        <p:txBody>
          <a:bodyPr/>
          <a:lstStyle/>
          <a:p>
            <a:endParaRPr lang="en-GB"/>
          </a:p>
        </p:txBody>
      </p:sp>
      <p:sp>
        <p:nvSpPr>
          <p:cNvPr id="14" name="Slide Number Placeholder 5">
            <a:extLst>
              <a:ext uri="{FF2B5EF4-FFF2-40B4-BE49-F238E27FC236}">
                <a16:creationId xmlns:a16="http://schemas.microsoft.com/office/drawing/2014/main" id="{AB7F8E24-9B2D-CFF8-6E19-447F132DD11A}"/>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15" name="Graphic 14">
            <a:extLst>
              <a:ext uri="{FF2B5EF4-FFF2-40B4-BE49-F238E27FC236}">
                <a16:creationId xmlns:a16="http://schemas.microsoft.com/office/drawing/2014/main" id="{A562EB2F-B893-1AA8-254A-EAC4619FBA1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
        <p:nvSpPr>
          <p:cNvPr id="10" name="Text Placeholder 9">
            <a:extLst>
              <a:ext uri="{FF2B5EF4-FFF2-40B4-BE49-F238E27FC236}">
                <a16:creationId xmlns:a16="http://schemas.microsoft.com/office/drawing/2014/main" id="{C0C53BFA-A674-A2AD-D8A8-7FAC50A28BC2}"/>
              </a:ext>
            </a:extLst>
          </p:cNvPr>
          <p:cNvSpPr>
            <a:spLocks noGrp="1"/>
          </p:cNvSpPr>
          <p:nvPr>
            <p:ph type="body" sz="quarter" idx="13"/>
          </p:nvPr>
        </p:nvSpPr>
        <p:spPr>
          <a:xfrm>
            <a:off x="13258760" y="2282469"/>
            <a:ext cx="5698779" cy="75845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1">
            <a:extLst>
              <a:ext uri="{FF2B5EF4-FFF2-40B4-BE49-F238E27FC236}">
                <a16:creationId xmlns:a16="http://schemas.microsoft.com/office/drawing/2014/main" id="{6852E38B-666D-BC33-A701-AC8D0A9729BD}"/>
              </a:ext>
            </a:extLst>
          </p:cNvPr>
          <p:cNvSpPr>
            <a:spLocks noGrp="1"/>
          </p:cNvSpPr>
          <p:nvPr>
            <p:ph type="title" hasCustomPrompt="1"/>
          </p:nvPr>
        </p:nvSpPr>
        <p:spPr>
          <a:xfrm>
            <a:off x="1146562" y="713171"/>
            <a:ext cx="17810976" cy="594330"/>
          </a:xfrm>
          <a:prstGeom prst="rect">
            <a:avLst/>
          </a:prstGeom>
        </p:spPr>
        <p:txBody>
          <a:bodyPr vert="horz" lIns="90000" tIns="45720" rIns="91440" bIns="0" rtlCol="0" anchor="ctr">
            <a:spAutoFit/>
          </a:bodyPr>
          <a:lstStyle>
            <a:lvl1pPr>
              <a:defRPr>
                <a:solidFill>
                  <a:schemeClr val="tx1"/>
                </a:solidFill>
              </a:defRPr>
            </a:lvl1pPr>
          </a:lstStyle>
          <a:p>
            <a:r>
              <a:rPr lang="en-GB"/>
              <a:t>Slide title (1 line)</a:t>
            </a:r>
          </a:p>
        </p:txBody>
      </p:sp>
      <p:sp>
        <p:nvSpPr>
          <p:cNvPr id="5" name="Text Placeholder 8">
            <a:extLst>
              <a:ext uri="{FF2B5EF4-FFF2-40B4-BE49-F238E27FC236}">
                <a16:creationId xmlns:a16="http://schemas.microsoft.com/office/drawing/2014/main" id="{84B4E5B2-9407-D1E2-C749-B50F805642EB}"/>
              </a:ext>
            </a:extLst>
          </p:cNvPr>
          <p:cNvSpPr>
            <a:spLocks noGrp="1"/>
          </p:cNvSpPr>
          <p:nvPr>
            <p:ph type="body" sz="quarter" idx="12" hasCustomPrompt="1"/>
          </p:nvPr>
        </p:nvSpPr>
        <p:spPr>
          <a:xfrm>
            <a:off x="1146562" y="1331724"/>
            <a:ext cx="17810976" cy="452111"/>
          </a:xfrm>
        </p:spPr>
        <p:txBody>
          <a:bodyPr lIns="90000" tIns="0">
            <a:spAutoFit/>
          </a:bodyPr>
          <a:lstStyle>
            <a:lvl1pPr marL="0" indent="0">
              <a:buNone/>
              <a:defRPr sz="2638">
                <a:solidFill>
                  <a:schemeClr val="tx2"/>
                </a:solidFill>
              </a:defRPr>
            </a:lvl1pPr>
          </a:lstStyle>
          <a:p>
            <a:pPr lvl="0"/>
            <a:r>
              <a:rPr lang="en-GB"/>
              <a:t>Slide subtitle (1 line)</a:t>
            </a:r>
          </a:p>
        </p:txBody>
      </p:sp>
      <p:cxnSp>
        <p:nvCxnSpPr>
          <p:cNvPr id="18" name="Straight Connector 17">
            <a:extLst>
              <a:ext uri="{FF2B5EF4-FFF2-40B4-BE49-F238E27FC236}">
                <a16:creationId xmlns:a16="http://schemas.microsoft.com/office/drawing/2014/main" id="{809CE893-4666-467E-695A-9E0A5F19FDA9}"/>
              </a:ext>
            </a:extLst>
          </p:cNvPr>
          <p:cNvCxnSpPr>
            <a:cxnSpLocks/>
          </p:cNvCxnSpPr>
          <p:nvPr userDrawn="1"/>
        </p:nvCxnSpPr>
        <p:spPr>
          <a:xfrm>
            <a:off x="0" y="10056568"/>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0F4721-E32B-3A25-2CE4-0482F962FB26}"/>
              </a:ext>
            </a:extLst>
          </p:cNvPr>
          <p:cNvCxnSpPr>
            <a:cxnSpLocks/>
          </p:cNvCxnSpPr>
          <p:nvPr userDrawn="1"/>
        </p:nvCxnSpPr>
        <p:spPr>
          <a:xfrm>
            <a:off x="0" y="1865726"/>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03424"/>
      </p:ext>
    </p:extLst>
  </p:cSld>
  <p:clrMapOvr>
    <a:masterClrMapping/>
  </p:clrMapOvr>
  <p:extLst>
    <p:ext uri="{DCECCB84-F9BA-43D5-87BE-67443E8EF086}">
      <p15:sldGuideLst xmlns:p15="http://schemas.microsoft.com/office/powerpoint/2012/main">
        <p15:guide id="4" pos="2615">
          <p15:clr>
            <a:srgbClr val="FBAE40"/>
          </p15:clr>
        </p15:guide>
        <p15:guide id="5" pos="2751">
          <p15:clr>
            <a:srgbClr val="FBAE40"/>
          </p15:clr>
        </p15:guide>
        <p15:guide id="6" pos="4929">
          <p15:clr>
            <a:srgbClr val="FBAE40"/>
          </p15:clr>
        </p15:guide>
        <p15:guide id="7" pos="50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A44FED0-9EF5-C5C5-C170-269F250394D3}"/>
              </a:ext>
            </a:extLst>
          </p:cNvPr>
          <p:cNvSpPr>
            <a:spLocks noGrp="1"/>
          </p:cNvSpPr>
          <p:nvPr>
            <p:ph type="ftr" sz="quarter" idx="11"/>
          </p:nvPr>
        </p:nvSpPr>
        <p:spPr/>
        <p:txBody>
          <a:bodyPr/>
          <a:lstStyle/>
          <a:p>
            <a:endParaRPr lang="en-GB"/>
          </a:p>
        </p:txBody>
      </p:sp>
      <p:sp>
        <p:nvSpPr>
          <p:cNvPr id="12" name="Slide Number Placeholder 5">
            <a:extLst>
              <a:ext uri="{FF2B5EF4-FFF2-40B4-BE49-F238E27FC236}">
                <a16:creationId xmlns:a16="http://schemas.microsoft.com/office/drawing/2014/main" id="{CEB8A23B-9291-1F42-5E10-BE01894E1173}"/>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13" name="Graphic 12">
            <a:extLst>
              <a:ext uri="{FF2B5EF4-FFF2-40B4-BE49-F238E27FC236}">
                <a16:creationId xmlns:a16="http://schemas.microsoft.com/office/drawing/2014/main" id="{4D0ED420-5B8D-864C-EE76-7E212AF11E9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
        <p:nvSpPr>
          <p:cNvPr id="2" name="Title Placeholder 1">
            <a:extLst>
              <a:ext uri="{FF2B5EF4-FFF2-40B4-BE49-F238E27FC236}">
                <a16:creationId xmlns:a16="http://schemas.microsoft.com/office/drawing/2014/main" id="{7C6276C8-0D3A-828C-68AA-3EADB29AAB52}"/>
              </a:ext>
            </a:extLst>
          </p:cNvPr>
          <p:cNvSpPr>
            <a:spLocks noGrp="1"/>
          </p:cNvSpPr>
          <p:nvPr>
            <p:ph type="title" hasCustomPrompt="1"/>
          </p:nvPr>
        </p:nvSpPr>
        <p:spPr>
          <a:xfrm>
            <a:off x="1146562" y="713171"/>
            <a:ext cx="17810976" cy="594330"/>
          </a:xfrm>
          <a:prstGeom prst="rect">
            <a:avLst/>
          </a:prstGeom>
        </p:spPr>
        <p:txBody>
          <a:bodyPr vert="horz" lIns="90000" tIns="45720" rIns="91440" bIns="0" rtlCol="0" anchor="ctr">
            <a:spAutoFit/>
          </a:bodyPr>
          <a:lstStyle>
            <a:lvl1pPr>
              <a:defRPr>
                <a:solidFill>
                  <a:schemeClr val="tx1"/>
                </a:solidFill>
              </a:defRPr>
            </a:lvl1pPr>
          </a:lstStyle>
          <a:p>
            <a:r>
              <a:rPr lang="en-GB"/>
              <a:t>Slide title (1 line)</a:t>
            </a:r>
          </a:p>
        </p:txBody>
      </p:sp>
      <p:sp>
        <p:nvSpPr>
          <p:cNvPr id="3" name="Text Placeholder 8">
            <a:extLst>
              <a:ext uri="{FF2B5EF4-FFF2-40B4-BE49-F238E27FC236}">
                <a16:creationId xmlns:a16="http://schemas.microsoft.com/office/drawing/2014/main" id="{97D4A161-CA9A-9547-DC00-6B9569AFC4C5}"/>
              </a:ext>
            </a:extLst>
          </p:cNvPr>
          <p:cNvSpPr>
            <a:spLocks noGrp="1"/>
          </p:cNvSpPr>
          <p:nvPr>
            <p:ph type="body" sz="quarter" idx="12" hasCustomPrompt="1"/>
          </p:nvPr>
        </p:nvSpPr>
        <p:spPr>
          <a:xfrm>
            <a:off x="1146562" y="1331724"/>
            <a:ext cx="17810976" cy="452111"/>
          </a:xfrm>
        </p:spPr>
        <p:txBody>
          <a:bodyPr lIns="90000" tIns="0">
            <a:spAutoFit/>
          </a:bodyPr>
          <a:lstStyle>
            <a:lvl1pPr marL="0" indent="0">
              <a:buNone/>
              <a:defRPr sz="2638">
                <a:solidFill>
                  <a:schemeClr val="tx2"/>
                </a:solidFill>
              </a:defRPr>
            </a:lvl1pPr>
          </a:lstStyle>
          <a:p>
            <a:pPr lvl="0"/>
            <a:r>
              <a:rPr lang="en-GB"/>
              <a:t>Slide subtitle (1 line)</a:t>
            </a:r>
          </a:p>
        </p:txBody>
      </p:sp>
      <p:cxnSp>
        <p:nvCxnSpPr>
          <p:cNvPr id="8" name="Straight Connector 7">
            <a:extLst>
              <a:ext uri="{FF2B5EF4-FFF2-40B4-BE49-F238E27FC236}">
                <a16:creationId xmlns:a16="http://schemas.microsoft.com/office/drawing/2014/main" id="{394F1299-BFBD-C650-CABD-FB32D12CB8B9}"/>
              </a:ext>
            </a:extLst>
          </p:cNvPr>
          <p:cNvCxnSpPr>
            <a:cxnSpLocks/>
          </p:cNvCxnSpPr>
          <p:nvPr userDrawn="1"/>
        </p:nvCxnSpPr>
        <p:spPr>
          <a:xfrm>
            <a:off x="0" y="10056568"/>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854069E-3E1B-D0E6-387D-2B39A5A0B4AA}"/>
              </a:ext>
            </a:extLst>
          </p:cNvPr>
          <p:cNvCxnSpPr>
            <a:cxnSpLocks/>
          </p:cNvCxnSpPr>
          <p:nvPr userDrawn="1"/>
        </p:nvCxnSpPr>
        <p:spPr>
          <a:xfrm>
            <a:off x="0" y="1865726"/>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723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867"/>
          </a:xfrm>
          <a:custGeom>
            <a:avLst/>
            <a:gdLst/>
            <a:ahLst/>
            <a:cxnLst/>
            <a:rect l="l" t="t" r="r" b="b"/>
            <a:pathLst>
              <a:path w="20104100" h="11047095">
                <a:moveTo>
                  <a:pt x="0" y="11046784"/>
                </a:moveTo>
                <a:lnTo>
                  <a:pt x="20104099" y="11046784"/>
                </a:lnTo>
                <a:lnTo>
                  <a:pt x="20104099" y="0"/>
                </a:lnTo>
                <a:lnTo>
                  <a:pt x="0" y="0"/>
                </a:lnTo>
                <a:lnTo>
                  <a:pt x="0" y="11046784"/>
                </a:lnTo>
                <a:close/>
              </a:path>
            </a:pathLst>
          </a:custGeom>
          <a:solidFill>
            <a:srgbClr val="F6F8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100" b="1"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5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defRPr sz="1900" b="0" i="0">
                <a:solidFill>
                  <a:srgbClr val="4F9C45"/>
                </a:solidFill>
                <a:latin typeface="Trebuchet MS"/>
                <a:cs typeface="Trebuchet MS"/>
              </a:defRPr>
            </a:lvl1pPr>
          </a:lstStyle>
          <a:p>
            <a:pPr marL="38100">
              <a:lnSpc>
                <a:spcPts val="2265"/>
              </a:lnSpc>
            </a:pPr>
            <a:fld id="{81D60167-4931-47E6-BA6A-407CBD079E47}" type="slidenum">
              <a:rPr spc="150" dirty="0"/>
              <a:t>‹#›</a:t>
            </a:fld>
            <a:endParaRPr spc="150" dirty="0"/>
          </a:p>
        </p:txBody>
      </p:sp>
    </p:spTree>
  </p:cSld>
  <p:clrMapOvr>
    <a:masterClrMapping/>
  </p:clrMapOvr>
  <p:extLst>
    <p:ext uri="{DCECCB84-F9BA-43D5-87BE-67443E8EF086}">
      <p15:sldGuideLst xmlns:p15="http://schemas.microsoft.com/office/powerpoint/2012/main">
        <p15:guide id="1" orient="horz" pos="3582" userDrawn="1">
          <p15:clr>
            <a:srgbClr val="FBAE40"/>
          </p15:clr>
        </p15:guide>
        <p15:guide id="2" pos="63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055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ing slide (with pictur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EB20F5-B613-EC33-1744-15D67C2DB594}"/>
              </a:ext>
            </a:extLst>
          </p:cNvPr>
          <p:cNvSpPr>
            <a:spLocks noGrp="1"/>
          </p:cNvSpPr>
          <p:nvPr>
            <p:ph type="pic" sz="quarter" idx="10"/>
          </p:nvPr>
        </p:nvSpPr>
        <p:spPr>
          <a:xfrm>
            <a:off x="0" y="0"/>
            <a:ext cx="10052050" cy="11372850"/>
          </a:xfrm>
        </p:spPr>
        <p:txBody>
          <a:bodyPr/>
          <a:lstStyle/>
          <a:p>
            <a:endParaRPr lang="en-GB"/>
          </a:p>
        </p:txBody>
      </p:sp>
      <p:sp>
        <p:nvSpPr>
          <p:cNvPr id="9" name="Text Placeholder 8">
            <a:extLst>
              <a:ext uri="{FF2B5EF4-FFF2-40B4-BE49-F238E27FC236}">
                <a16:creationId xmlns:a16="http://schemas.microsoft.com/office/drawing/2014/main" id="{8D9693A6-E34A-6364-93BA-B9A4AD2737D4}"/>
              </a:ext>
            </a:extLst>
          </p:cNvPr>
          <p:cNvSpPr>
            <a:spLocks noGrp="1"/>
          </p:cNvSpPr>
          <p:nvPr>
            <p:ph type="body" sz="quarter" idx="11" hasCustomPrompt="1"/>
          </p:nvPr>
        </p:nvSpPr>
        <p:spPr>
          <a:xfrm>
            <a:off x="10525859" y="9495489"/>
            <a:ext cx="5083615" cy="371512"/>
          </a:xfrm>
        </p:spPr>
        <p:txBody>
          <a:bodyPr lIns="90000" anchor="b">
            <a:spAutoFit/>
          </a:bodyPr>
          <a:lstStyle>
            <a:lvl1pPr marL="0" indent="0">
              <a:buNone/>
              <a:defRPr sz="1814">
                <a:solidFill>
                  <a:schemeClr val="bg2"/>
                </a:solidFill>
                <a:latin typeface="+mn-lt"/>
              </a:defRPr>
            </a:lvl1pPr>
          </a:lstStyle>
          <a:p>
            <a:pPr lvl="0"/>
            <a:r>
              <a:rPr lang="en-GB"/>
              <a:t>Contact details</a:t>
            </a:r>
          </a:p>
        </p:txBody>
      </p:sp>
      <p:cxnSp>
        <p:nvCxnSpPr>
          <p:cNvPr id="4" name="Straight Connector 3">
            <a:extLst>
              <a:ext uri="{FF2B5EF4-FFF2-40B4-BE49-F238E27FC236}">
                <a16:creationId xmlns:a16="http://schemas.microsoft.com/office/drawing/2014/main" id="{AC5EB609-267A-86B9-00D5-52A083B1D6F7}"/>
              </a:ext>
            </a:extLst>
          </p:cNvPr>
          <p:cNvCxnSpPr>
            <a:cxnSpLocks/>
          </p:cNvCxnSpPr>
          <p:nvPr userDrawn="1"/>
        </p:nvCxnSpPr>
        <p:spPr>
          <a:xfrm>
            <a:off x="0" y="1861884"/>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DEB268D-6C9C-FC94-1DB2-FB72E15D8419}"/>
              </a:ext>
            </a:extLst>
          </p:cNvPr>
          <p:cNvCxnSpPr>
            <a:cxnSpLocks/>
          </p:cNvCxnSpPr>
          <p:nvPr userDrawn="1"/>
        </p:nvCxnSpPr>
        <p:spPr>
          <a:xfrm>
            <a:off x="0" y="10071473"/>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ECE8DA21-0DB9-EEAD-AD3D-6C3AB98829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680568" y="8899948"/>
            <a:ext cx="1276971" cy="824049"/>
          </a:xfrm>
          <a:prstGeom prst="rect">
            <a:avLst/>
          </a:prstGeom>
        </p:spPr>
      </p:pic>
    </p:spTree>
    <p:extLst>
      <p:ext uri="{BB962C8B-B14F-4D97-AF65-F5344CB8AC3E}">
        <p14:creationId xmlns:p14="http://schemas.microsoft.com/office/powerpoint/2010/main" val="103551562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ing slide (text only)">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EAA42D-6862-5911-178B-0A2622F2EE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73944" y="8030483"/>
            <a:ext cx="2512994" cy="1621673"/>
          </a:xfrm>
          <a:prstGeom prst="rect">
            <a:avLst/>
          </a:prstGeom>
        </p:spPr>
      </p:pic>
      <p:cxnSp>
        <p:nvCxnSpPr>
          <p:cNvPr id="10" name="Straight Connector 9">
            <a:extLst>
              <a:ext uri="{FF2B5EF4-FFF2-40B4-BE49-F238E27FC236}">
                <a16:creationId xmlns:a16="http://schemas.microsoft.com/office/drawing/2014/main" id="{49FC8515-9347-4271-7814-13BEFDCAFE36}"/>
              </a:ext>
            </a:extLst>
          </p:cNvPr>
          <p:cNvCxnSpPr>
            <a:cxnSpLocks/>
          </p:cNvCxnSpPr>
          <p:nvPr userDrawn="1"/>
        </p:nvCxnSpPr>
        <p:spPr>
          <a:xfrm flipV="1">
            <a:off x="1292284" y="1"/>
            <a:ext cx="0" cy="7553819"/>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969BF7-0BBE-5904-8936-0C1F4E8D5AEC}"/>
              </a:ext>
            </a:extLst>
          </p:cNvPr>
          <p:cNvCxnSpPr>
            <a:cxnSpLocks/>
            <a:stCxn id="18" idx="3"/>
          </p:cNvCxnSpPr>
          <p:nvPr userDrawn="1"/>
        </p:nvCxnSpPr>
        <p:spPr>
          <a:xfrm flipV="1">
            <a:off x="5510147" y="8841319"/>
            <a:ext cx="10282899" cy="1487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7576820D-9406-078B-728F-1E8744A01BDE}"/>
              </a:ext>
            </a:extLst>
          </p:cNvPr>
          <p:cNvSpPr>
            <a:spLocks noGrp="1"/>
          </p:cNvSpPr>
          <p:nvPr>
            <p:ph type="body" sz="quarter" idx="11" hasCustomPrompt="1"/>
          </p:nvPr>
        </p:nvSpPr>
        <p:spPr>
          <a:xfrm>
            <a:off x="1146564" y="8141640"/>
            <a:ext cx="4363582" cy="1429109"/>
          </a:xfrm>
        </p:spPr>
        <p:txBody>
          <a:bodyPr lIns="90000" anchor="ctr">
            <a:noAutofit/>
          </a:bodyPr>
          <a:lstStyle>
            <a:lvl1pPr marL="0" indent="0" algn="l">
              <a:buNone/>
              <a:defRPr sz="1814">
                <a:solidFill>
                  <a:schemeClr val="bg2"/>
                </a:solidFill>
              </a:defRPr>
            </a:lvl1pPr>
          </a:lstStyle>
          <a:p>
            <a:pPr lvl="0"/>
            <a:r>
              <a:rPr lang="en-GB"/>
              <a:t>Contact details</a:t>
            </a:r>
          </a:p>
        </p:txBody>
      </p:sp>
    </p:spTree>
    <p:extLst>
      <p:ext uri="{BB962C8B-B14F-4D97-AF65-F5344CB8AC3E}">
        <p14:creationId xmlns:p14="http://schemas.microsoft.com/office/powerpoint/2010/main" val="252802635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defRPr sz="1890" b="0" i="0">
                <a:solidFill>
                  <a:srgbClr val="4F9C45"/>
                </a:solidFill>
                <a:latin typeface="Trebuchet MS"/>
                <a:cs typeface="Trebuchet MS"/>
              </a:defRPr>
            </a:lvl1pPr>
          </a:lstStyle>
          <a:p>
            <a:pPr marL="37884">
              <a:lnSpc>
                <a:spcPts val="2253"/>
              </a:lnSpc>
            </a:pPr>
            <a:endParaRPr lang="en-US" spc="148" dirty="0"/>
          </a:p>
        </p:txBody>
      </p:sp>
      <p:sp>
        <p:nvSpPr>
          <p:cNvPr id="7" name="Rectangle 6">
            <a:extLst>
              <a:ext uri="{FF2B5EF4-FFF2-40B4-BE49-F238E27FC236}">
                <a16:creationId xmlns:a16="http://schemas.microsoft.com/office/drawing/2014/main" id="{AD48F774-A2F1-C173-09DC-4FC88D1B7BFE}"/>
              </a:ext>
            </a:extLst>
          </p:cNvPr>
          <p:cNvSpPr/>
          <p:nvPr userDrawn="1"/>
        </p:nvSpPr>
        <p:spPr>
          <a:xfrm>
            <a:off x="0" y="0"/>
            <a:ext cx="20104100" cy="11372850"/>
          </a:xfrm>
          <a:prstGeom prst="rect">
            <a:avLst/>
          </a:prstGeom>
          <a:solidFill>
            <a:srgbClr val="F6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2207041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8" y="3505900"/>
            <a:ext cx="17088487" cy="630871"/>
          </a:xfrm>
          <a:prstGeom prst="rect">
            <a:avLst/>
          </a:prstGeom>
        </p:spPr>
        <p:txBody>
          <a:bodyPr wrap="square" lIns="0" tIns="0" rIns="0" bIns="0">
            <a:spAutoFit/>
          </a:bodyPr>
          <a:lstStyle>
            <a:lvl1pPr>
              <a:defRPr sz="4076" b="1"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3015615" y="6333236"/>
            <a:ext cx="14072870" cy="315382"/>
          </a:xfrm>
          <a:prstGeom prst="rect">
            <a:avLst/>
          </a:prstGeom>
        </p:spPr>
        <p:txBody>
          <a:bodyPr wrap="square" lIns="0" tIns="0" rIns="0" bIns="0">
            <a:spAutoFit/>
          </a:bodyPr>
          <a:lstStyle>
            <a:lvl1pPr>
              <a:defRPr sz="2038"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defRPr sz="1890" b="0" i="0">
                <a:solidFill>
                  <a:srgbClr val="4F9C45"/>
                </a:solidFill>
                <a:latin typeface="Trebuchet MS"/>
                <a:cs typeface="Trebuchet MS"/>
              </a:defRPr>
            </a:lvl1pPr>
          </a:lstStyle>
          <a:p>
            <a:pPr marL="37884">
              <a:lnSpc>
                <a:spcPts val="2253"/>
              </a:lnSpc>
            </a:pPr>
            <a:fld id="{81D60167-4931-47E6-BA6A-407CBD079E47}" type="slidenum">
              <a:rPr lang="lv-LV" spc="148" smtClean="0"/>
              <a:pPr marL="37884">
                <a:lnSpc>
                  <a:spcPts val="2253"/>
                </a:lnSpc>
              </a:pPr>
              <a:t>‹#›</a:t>
            </a:fld>
            <a:endParaRPr lang="lv-LV" spc="148"/>
          </a:p>
        </p:txBody>
      </p:sp>
    </p:spTree>
    <p:extLst>
      <p:ext uri="{BB962C8B-B14F-4D97-AF65-F5344CB8AC3E}">
        <p14:creationId xmlns:p14="http://schemas.microsoft.com/office/powerpoint/2010/main" val="3330112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1774"/>
            <a:ext cx="20104100" cy="11047095"/>
          </a:xfrm>
          <a:custGeom>
            <a:avLst/>
            <a:gdLst/>
            <a:ahLst/>
            <a:cxnLst/>
            <a:rect l="l" t="t" r="r" b="b"/>
            <a:pathLst>
              <a:path w="20104100" h="11047095">
                <a:moveTo>
                  <a:pt x="0" y="11046784"/>
                </a:moveTo>
                <a:lnTo>
                  <a:pt x="20104099" y="11046784"/>
                </a:lnTo>
                <a:lnTo>
                  <a:pt x="20104099" y="0"/>
                </a:lnTo>
                <a:lnTo>
                  <a:pt x="0" y="0"/>
                </a:lnTo>
                <a:lnTo>
                  <a:pt x="0" y="11046784"/>
                </a:lnTo>
                <a:close/>
              </a:path>
            </a:pathLst>
          </a:custGeom>
          <a:solidFill>
            <a:srgbClr val="F6F8FF"/>
          </a:solidFill>
        </p:spPr>
        <p:txBody>
          <a:bodyPr wrap="square" lIns="0" tIns="0" rIns="0" bIns="0" rtlCol="0"/>
          <a:lstStyle/>
          <a:p>
            <a:endParaRPr sz="1789"/>
          </a:p>
        </p:txBody>
      </p:sp>
      <p:sp>
        <p:nvSpPr>
          <p:cNvPr id="2" name="Holder 2"/>
          <p:cNvSpPr>
            <a:spLocks noGrp="1"/>
          </p:cNvSpPr>
          <p:nvPr>
            <p:ph type="title"/>
          </p:nvPr>
        </p:nvSpPr>
        <p:spPr>
          <a:xfrm>
            <a:off x="1505584" y="1059285"/>
            <a:ext cx="10697210" cy="630871"/>
          </a:xfrm>
        </p:spPr>
        <p:txBody>
          <a:bodyPr lIns="0" tIns="0" rIns="0" bIns="0"/>
          <a:lstStyle>
            <a:lvl1pPr>
              <a:defRPr sz="4076"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5113034" y="2445062"/>
            <a:ext cx="12005310" cy="315382"/>
          </a:xfrm>
        </p:spPr>
        <p:txBody>
          <a:bodyPr lIns="0" tIns="0" rIns="0" bIns="0"/>
          <a:lstStyle>
            <a:lvl1pPr>
              <a:defRPr sz="2038"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defRPr sz="1890" b="0" i="0">
                <a:solidFill>
                  <a:srgbClr val="4F9C45"/>
                </a:solidFill>
                <a:latin typeface="Trebuchet MS"/>
                <a:cs typeface="Trebuchet MS"/>
              </a:defRPr>
            </a:lvl1pPr>
          </a:lstStyle>
          <a:p>
            <a:pPr marL="37884">
              <a:lnSpc>
                <a:spcPts val="2253"/>
              </a:lnSpc>
            </a:pPr>
            <a:fld id="{81D60167-4931-47E6-BA6A-407CBD079E47}" type="slidenum">
              <a:rPr lang="lv-LV" spc="148" smtClean="0"/>
              <a:pPr marL="37884">
                <a:lnSpc>
                  <a:spcPts val="2253"/>
                </a:lnSpc>
              </a:pPr>
              <a:t>‹#›</a:t>
            </a:fld>
            <a:endParaRPr lang="lv-LV" spc="148"/>
          </a:p>
        </p:txBody>
      </p:sp>
    </p:spTree>
    <p:extLst>
      <p:ext uri="{BB962C8B-B14F-4D97-AF65-F5344CB8AC3E}">
        <p14:creationId xmlns:p14="http://schemas.microsoft.com/office/powerpoint/2010/main" val="1964562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1774"/>
            <a:ext cx="20104100" cy="11047095"/>
          </a:xfrm>
          <a:custGeom>
            <a:avLst/>
            <a:gdLst/>
            <a:ahLst/>
            <a:cxnLst/>
            <a:rect l="l" t="t" r="r" b="b"/>
            <a:pathLst>
              <a:path w="20104100" h="11047095">
                <a:moveTo>
                  <a:pt x="0" y="11046784"/>
                </a:moveTo>
                <a:lnTo>
                  <a:pt x="20104099" y="11046784"/>
                </a:lnTo>
                <a:lnTo>
                  <a:pt x="20104099" y="0"/>
                </a:lnTo>
                <a:lnTo>
                  <a:pt x="0" y="0"/>
                </a:lnTo>
                <a:lnTo>
                  <a:pt x="0" y="11046784"/>
                </a:lnTo>
                <a:close/>
              </a:path>
            </a:pathLst>
          </a:custGeom>
          <a:solidFill>
            <a:srgbClr val="F6F8FF"/>
          </a:solidFill>
        </p:spPr>
        <p:txBody>
          <a:bodyPr wrap="square" lIns="0" tIns="0" rIns="0" bIns="0" rtlCol="0"/>
          <a:lstStyle/>
          <a:p>
            <a:endParaRPr sz="1789"/>
          </a:p>
        </p:txBody>
      </p:sp>
      <p:sp>
        <p:nvSpPr>
          <p:cNvPr id="2" name="Holder 2"/>
          <p:cNvSpPr>
            <a:spLocks noGrp="1"/>
          </p:cNvSpPr>
          <p:nvPr>
            <p:ph type="title"/>
          </p:nvPr>
        </p:nvSpPr>
        <p:spPr>
          <a:xfrm>
            <a:off x="1505584" y="1059285"/>
            <a:ext cx="10697210" cy="630871"/>
          </a:xfrm>
        </p:spPr>
        <p:txBody>
          <a:bodyPr lIns="0" tIns="0" rIns="0" bIns="0"/>
          <a:lstStyle>
            <a:lvl1pPr>
              <a:defRPr sz="4076"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1005205" y="2601151"/>
            <a:ext cx="8745284" cy="3154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719958" y="2075302"/>
            <a:ext cx="7765415" cy="215429"/>
          </a:xfrm>
          <a:prstGeom prst="rect">
            <a:avLst/>
          </a:prstGeom>
        </p:spPr>
        <p:txBody>
          <a:bodyPr wrap="square" lIns="0" tIns="0" rIns="0" bIns="0">
            <a:spAutoFit/>
          </a:bodyPr>
          <a:lstStyle>
            <a:lvl1pPr>
              <a:defRPr sz="1392" b="0" i="0">
                <a:solidFill>
                  <a:srgbClr val="272D2D"/>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7" name="Holder 7"/>
          <p:cNvSpPr>
            <a:spLocks noGrp="1"/>
          </p:cNvSpPr>
          <p:nvPr>
            <p:ph type="sldNum" sz="quarter" idx="7"/>
          </p:nvPr>
        </p:nvSpPr>
        <p:spPr/>
        <p:txBody>
          <a:bodyPr lIns="0" tIns="0" rIns="0" bIns="0"/>
          <a:lstStyle>
            <a:lvl1pPr>
              <a:defRPr sz="1890" b="0" i="0">
                <a:solidFill>
                  <a:srgbClr val="4F9C45"/>
                </a:solidFill>
                <a:latin typeface="Trebuchet MS"/>
                <a:cs typeface="Trebuchet MS"/>
              </a:defRPr>
            </a:lvl1pPr>
          </a:lstStyle>
          <a:p>
            <a:pPr marL="37884">
              <a:lnSpc>
                <a:spcPts val="2253"/>
              </a:lnSpc>
            </a:pPr>
            <a:fld id="{81D60167-4931-47E6-BA6A-407CBD079E47}" type="slidenum">
              <a:rPr lang="lv-LV" spc="148" smtClean="0"/>
              <a:pPr marL="37884">
                <a:lnSpc>
                  <a:spcPts val="2253"/>
                </a:lnSpc>
              </a:pPr>
              <a:t>‹#›</a:t>
            </a:fld>
            <a:endParaRPr lang="lv-LV" spc="148"/>
          </a:p>
        </p:txBody>
      </p:sp>
    </p:spTree>
    <p:extLst>
      <p:ext uri="{BB962C8B-B14F-4D97-AF65-F5344CB8AC3E}">
        <p14:creationId xmlns:p14="http://schemas.microsoft.com/office/powerpoint/2010/main" val="1763575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a:ext>
            </a:extLst>
          </a:blip>
          <a:stretch>
            <a:fillRect/>
          </a:stretch>
        </p:blipFill>
        <p:spPr>
          <a:xfrm>
            <a:off x="3" y="14148"/>
            <a:ext cx="20104098" cy="11294409"/>
          </a:xfrm>
          <a:prstGeom prst="rect">
            <a:avLst/>
          </a:prstGeom>
        </p:spPr>
      </p:pic>
      <p:sp>
        <p:nvSpPr>
          <p:cNvPr id="17" name="bg object 17"/>
          <p:cNvSpPr/>
          <p:nvPr/>
        </p:nvSpPr>
        <p:spPr>
          <a:xfrm>
            <a:off x="0" y="0"/>
            <a:ext cx="20104100" cy="1130871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sz="1789"/>
          </a:p>
        </p:txBody>
      </p:sp>
      <p:pic>
        <p:nvPicPr>
          <p:cNvPr id="18" name="bg object 18"/>
          <p:cNvPicPr/>
          <p:nvPr/>
        </p:nvPicPr>
        <p:blipFill>
          <a:blip r:embed="rId2" cstate="print">
            <a:extLst>
              <a:ext uri="{28A0092B-C50C-407E-A947-70E740481C1C}">
                <a14:useLocalDpi xmlns:a14="http://schemas.microsoft.com/office/drawing/2010/main"/>
              </a:ext>
            </a:extLst>
          </a:blip>
          <a:stretch>
            <a:fillRect/>
          </a:stretch>
        </p:blipFill>
        <p:spPr>
          <a:xfrm>
            <a:off x="3" y="14148"/>
            <a:ext cx="20104098" cy="11294409"/>
          </a:xfrm>
          <a:prstGeom prst="rect">
            <a:avLst/>
          </a:prstGeom>
        </p:spPr>
      </p:pic>
      <p:sp>
        <p:nvSpPr>
          <p:cNvPr id="19" name="bg object 19"/>
          <p:cNvSpPr/>
          <p:nvPr/>
        </p:nvSpPr>
        <p:spPr>
          <a:xfrm>
            <a:off x="0" y="0"/>
            <a:ext cx="20104100" cy="1130871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sz="1789"/>
          </a:p>
        </p:txBody>
      </p:sp>
      <p:sp>
        <p:nvSpPr>
          <p:cNvPr id="20" name="bg object 20"/>
          <p:cNvSpPr/>
          <p:nvPr/>
        </p:nvSpPr>
        <p:spPr>
          <a:xfrm>
            <a:off x="16054247" y="9082398"/>
            <a:ext cx="1242060" cy="926464"/>
          </a:xfrm>
          <a:custGeom>
            <a:avLst/>
            <a:gdLst/>
            <a:ahLst/>
            <a:cxnLst/>
            <a:rect l="l" t="t" r="r" b="b"/>
            <a:pathLst>
              <a:path w="1242059" h="926465">
                <a:moveTo>
                  <a:pt x="1241831" y="85991"/>
                </a:moveTo>
                <a:lnTo>
                  <a:pt x="1235748" y="52933"/>
                </a:lnTo>
                <a:lnTo>
                  <a:pt x="1217510" y="25552"/>
                </a:lnTo>
                <a:lnTo>
                  <a:pt x="1190294" y="6896"/>
                </a:lnTo>
                <a:lnTo>
                  <a:pt x="1157249" y="0"/>
                </a:lnTo>
                <a:lnTo>
                  <a:pt x="1105611" y="2514"/>
                </a:lnTo>
                <a:lnTo>
                  <a:pt x="1055382" y="9906"/>
                </a:lnTo>
                <a:lnTo>
                  <a:pt x="1006817" y="21932"/>
                </a:lnTo>
                <a:lnTo>
                  <a:pt x="960145" y="38379"/>
                </a:lnTo>
                <a:lnTo>
                  <a:pt x="915606" y="59016"/>
                </a:lnTo>
                <a:lnTo>
                  <a:pt x="873417" y="83616"/>
                </a:lnTo>
                <a:lnTo>
                  <a:pt x="833843" y="111937"/>
                </a:lnTo>
                <a:lnTo>
                  <a:pt x="797090" y="143764"/>
                </a:lnTo>
                <a:lnTo>
                  <a:pt x="763409" y="178854"/>
                </a:lnTo>
                <a:lnTo>
                  <a:pt x="735241" y="214236"/>
                </a:lnTo>
                <a:lnTo>
                  <a:pt x="735241" y="295262"/>
                </a:lnTo>
                <a:lnTo>
                  <a:pt x="734568" y="294309"/>
                </a:lnTo>
                <a:lnTo>
                  <a:pt x="735037" y="294906"/>
                </a:lnTo>
                <a:lnTo>
                  <a:pt x="735241" y="295262"/>
                </a:lnTo>
                <a:lnTo>
                  <a:pt x="735241" y="214236"/>
                </a:lnTo>
                <a:lnTo>
                  <a:pt x="733031" y="217004"/>
                </a:lnTo>
                <a:lnTo>
                  <a:pt x="706196" y="257937"/>
                </a:lnTo>
                <a:lnTo>
                  <a:pt x="688225" y="237871"/>
                </a:lnTo>
                <a:lnTo>
                  <a:pt x="656856" y="209765"/>
                </a:lnTo>
                <a:lnTo>
                  <a:pt x="656856" y="522947"/>
                </a:lnTo>
                <a:lnTo>
                  <a:pt x="651725" y="574116"/>
                </a:lnTo>
                <a:lnTo>
                  <a:pt x="636943" y="621449"/>
                </a:lnTo>
                <a:lnTo>
                  <a:pt x="613448" y="664286"/>
                </a:lnTo>
                <a:lnTo>
                  <a:pt x="582155" y="701967"/>
                </a:lnTo>
                <a:lnTo>
                  <a:pt x="545058" y="733259"/>
                </a:lnTo>
                <a:lnTo>
                  <a:pt x="502158" y="756754"/>
                </a:lnTo>
                <a:lnTo>
                  <a:pt x="454494" y="771537"/>
                </a:lnTo>
                <a:lnTo>
                  <a:pt x="403136" y="776668"/>
                </a:lnTo>
                <a:lnTo>
                  <a:pt x="351967" y="771537"/>
                </a:lnTo>
                <a:lnTo>
                  <a:pt x="304634" y="756754"/>
                </a:lnTo>
                <a:lnTo>
                  <a:pt x="261810" y="733259"/>
                </a:lnTo>
                <a:lnTo>
                  <a:pt x="224129" y="701967"/>
                </a:lnTo>
                <a:lnTo>
                  <a:pt x="192824" y="664883"/>
                </a:lnTo>
                <a:lnTo>
                  <a:pt x="169329" y="621969"/>
                </a:lnTo>
                <a:lnTo>
                  <a:pt x="154546" y="574306"/>
                </a:lnTo>
                <a:lnTo>
                  <a:pt x="149415" y="522947"/>
                </a:lnTo>
                <a:lnTo>
                  <a:pt x="154546" y="471792"/>
                </a:lnTo>
                <a:lnTo>
                  <a:pt x="169329" y="424459"/>
                </a:lnTo>
                <a:lnTo>
                  <a:pt x="192824" y="381622"/>
                </a:lnTo>
                <a:lnTo>
                  <a:pt x="224129" y="343941"/>
                </a:lnTo>
                <a:lnTo>
                  <a:pt x="261213" y="312648"/>
                </a:lnTo>
                <a:lnTo>
                  <a:pt x="304114" y="289140"/>
                </a:lnTo>
                <a:lnTo>
                  <a:pt x="351777" y="274358"/>
                </a:lnTo>
                <a:lnTo>
                  <a:pt x="403136" y="269227"/>
                </a:lnTo>
                <a:lnTo>
                  <a:pt x="454291" y="274358"/>
                </a:lnTo>
                <a:lnTo>
                  <a:pt x="501624" y="289140"/>
                </a:lnTo>
                <a:lnTo>
                  <a:pt x="544461" y="312648"/>
                </a:lnTo>
                <a:lnTo>
                  <a:pt x="582155" y="343941"/>
                </a:lnTo>
                <a:lnTo>
                  <a:pt x="613448" y="381025"/>
                </a:lnTo>
                <a:lnTo>
                  <a:pt x="636943" y="423938"/>
                </a:lnTo>
                <a:lnTo>
                  <a:pt x="651725" y="471589"/>
                </a:lnTo>
                <a:lnTo>
                  <a:pt x="656856" y="522947"/>
                </a:lnTo>
                <a:lnTo>
                  <a:pt x="656856" y="209765"/>
                </a:lnTo>
                <a:lnTo>
                  <a:pt x="619277" y="182562"/>
                </a:lnTo>
                <a:lnTo>
                  <a:pt x="580453" y="160782"/>
                </a:lnTo>
                <a:lnTo>
                  <a:pt x="539127" y="143319"/>
                </a:lnTo>
                <a:lnTo>
                  <a:pt x="495592" y="130467"/>
                </a:lnTo>
                <a:lnTo>
                  <a:pt x="450164" y="122529"/>
                </a:lnTo>
                <a:lnTo>
                  <a:pt x="403136" y="119824"/>
                </a:lnTo>
                <a:lnTo>
                  <a:pt x="356108" y="122529"/>
                </a:lnTo>
                <a:lnTo>
                  <a:pt x="310680" y="130467"/>
                </a:lnTo>
                <a:lnTo>
                  <a:pt x="267144" y="143319"/>
                </a:lnTo>
                <a:lnTo>
                  <a:pt x="225818" y="160782"/>
                </a:lnTo>
                <a:lnTo>
                  <a:pt x="186994" y="182562"/>
                </a:lnTo>
                <a:lnTo>
                  <a:pt x="150964" y="208368"/>
                </a:lnTo>
                <a:lnTo>
                  <a:pt x="118059" y="237871"/>
                </a:lnTo>
                <a:lnTo>
                  <a:pt x="88544" y="270789"/>
                </a:lnTo>
                <a:lnTo>
                  <a:pt x="62750" y="306806"/>
                </a:lnTo>
                <a:lnTo>
                  <a:pt x="40970" y="345630"/>
                </a:lnTo>
                <a:lnTo>
                  <a:pt x="23495" y="386969"/>
                </a:lnTo>
                <a:lnTo>
                  <a:pt x="10642" y="430491"/>
                </a:lnTo>
                <a:lnTo>
                  <a:pt x="2717" y="475919"/>
                </a:lnTo>
                <a:lnTo>
                  <a:pt x="0" y="522947"/>
                </a:lnTo>
                <a:lnTo>
                  <a:pt x="2717" y="569976"/>
                </a:lnTo>
                <a:lnTo>
                  <a:pt x="10642" y="615403"/>
                </a:lnTo>
                <a:lnTo>
                  <a:pt x="23495" y="658939"/>
                </a:lnTo>
                <a:lnTo>
                  <a:pt x="40970" y="700265"/>
                </a:lnTo>
                <a:lnTo>
                  <a:pt x="62750" y="739101"/>
                </a:lnTo>
                <a:lnTo>
                  <a:pt x="88544" y="775119"/>
                </a:lnTo>
                <a:lnTo>
                  <a:pt x="118059" y="808037"/>
                </a:lnTo>
                <a:lnTo>
                  <a:pt x="150964" y="837539"/>
                </a:lnTo>
                <a:lnTo>
                  <a:pt x="186994" y="863346"/>
                </a:lnTo>
                <a:lnTo>
                  <a:pt x="225818" y="885126"/>
                </a:lnTo>
                <a:lnTo>
                  <a:pt x="267144" y="902589"/>
                </a:lnTo>
                <a:lnTo>
                  <a:pt x="310680" y="915441"/>
                </a:lnTo>
                <a:lnTo>
                  <a:pt x="356108" y="923378"/>
                </a:lnTo>
                <a:lnTo>
                  <a:pt x="403136" y="926084"/>
                </a:lnTo>
                <a:lnTo>
                  <a:pt x="450164" y="923378"/>
                </a:lnTo>
                <a:lnTo>
                  <a:pt x="495592" y="915441"/>
                </a:lnTo>
                <a:lnTo>
                  <a:pt x="539127" y="902589"/>
                </a:lnTo>
                <a:lnTo>
                  <a:pt x="580453" y="885126"/>
                </a:lnTo>
                <a:lnTo>
                  <a:pt x="619277" y="863346"/>
                </a:lnTo>
                <a:lnTo>
                  <a:pt x="655307" y="837539"/>
                </a:lnTo>
                <a:lnTo>
                  <a:pt x="688225" y="808037"/>
                </a:lnTo>
                <a:lnTo>
                  <a:pt x="716343" y="776668"/>
                </a:lnTo>
                <a:lnTo>
                  <a:pt x="743521" y="739101"/>
                </a:lnTo>
                <a:lnTo>
                  <a:pt x="765314" y="700265"/>
                </a:lnTo>
                <a:lnTo>
                  <a:pt x="782777" y="658939"/>
                </a:lnTo>
                <a:lnTo>
                  <a:pt x="795629" y="615403"/>
                </a:lnTo>
                <a:lnTo>
                  <a:pt x="803567" y="569976"/>
                </a:lnTo>
                <a:lnTo>
                  <a:pt x="806272" y="522947"/>
                </a:lnTo>
                <a:lnTo>
                  <a:pt x="805573" y="510933"/>
                </a:lnTo>
                <a:lnTo>
                  <a:pt x="808088" y="473900"/>
                </a:lnTo>
                <a:lnTo>
                  <a:pt x="817448" y="428459"/>
                </a:lnTo>
                <a:lnTo>
                  <a:pt x="832535" y="385521"/>
                </a:lnTo>
                <a:lnTo>
                  <a:pt x="852893" y="345401"/>
                </a:lnTo>
                <a:lnTo>
                  <a:pt x="878128" y="308406"/>
                </a:lnTo>
                <a:lnTo>
                  <a:pt x="907770" y="274866"/>
                </a:lnTo>
                <a:lnTo>
                  <a:pt x="941412" y="245224"/>
                </a:lnTo>
                <a:lnTo>
                  <a:pt x="978662" y="220002"/>
                </a:lnTo>
                <a:lnTo>
                  <a:pt x="1019124" y="199631"/>
                </a:lnTo>
                <a:lnTo>
                  <a:pt x="1062405" y="184543"/>
                </a:lnTo>
                <a:lnTo>
                  <a:pt x="1108100" y="175183"/>
                </a:lnTo>
                <a:lnTo>
                  <a:pt x="1155839" y="171970"/>
                </a:lnTo>
                <a:lnTo>
                  <a:pt x="1189494" y="165277"/>
                </a:lnTo>
                <a:lnTo>
                  <a:pt x="1216812" y="146951"/>
                </a:lnTo>
                <a:lnTo>
                  <a:pt x="1235138" y="119646"/>
                </a:lnTo>
                <a:lnTo>
                  <a:pt x="1241831" y="85991"/>
                </a:lnTo>
                <a:close/>
              </a:path>
            </a:pathLst>
          </a:custGeom>
          <a:solidFill>
            <a:srgbClr val="FFFFFF"/>
          </a:solidFill>
        </p:spPr>
        <p:txBody>
          <a:bodyPr wrap="square" lIns="0" tIns="0" rIns="0" bIns="0" rtlCol="0"/>
          <a:lstStyle/>
          <a:p>
            <a:endParaRPr sz="1789"/>
          </a:p>
        </p:txBody>
      </p:sp>
      <p:sp>
        <p:nvSpPr>
          <p:cNvPr id="21" name="bg object 21"/>
          <p:cNvSpPr/>
          <p:nvPr/>
        </p:nvSpPr>
        <p:spPr>
          <a:xfrm>
            <a:off x="15214157" y="9388280"/>
            <a:ext cx="932179" cy="621664"/>
          </a:xfrm>
          <a:custGeom>
            <a:avLst/>
            <a:gdLst/>
            <a:ahLst/>
            <a:cxnLst/>
            <a:rect l="l" t="t" r="r" b="b"/>
            <a:pathLst>
              <a:path w="932180" h="621665">
                <a:moveTo>
                  <a:pt x="377774" y="190284"/>
                </a:moveTo>
                <a:lnTo>
                  <a:pt x="346456" y="170751"/>
                </a:lnTo>
                <a:lnTo>
                  <a:pt x="312229" y="156629"/>
                </a:lnTo>
                <a:lnTo>
                  <a:pt x="275882" y="148069"/>
                </a:lnTo>
                <a:lnTo>
                  <a:pt x="238213" y="145186"/>
                </a:lnTo>
                <a:lnTo>
                  <a:pt x="224256" y="145694"/>
                </a:lnTo>
                <a:lnTo>
                  <a:pt x="181838" y="152234"/>
                </a:lnTo>
                <a:lnTo>
                  <a:pt x="137591" y="167855"/>
                </a:lnTo>
                <a:lnTo>
                  <a:pt x="98323" y="191033"/>
                </a:lnTo>
                <a:lnTo>
                  <a:pt x="64706" y="220726"/>
                </a:lnTo>
                <a:lnTo>
                  <a:pt x="37401" y="255879"/>
                </a:lnTo>
                <a:lnTo>
                  <a:pt x="17068" y="295402"/>
                </a:lnTo>
                <a:lnTo>
                  <a:pt x="4381" y="338264"/>
                </a:lnTo>
                <a:lnTo>
                  <a:pt x="0" y="383400"/>
                </a:lnTo>
                <a:lnTo>
                  <a:pt x="508" y="397357"/>
                </a:lnTo>
                <a:lnTo>
                  <a:pt x="7048" y="439788"/>
                </a:lnTo>
                <a:lnTo>
                  <a:pt x="22669" y="484035"/>
                </a:lnTo>
                <a:lnTo>
                  <a:pt x="45859" y="523290"/>
                </a:lnTo>
                <a:lnTo>
                  <a:pt x="75552" y="556907"/>
                </a:lnTo>
                <a:lnTo>
                  <a:pt x="110693" y="584225"/>
                </a:lnTo>
                <a:lnTo>
                  <a:pt x="150228" y="604545"/>
                </a:lnTo>
                <a:lnTo>
                  <a:pt x="193090" y="617232"/>
                </a:lnTo>
                <a:lnTo>
                  <a:pt x="238213" y="621614"/>
                </a:lnTo>
                <a:lnTo>
                  <a:pt x="252183" y="621106"/>
                </a:lnTo>
                <a:lnTo>
                  <a:pt x="294601" y="614565"/>
                </a:lnTo>
                <a:lnTo>
                  <a:pt x="326847" y="590778"/>
                </a:lnTo>
                <a:lnTo>
                  <a:pt x="332663" y="551129"/>
                </a:lnTo>
                <a:lnTo>
                  <a:pt x="308876" y="517652"/>
                </a:lnTo>
                <a:lnTo>
                  <a:pt x="269227" y="511670"/>
                </a:lnTo>
                <a:lnTo>
                  <a:pt x="260997" y="513511"/>
                </a:lnTo>
                <a:lnTo>
                  <a:pt x="253022" y="514845"/>
                </a:lnTo>
                <a:lnTo>
                  <a:pt x="245046" y="515632"/>
                </a:lnTo>
                <a:lnTo>
                  <a:pt x="236816" y="515899"/>
                </a:lnTo>
                <a:lnTo>
                  <a:pt x="193154" y="508558"/>
                </a:lnTo>
                <a:lnTo>
                  <a:pt x="155054" y="487883"/>
                </a:lnTo>
                <a:lnTo>
                  <a:pt x="125412" y="455841"/>
                </a:lnTo>
                <a:lnTo>
                  <a:pt x="107137" y="414413"/>
                </a:lnTo>
                <a:lnTo>
                  <a:pt x="102895" y="381990"/>
                </a:lnTo>
                <a:lnTo>
                  <a:pt x="110236" y="338340"/>
                </a:lnTo>
                <a:lnTo>
                  <a:pt x="130911" y="300228"/>
                </a:lnTo>
                <a:lnTo>
                  <a:pt x="162966" y="270586"/>
                </a:lnTo>
                <a:lnTo>
                  <a:pt x="204393" y="252310"/>
                </a:lnTo>
                <a:lnTo>
                  <a:pt x="236816" y="248081"/>
                </a:lnTo>
                <a:lnTo>
                  <a:pt x="261594" y="250393"/>
                </a:lnTo>
                <a:lnTo>
                  <a:pt x="306387" y="267703"/>
                </a:lnTo>
                <a:lnTo>
                  <a:pt x="339001" y="297764"/>
                </a:lnTo>
                <a:lnTo>
                  <a:pt x="348157" y="315734"/>
                </a:lnTo>
                <a:lnTo>
                  <a:pt x="226949" y="332651"/>
                </a:lnTo>
                <a:lnTo>
                  <a:pt x="208673" y="339267"/>
                </a:lnTo>
                <a:lnTo>
                  <a:pt x="194881" y="351688"/>
                </a:lnTo>
                <a:lnTo>
                  <a:pt x="186905" y="368338"/>
                </a:lnTo>
                <a:lnTo>
                  <a:pt x="186067" y="387629"/>
                </a:lnTo>
                <a:lnTo>
                  <a:pt x="191376" y="404342"/>
                </a:lnTo>
                <a:lnTo>
                  <a:pt x="202107" y="417753"/>
                </a:lnTo>
                <a:lnTo>
                  <a:pt x="216789" y="426669"/>
                </a:lnTo>
                <a:lnTo>
                  <a:pt x="233997" y="429907"/>
                </a:lnTo>
                <a:lnTo>
                  <a:pt x="241046" y="429907"/>
                </a:lnTo>
                <a:lnTo>
                  <a:pt x="370725" y="411581"/>
                </a:lnTo>
                <a:lnTo>
                  <a:pt x="363321" y="387007"/>
                </a:lnTo>
                <a:lnTo>
                  <a:pt x="358038" y="361899"/>
                </a:lnTo>
                <a:lnTo>
                  <a:pt x="354863" y="336270"/>
                </a:lnTo>
                <a:lnTo>
                  <a:pt x="353809" y="310108"/>
                </a:lnTo>
                <a:lnTo>
                  <a:pt x="355371" y="278688"/>
                </a:lnTo>
                <a:lnTo>
                  <a:pt x="359968" y="248081"/>
                </a:lnTo>
                <a:lnTo>
                  <a:pt x="367487" y="218516"/>
                </a:lnTo>
                <a:lnTo>
                  <a:pt x="377774" y="190284"/>
                </a:lnTo>
                <a:close/>
              </a:path>
              <a:path w="932180" h="621665">
                <a:moveTo>
                  <a:pt x="931722" y="470789"/>
                </a:moveTo>
                <a:lnTo>
                  <a:pt x="900849" y="427977"/>
                </a:lnTo>
                <a:lnTo>
                  <a:pt x="876046" y="381990"/>
                </a:lnTo>
                <a:lnTo>
                  <a:pt x="857592" y="332828"/>
                </a:lnTo>
                <a:lnTo>
                  <a:pt x="845743" y="280504"/>
                </a:lnTo>
                <a:lnTo>
                  <a:pt x="847674" y="295300"/>
                </a:lnTo>
                <a:lnTo>
                  <a:pt x="848309" y="302704"/>
                </a:lnTo>
                <a:lnTo>
                  <a:pt x="848550" y="310108"/>
                </a:lnTo>
                <a:lnTo>
                  <a:pt x="842035" y="358914"/>
                </a:lnTo>
                <a:lnTo>
                  <a:pt x="823607" y="402717"/>
                </a:lnTo>
                <a:lnTo>
                  <a:pt x="794994" y="439775"/>
                </a:lnTo>
                <a:lnTo>
                  <a:pt x="757923" y="468388"/>
                </a:lnTo>
                <a:lnTo>
                  <a:pt x="714133" y="486816"/>
                </a:lnTo>
                <a:lnTo>
                  <a:pt x="665314" y="493344"/>
                </a:lnTo>
                <a:lnTo>
                  <a:pt x="616508" y="486816"/>
                </a:lnTo>
                <a:lnTo>
                  <a:pt x="572706" y="468388"/>
                </a:lnTo>
                <a:lnTo>
                  <a:pt x="535635" y="439775"/>
                </a:lnTo>
                <a:lnTo>
                  <a:pt x="507022" y="402717"/>
                </a:lnTo>
                <a:lnTo>
                  <a:pt x="488594" y="358914"/>
                </a:lnTo>
                <a:lnTo>
                  <a:pt x="482079" y="310108"/>
                </a:lnTo>
                <a:lnTo>
                  <a:pt x="488594" y="261289"/>
                </a:lnTo>
                <a:lnTo>
                  <a:pt x="507022" y="217487"/>
                </a:lnTo>
                <a:lnTo>
                  <a:pt x="535635" y="180428"/>
                </a:lnTo>
                <a:lnTo>
                  <a:pt x="572706" y="151815"/>
                </a:lnTo>
                <a:lnTo>
                  <a:pt x="616508" y="133388"/>
                </a:lnTo>
                <a:lnTo>
                  <a:pt x="665314" y="126860"/>
                </a:lnTo>
                <a:lnTo>
                  <a:pt x="675640" y="127127"/>
                </a:lnTo>
                <a:lnTo>
                  <a:pt x="685571" y="127914"/>
                </a:lnTo>
                <a:lnTo>
                  <a:pt x="695248" y="129235"/>
                </a:lnTo>
                <a:lnTo>
                  <a:pt x="704773" y="131089"/>
                </a:lnTo>
                <a:lnTo>
                  <a:pt x="729754" y="131330"/>
                </a:lnTo>
                <a:lnTo>
                  <a:pt x="770191" y="105918"/>
                </a:lnTo>
                <a:lnTo>
                  <a:pt x="781138" y="58191"/>
                </a:lnTo>
                <a:lnTo>
                  <a:pt x="755726" y="17754"/>
                </a:lnTo>
                <a:lnTo>
                  <a:pt x="716876" y="4165"/>
                </a:lnTo>
                <a:lnTo>
                  <a:pt x="666724" y="0"/>
                </a:lnTo>
                <a:lnTo>
                  <a:pt x="620750" y="3378"/>
                </a:lnTo>
                <a:lnTo>
                  <a:pt x="576910" y="13182"/>
                </a:lnTo>
                <a:lnTo>
                  <a:pt x="535698" y="28930"/>
                </a:lnTo>
                <a:lnTo>
                  <a:pt x="497560" y="50139"/>
                </a:lnTo>
                <a:lnTo>
                  <a:pt x="462991" y="76301"/>
                </a:lnTo>
                <a:lnTo>
                  <a:pt x="432447" y="106934"/>
                </a:lnTo>
                <a:lnTo>
                  <a:pt x="406400" y="141554"/>
                </a:lnTo>
                <a:lnTo>
                  <a:pt x="385330" y="179679"/>
                </a:lnTo>
                <a:lnTo>
                  <a:pt x="369697" y="220802"/>
                </a:lnTo>
                <a:lnTo>
                  <a:pt x="359968" y="264439"/>
                </a:lnTo>
                <a:lnTo>
                  <a:pt x="356616" y="310108"/>
                </a:lnTo>
                <a:lnTo>
                  <a:pt x="359994" y="356082"/>
                </a:lnTo>
                <a:lnTo>
                  <a:pt x="369811" y="399923"/>
                </a:lnTo>
                <a:lnTo>
                  <a:pt x="385559" y="441134"/>
                </a:lnTo>
                <a:lnTo>
                  <a:pt x="406755" y="479272"/>
                </a:lnTo>
                <a:lnTo>
                  <a:pt x="432930" y="513842"/>
                </a:lnTo>
                <a:lnTo>
                  <a:pt x="463562" y="544385"/>
                </a:lnTo>
                <a:lnTo>
                  <a:pt x="498182" y="570420"/>
                </a:lnTo>
                <a:lnTo>
                  <a:pt x="536295" y="591502"/>
                </a:lnTo>
                <a:lnTo>
                  <a:pt x="577418" y="607136"/>
                </a:lnTo>
                <a:lnTo>
                  <a:pt x="621055" y="616864"/>
                </a:lnTo>
                <a:lnTo>
                  <a:pt x="666724" y="620204"/>
                </a:lnTo>
                <a:lnTo>
                  <a:pt x="714095" y="616597"/>
                </a:lnTo>
                <a:lnTo>
                  <a:pt x="759206" y="606120"/>
                </a:lnTo>
                <a:lnTo>
                  <a:pt x="801497" y="589356"/>
                </a:lnTo>
                <a:lnTo>
                  <a:pt x="840435" y="566877"/>
                </a:lnTo>
                <a:lnTo>
                  <a:pt x="875487" y="539242"/>
                </a:lnTo>
                <a:lnTo>
                  <a:pt x="906094" y="507034"/>
                </a:lnTo>
                <a:lnTo>
                  <a:pt x="931722" y="470789"/>
                </a:lnTo>
                <a:close/>
              </a:path>
            </a:pathLst>
          </a:custGeom>
          <a:solidFill>
            <a:srgbClr val="FFFFFF"/>
          </a:solidFill>
        </p:spPr>
        <p:txBody>
          <a:bodyPr wrap="square" lIns="0" tIns="0" rIns="0" bIns="0" rtlCol="0"/>
          <a:lstStyle/>
          <a:p>
            <a:endParaRPr sz="1789"/>
          </a:p>
        </p:txBody>
      </p:sp>
      <p:pic>
        <p:nvPicPr>
          <p:cNvPr id="22" name="bg object 22"/>
          <p:cNvPicPr/>
          <p:nvPr/>
        </p:nvPicPr>
        <p:blipFill>
          <a:blip r:embed="rId3" cstate="email">
            <a:extLst>
              <a:ext uri="{28A0092B-C50C-407E-A947-70E740481C1C}">
                <a14:useLocalDpi xmlns:a14="http://schemas.microsoft.com/office/drawing/2010/main"/>
              </a:ext>
            </a:extLst>
          </a:blip>
          <a:stretch>
            <a:fillRect/>
          </a:stretch>
        </p:blipFill>
        <p:spPr>
          <a:xfrm>
            <a:off x="16895769" y="9784354"/>
            <a:ext cx="188873" cy="211438"/>
          </a:xfrm>
          <a:prstGeom prst="rect">
            <a:avLst/>
          </a:prstGeom>
        </p:spPr>
      </p:pic>
      <p:pic>
        <p:nvPicPr>
          <p:cNvPr id="23" name="bg object 23"/>
          <p:cNvPicPr/>
          <p:nvPr/>
        </p:nvPicPr>
        <p:blipFill>
          <a:blip r:embed="rId4" cstate="email">
            <a:extLst>
              <a:ext uri="{28A0092B-C50C-407E-A947-70E740481C1C}">
                <a14:useLocalDpi xmlns:a14="http://schemas.microsoft.com/office/drawing/2010/main"/>
              </a:ext>
            </a:extLst>
          </a:blip>
          <a:stretch>
            <a:fillRect/>
          </a:stretch>
        </p:blipFill>
        <p:spPr>
          <a:xfrm>
            <a:off x="17112825" y="9784352"/>
            <a:ext cx="422889" cy="211441"/>
          </a:xfrm>
          <a:prstGeom prst="rect">
            <a:avLst/>
          </a:prstGeom>
        </p:spPr>
      </p:pic>
      <p:sp>
        <p:nvSpPr>
          <p:cNvPr id="24" name="bg object 24"/>
          <p:cNvSpPr/>
          <p:nvPr/>
        </p:nvSpPr>
        <p:spPr>
          <a:xfrm>
            <a:off x="17601945" y="9708233"/>
            <a:ext cx="217169" cy="286384"/>
          </a:xfrm>
          <a:custGeom>
            <a:avLst/>
            <a:gdLst/>
            <a:ahLst/>
            <a:cxnLst/>
            <a:rect l="l" t="t" r="r" b="b"/>
            <a:pathLst>
              <a:path w="217169" h="286384">
                <a:moveTo>
                  <a:pt x="109924" y="252316"/>
                </a:moveTo>
                <a:lnTo>
                  <a:pt x="62029" y="252316"/>
                </a:lnTo>
                <a:lnTo>
                  <a:pt x="65596" y="257603"/>
                </a:lnTo>
                <a:lnTo>
                  <a:pt x="76824" y="269232"/>
                </a:lnTo>
                <a:lnTo>
                  <a:pt x="96511" y="280862"/>
                </a:lnTo>
                <a:lnTo>
                  <a:pt x="125451" y="286148"/>
                </a:lnTo>
                <a:lnTo>
                  <a:pt x="161772" y="278747"/>
                </a:lnTo>
                <a:lnTo>
                  <a:pt x="190825" y="257603"/>
                </a:lnTo>
                <a:lnTo>
                  <a:pt x="192254" y="255133"/>
                </a:lnTo>
                <a:lnTo>
                  <a:pt x="121221" y="255133"/>
                </a:lnTo>
                <a:lnTo>
                  <a:pt x="109924" y="252316"/>
                </a:lnTo>
                <a:close/>
              </a:path>
              <a:path w="217169" h="286384">
                <a:moveTo>
                  <a:pt x="38051" y="0"/>
                </a:moveTo>
                <a:lnTo>
                  <a:pt x="0" y="0"/>
                </a:lnTo>
                <a:lnTo>
                  <a:pt x="0" y="33831"/>
                </a:lnTo>
                <a:lnTo>
                  <a:pt x="22564" y="33831"/>
                </a:lnTo>
                <a:lnTo>
                  <a:pt x="25381" y="36648"/>
                </a:lnTo>
                <a:lnTo>
                  <a:pt x="25381" y="281918"/>
                </a:lnTo>
                <a:lnTo>
                  <a:pt x="62029" y="281918"/>
                </a:lnTo>
                <a:lnTo>
                  <a:pt x="62029" y="259363"/>
                </a:lnTo>
                <a:lnTo>
                  <a:pt x="60615" y="252316"/>
                </a:lnTo>
                <a:lnTo>
                  <a:pt x="109924" y="252316"/>
                </a:lnTo>
                <a:lnTo>
                  <a:pt x="96134" y="248878"/>
                </a:lnTo>
                <a:lnTo>
                  <a:pt x="78053" y="232580"/>
                </a:lnTo>
                <a:lnTo>
                  <a:pt x="67109" y="209939"/>
                </a:lnTo>
                <a:lnTo>
                  <a:pt x="63432" y="184654"/>
                </a:lnTo>
                <a:lnTo>
                  <a:pt x="68299" y="151198"/>
                </a:lnTo>
                <a:lnTo>
                  <a:pt x="81226" y="128447"/>
                </a:lnTo>
                <a:lnTo>
                  <a:pt x="99703" y="115476"/>
                </a:lnTo>
                <a:lnTo>
                  <a:pt x="121221" y="111357"/>
                </a:lnTo>
                <a:lnTo>
                  <a:pt x="197013" y="111357"/>
                </a:lnTo>
                <a:lnTo>
                  <a:pt x="195526" y="108541"/>
                </a:lnTo>
                <a:lnTo>
                  <a:pt x="62029" y="108541"/>
                </a:lnTo>
                <a:lnTo>
                  <a:pt x="63432" y="101494"/>
                </a:lnTo>
                <a:lnTo>
                  <a:pt x="63432" y="25370"/>
                </a:lnTo>
                <a:lnTo>
                  <a:pt x="62045" y="13676"/>
                </a:lnTo>
                <a:lnTo>
                  <a:pt x="57617" y="5813"/>
                </a:lnTo>
                <a:lnTo>
                  <a:pt x="49751" y="1387"/>
                </a:lnTo>
                <a:lnTo>
                  <a:pt x="38051" y="0"/>
                </a:lnTo>
                <a:close/>
              </a:path>
              <a:path w="217169" h="286384">
                <a:moveTo>
                  <a:pt x="197013" y="111357"/>
                </a:moveTo>
                <a:lnTo>
                  <a:pt x="121221" y="111357"/>
                </a:lnTo>
                <a:lnTo>
                  <a:pt x="144525" y="116444"/>
                </a:lnTo>
                <a:lnTo>
                  <a:pt x="162807" y="130913"/>
                </a:lnTo>
                <a:lnTo>
                  <a:pt x="174747" y="153575"/>
                </a:lnTo>
                <a:lnTo>
                  <a:pt x="179020" y="183240"/>
                </a:lnTo>
                <a:lnTo>
                  <a:pt x="174548" y="213503"/>
                </a:lnTo>
                <a:lnTo>
                  <a:pt x="162277" y="236102"/>
                </a:lnTo>
                <a:lnTo>
                  <a:pt x="143928" y="250243"/>
                </a:lnTo>
                <a:lnTo>
                  <a:pt x="121221" y="255133"/>
                </a:lnTo>
                <a:lnTo>
                  <a:pt x="192254" y="255133"/>
                </a:lnTo>
                <a:lnTo>
                  <a:pt x="210099" y="224300"/>
                </a:lnTo>
                <a:lnTo>
                  <a:pt x="217082" y="180423"/>
                </a:lnTo>
                <a:lnTo>
                  <a:pt x="210937" y="137741"/>
                </a:lnTo>
                <a:lnTo>
                  <a:pt x="197013" y="111357"/>
                </a:lnTo>
                <a:close/>
              </a:path>
              <a:path w="217169" h="286384">
                <a:moveTo>
                  <a:pt x="128268" y="74709"/>
                </a:moveTo>
                <a:lnTo>
                  <a:pt x="100297" y="75238"/>
                </a:lnTo>
                <a:lnTo>
                  <a:pt x="84219" y="78938"/>
                </a:lnTo>
                <a:lnTo>
                  <a:pt x="73957" y="88982"/>
                </a:lnTo>
                <a:lnTo>
                  <a:pt x="63432" y="108541"/>
                </a:lnTo>
                <a:lnTo>
                  <a:pt x="195526" y="108541"/>
                </a:lnTo>
                <a:lnTo>
                  <a:pt x="193293" y="104309"/>
                </a:lnTo>
                <a:lnTo>
                  <a:pt x="165341" y="82506"/>
                </a:lnTo>
                <a:lnTo>
                  <a:pt x="128268" y="74709"/>
                </a:lnTo>
                <a:close/>
              </a:path>
            </a:pathLst>
          </a:custGeom>
          <a:solidFill>
            <a:srgbClr val="FFFFFF"/>
          </a:solidFill>
        </p:spPr>
        <p:txBody>
          <a:bodyPr wrap="square" lIns="0" tIns="0" rIns="0" bIns="0" rtlCol="0"/>
          <a:lstStyle/>
          <a:p>
            <a:endParaRPr sz="1789"/>
          </a:p>
        </p:txBody>
      </p:sp>
      <p:pic>
        <p:nvPicPr>
          <p:cNvPr id="25" name="bg object 25"/>
          <p:cNvPicPr/>
          <p:nvPr/>
        </p:nvPicPr>
        <p:blipFill>
          <a:blip r:embed="rId5" cstate="email">
            <a:extLst>
              <a:ext uri="{28A0092B-C50C-407E-A947-70E740481C1C}">
                <a14:useLocalDpi xmlns:a14="http://schemas.microsoft.com/office/drawing/2010/main"/>
              </a:ext>
            </a:extLst>
          </a:blip>
          <a:stretch>
            <a:fillRect/>
          </a:stretch>
        </p:blipFill>
        <p:spPr>
          <a:xfrm>
            <a:off x="17842992" y="9784354"/>
            <a:ext cx="195919" cy="211438"/>
          </a:xfrm>
          <a:prstGeom prst="rect">
            <a:avLst/>
          </a:prstGeom>
        </p:spPr>
      </p:pic>
      <p:sp>
        <p:nvSpPr>
          <p:cNvPr id="26" name="bg object 26"/>
          <p:cNvSpPr/>
          <p:nvPr/>
        </p:nvSpPr>
        <p:spPr>
          <a:xfrm>
            <a:off x="18045951" y="9708243"/>
            <a:ext cx="324485" cy="283845"/>
          </a:xfrm>
          <a:custGeom>
            <a:avLst/>
            <a:gdLst/>
            <a:ahLst/>
            <a:cxnLst/>
            <a:rect l="l" t="t" r="r" b="b"/>
            <a:pathLst>
              <a:path w="324484" h="283845">
                <a:moveTo>
                  <a:pt x="88811" y="248081"/>
                </a:moveTo>
                <a:lnTo>
                  <a:pt x="66255" y="248081"/>
                </a:lnTo>
                <a:lnTo>
                  <a:pt x="63436" y="245262"/>
                </a:lnTo>
                <a:lnTo>
                  <a:pt x="63436" y="25374"/>
                </a:lnTo>
                <a:lnTo>
                  <a:pt x="62039" y="13677"/>
                </a:lnTo>
                <a:lnTo>
                  <a:pt x="57619" y="5816"/>
                </a:lnTo>
                <a:lnTo>
                  <a:pt x="49758" y="1397"/>
                </a:lnTo>
                <a:lnTo>
                  <a:pt x="38061" y="0"/>
                </a:lnTo>
                <a:lnTo>
                  <a:pt x="0" y="0"/>
                </a:lnTo>
                <a:lnTo>
                  <a:pt x="0" y="33832"/>
                </a:lnTo>
                <a:lnTo>
                  <a:pt x="22555" y="33832"/>
                </a:lnTo>
                <a:lnTo>
                  <a:pt x="25374" y="36652"/>
                </a:lnTo>
                <a:lnTo>
                  <a:pt x="25374" y="42291"/>
                </a:lnTo>
                <a:lnTo>
                  <a:pt x="25374" y="256540"/>
                </a:lnTo>
                <a:lnTo>
                  <a:pt x="26758" y="268236"/>
                </a:lnTo>
                <a:lnTo>
                  <a:pt x="31178" y="276098"/>
                </a:lnTo>
                <a:lnTo>
                  <a:pt x="39039" y="280530"/>
                </a:lnTo>
                <a:lnTo>
                  <a:pt x="50736" y="281914"/>
                </a:lnTo>
                <a:lnTo>
                  <a:pt x="88811" y="281914"/>
                </a:lnTo>
                <a:lnTo>
                  <a:pt x="88811" y="248081"/>
                </a:lnTo>
                <a:close/>
              </a:path>
              <a:path w="324484" h="283845">
                <a:moveTo>
                  <a:pt x="215684" y="248081"/>
                </a:moveTo>
                <a:lnTo>
                  <a:pt x="211442" y="249504"/>
                </a:lnTo>
                <a:lnTo>
                  <a:pt x="205803" y="249504"/>
                </a:lnTo>
                <a:lnTo>
                  <a:pt x="193243" y="248196"/>
                </a:lnTo>
                <a:lnTo>
                  <a:pt x="179374" y="242277"/>
                </a:lnTo>
                <a:lnTo>
                  <a:pt x="168135" y="228688"/>
                </a:lnTo>
                <a:lnTo>
                  <a:pt x="163512" y="204393"/>
                </a:lnTo>
                <a:lnTo>
                  <a:pt x="163512" y="111353"/>
                </a:lnTo>
                <a:lnTo>
                  <a:pt x="210032" y="111353"/>
                </a:lnTo>
                <a:lnTo>
                  <a:pt x="210032" y="80352"/>
                </a:lnTo>
                <a:lnTo>
                  <a:pt x="162115" y="80352"/>
                </a:lnTo>
                <a:lnTo>
                  <a:pt x="162115" y="25374"/>
                </a:lnTo>
                <a:lnTo>
                  <a:pt x="124053" y="25374"/>
                </a:lnTo>
                <a:lnTo>
                  <a:pt x="124053" y="80352"/>
                </a:lnTo>
                <a:lnTo>
                  <a:pt x="97269" y="80352"/>
                </a:lnTo>
                <a:lnTo>
                  <a:pt x="97269" y="111353"/>
                </a:lnTo>
                <a:lnTo>
                  <a:pt x="124053" y="111353"/>
                </a:lnTo>
                <a:lnTo>
                  <a:pt x="124053" y="207213"/>
                </a:lnTo>
                <a:lnTo>
                  <a:pt x="132588" y="247650"/>
                </a:lnTo>
                <a:lnTo>
                  <a:pt x="153301" y="270637"/>
                </a:lnTo>
                <a:lnTo>
                  <a:pt x="178752" y="280949"/>
                </a:lnTo>
                <a:lnTo>
                  <a:pt x="201574" y="283324"/>
                </a:lnTo>
                <a:lnTo>
                  <a:pt x="210032" y="283324"/>
                </a:lnTo>
                <a:lnTo>
                  <a:pt x="215684" y="281914"/>
                </a:lnTo>
                <a:lnTo>
                  <a:pt x="215684" y="249504"/>
                </a:lnTo>
                <a:lnTo>
                  <a:pt x="215684" y="248081"/>
                </a:lnTo>
                <a:close/>
              </a:path>
              <a:path w="324484" h="283845">
                <a:moveTo>
                  <a:pt x="295998" y="1409"/>
                </a:moveTo>
                <a:lnTo>
                  <a:pt x="260769" y="1409"/>
                </a:lnTo>
                <a:lnTo>
                  <a:pt x="260769" y="42278"/>
                </a:lnTo>
                <a:lnTo>
                  <a:pt x="295998" y="42278"/>
                </a:lnTo>
                <a:lnTo>
                  <a:pt x="295998" y="1409"/>
                </a:lnTo>
                <a:close/>
              </a:path>
              <a:path w="324484" h="283845">
                <a:moveTo>
                  <a:pt x="324205" y="249491"/>
                </a:moveTo>
                <a:lnTo>
                  <a:pt x="301650" y="249491"/>
                </a:lnTo>
                <a:lnTo>
                  <a:pt x="298831" y="246672"/>
                </a:lnTo>
                <a:lnTo>
                  <a:pt x="298831" y="105714"/>
                </a:lnTo>
                <a:lnTo>
                  <a:pt x="297434" y="94018"/>
                </a:lnTo>
                <a:lnTo>
                  <a:pt x="293014" y="86156"/>
                </a:lnTo>
                <a:lnTo>
                  <a:pt x="285153" y="81737"/>
                </a:lnTo>
                <a:lnTo>
                  <a:pt x="273456" y="80340"/>
                </a:lnTo>
                <a:lnTo>
                  <a:pt x="235407" y="80340"/>
                </a:lnTo>
                <a:lnTo>
                  <a:pt x="235407" y="114173"/>
                </a:lnTo>
                <a:lnTo>
                  <a:pt x="257949" y="114173"/>
                </a:lnTo>
                <a:lnTo>
                  <a:pt x="260769" y="116992"/>
                </a:lnTo>
                <a:lnTo>
                  <a:pt x="260769" y="257949"/>
                </a:lnTo>
                <a:lnTo>
                  <a:pt x="262153" y="269646"/>
                </a:lnTo>
                <a:lnTo>
                  <a:pt x="266585" y="277507"/>
                </a:lnTo>
                <a:lnTo>
                  <a:pt x="274447" y="281940"/>
                </a:lnTo>
                <a:lnTo>
                  <a:pt x="286156" y="283324"/>
                </a:lnTo>
                <a:lnTo>
                  <a:pt x="324205" y="283324"/>
                </a:lnTo>
                <a:lnTo>
                  <a:pt x="324205" y="249491"/>
                </a:lnTo>
                <a:close/>
              </a:path>
            </a:pathLst>
          </a:custGeom>
          <a:solidFill>
            <a:srgbClr val="FFFFFF"/>
          </a:solidFill>
        </p:spPr>
        <p:txBody>
          <a:bodyPr wrap="square" lIns="0" tIns="0" rIns="0" bIns="0" rtlCol="0"/>
          <a:lstStyle/>
          <a:p>
            <a:endParaRPr sz="1789"/>
          </a:p>
        </p:txBody>
      </p:sp>
      <p:pic>
        <p:nvPicPr>
          <p:cNvPr id="27" name="bg object 27"/>
          <p:cNvPicPr/>
          <p:nvPr/>
        </p:nvPicPr>
        <p:blipFill>
          <a:blip r:embed="rId6" cstate="email">
            <a:extLst>
              <a:ext uri="{28A0092B-C50C-407E-A947-70E740481C1C}">
                <a14:useLocalDpi xmlns:a14="http://schemas.microsoft.com/office/drawing/2010/main"/>
              </a:ext>
            </a:extLst>
          </a:blip>
          <a:stretch>
            <a:fillRect/>
          </a:stretch>
        </p:blipFill>
        <p:spPr>
          <a:xfrm>
            <a:off x="18389890" y="9784354"/>
            <a:ext cx="195931" cy="211438"/>
          </a:xfrm>
          <a:prstGeom prst="rect">
            <a:avLst/>
          </a:prstGeom>
        </p:spPr>
      </p:pic>
      <p:sp>
        <p:nvSpPr>
          <p:cNvPr id="28" name="bg object 28"/>
          <p:cNvSpPr/>
          <p:nvPr/>
        </p:nvSpPr>
        <p:spPr>
          <a:xfrm>
            <a:off x="1007715" y="1894998"/>
            <a:ext cx="6633845" cy="7519034"/>
          </a:xfrm>
          <a:custGeom>
            <a:avLst/>
            <a:gdLst/>
            <a:ahLst/>
            <a:cxnLst/>
            <a:rect l="l" t="t" r="r" b="b"/>
            <a:pathLst>
              <a:path w="6633845" h="7519034">
                <a:moveTo>
                  <a:pt x="3384455" y="0"/>
                </a:moveTo>
                <a:lnTo>
                  <a:pt x="3334733" y="5436"/>
                </a:lnTo>
                <a:lnTo>
                  <a:pt x="3285123" y="11526"/>
                </a:lnTo>
                <a:lnTo>
                  <a:pt x="3235632" y="18270"/>
                </a:lnTo>
                <a:lnTo>
                  <a:pt x="3186266" y="25663"/>
                </a:lnTo>
                <a:lnTo>
                  <a:pt x="3137031" y="33705"/>
                </a:lnTo>
                <a:lnTo>
                  <a:pt x="3087933" y="42393"/>
                </a:lnTo>
                <a:lnTo>
                  <a:pt x="3038979" y="51725"/>
                </a:lnTo>
                <a:lnTo>
                  <a:pt x="2990174" y="61699"/>
                </a:lnTo>
                <a:lnTo>
                  <a:pt x="2941525" y="72313"/>
                </a:lnTo>
                <a:lnTo>
                  <a:pt x="2893039" y="83564"/>
                </a:lnTo>
                <a:lnTo>
                  <a:pt x="2844720" y="95451"/>
                </a:lnTo>
                <a:lnTo>
                  <a:pt x="2796576" y="107971"/>
                </a:lnTo>
                <a:lnTo>
                  <a:pt x="2748613" y="121122"/>
                </a:lnTo>
                <a:lnTo>
                  <a:pt x="2700836" y="134902"/>
                </a:lnTo>
                <a:lnTo>
                  <a:pt x="2653252" y="149310"/>
                </a:lnTo>
                <a:lnTo>
                  <a:pt x="2605867" y="164341"/>
                </a:lnTo>
                <a:lnTo>
                  <a:pt x="2558687" y="179996"/>
                </a:lnTo>
                <a:lnTo>
                  <a:pt x="2511719" y="196271"/>
                </a:lnTo>
                <a:lnTo>
                  <a:pt x="2464968" y="213164"/>
                </a:lnTo>
                <a:lnTo>
                  <a:pt x="2418441" y="230674"/>
                </a:lnTo>
                <a:lnTo>
                  <a:pt x="2372144" y="248798"/>
                </a:lnTo>
                <a:lnTo>
                  <a:pt x="2326084" y="267533"/>
                </a:lnTo>
                <a:lnTo>
                  <a:pt x="2280265" y="286879"/>
                </a:lnTo>
                <a:lnTo>
                  <a:pt x="2234695" y="306832"/>
                </a:lnTo>
                <a:lnTo>
                  <a:pt x="2189379" y="327391"/>
                </a:lnTo>
                <a:lnTo>
                  <a:pt x="2144325" y="348553"/>
                </a:lnTo>
                <a:lnTo>
                  <a:pt x="2099537" y="370316"/>
                </a:lnTo>
                <a:lnTo>
                  <a:pt x="2055022" y="392679"/>
                </a:lnTo>
                <a:lnTo>
                  <a:pt x="2010787" y="415639"/>
                </a:lnTo>
                <a:lnTo>
                  <a:pt x="1966837" y="439193"/>
                </a:lnTo>
                <a:lnTo>
                  <a:pt x="1923179" y="463340"/>
                </a:lnTo>
                <a:lnTo>
                  <a:pt x="1879819" y="488078"/>
                </a:lnTo>
                <a:lnTo>
                  <a:pt x="1836763" y="513404"/>
                </a:lnTo>
                <a:lnTo>
                  <a:pt x="1794017" y="539317"/>
                </a:lnTo>
                <a:lnTo>
                  <a:pt x="1751587" y="565814"/>
                </a:lnTo>
                <a:lnTo>
                  <a:pt x="1709480" y="592892"/>
                </a:lnTo>
                <a:lnTo>
                  <a:pt x="1667590" y="620626"/>
                </a:lnTo>
                <a:lnTo>
                  <a:pt x="1626106" y="648892"/>
                </a:lnTo>
                <a:lnTo>
                  <a:pt x="1585032" y="677687"/>
                </a:lnTo>
                <a:lnTo>
                  <a:pt x="1544373" y="707006"/>
                </a:lnTo>
                <a:lnTo>
                  <a:pt x="1504133" y="736843"/>
                </a:lnTo>
                <a:lnTo>
                  <a:pt x="1464317" y="767194"/>
                </a:lnTo>
                <a:lnTo>
                  <a:pt x="1424929" y="798055"/>
                </a:lnTo>
                <a:lnTo>
                  <a:pt x="1385974" y="829420"/>
                </a:lnTo>
                <a:lnTo>
                  <a:pt x="1347455" y="861284"/>
                </a:lnTo>
                <a:lnTo>
                  <a:pt x="1309379" y="893643"/>
                </a:lnTo>
                <a:lnTo>
                  <a:pt x="1271748" y="926491"/>
                </a:lnTo>
                <a:lnTo>
                  <a:pt x="1234569" y="959825"/>
                </a:lnTo>
                <a:lnTo>
                  <a:pt x="1197844" y="993639"/>
                </a:lnTo>
                <a:lnTo>
                  <a:pt x="1161579" y="1027927"/>
                </a:lnTo>
                <a:lnTo>
                  <a:pt x="1125778" y="1062687"/>
                </a:lnTo>
                <a:lnTo>
                  <a:pt x="1090445" y="1097912"/>
                </a:lnTo>
                <a:lnTo>
                  <a:pt x="1055585" y="1133597"/>
                </a:lnTo>
                <a:lnTo>
                  <a:pt x="1021203" y="1169739"/>
                </a:lnTo>
                <a:lnTo>
                  <a:pt x="987303" y="1206331"/>
                </a:lnTo>
                <a:lnTo>
                  <a:pt x="953890" y="1243370"/>
                </a:lnTo>
                <a:lnTo>
                  <a:pt x="920967" y="1280850"/>
                </a:lnTo>
                <a:lnTo>
                  <a:pt x="888540" y="1318767"/>
                </a:lnTo>
                <a:lnTo>
                  <a:pt x="856613" y="1357115"/>
                </a:lnTo>
                <a:lnTo>
                  <a:pt x="825190" y="1395891"/>
                </a:lnTo>
                <a:lnTo>
                  <a:pt x="794277" y="1435088"/>
                </a:lnTo>
                <a:lnTo>
                  <a:pt x="763876" y="1474702"/>
                </a:lnTo>
                <a:lnTo>
                  <a:pt x="733994" y="1514729"/>
                </a:lnTo>
                <a:lnTo>
                  <a:pt x="704633" y="1555163"/>
                </a:lnTo>
                <a:lnTo>
                  <a:pt x="675800" y="1596000"/>
                </a:lnTo>
                <a:lnTo>
                  <a:pt x="647498" y="1637235"/>
                </a:lnTo>
                <a:lnTo>
                  <a:pt x="619732" y="1678863"/>
                </a:lnTo>
                <a:lnTo>
                  <a:pt x="592506" y="1720879"/>
                </a:lnTo>
                <a:lnTo>
                  <a:pt x="565825" y="1763278"/>
                </a:lnTo>
                <a:lnTo>
                  <a:pt x="539693" y="1806055"/>
                </a:lnTo>
                <a:lnTo>
                  <a:pt x="514115" y="1849207"/>
                </a:lnTo>
                <a:lnTo>
                  <a:pt x="489096" y="1892727"/>
                </a:lnTo>
                <a:lnTo>
                  <a:pt x="464639" y="1936611"/>
                </a:lnTo>
                <a:lnTo>
                  <a:pt x="440769" y="1980815"/>
                </a:lnTo>
                <a:lnTo>
                  <a:pt x="417508" y="2025298"/>
                </a:lnTo>
                <a:lnTo>
                  <a:pt x="394858" y="2070055"/>
                </a:lnTo>
                <a:lnTo>
                  <a:pt x="372821" y="2115077"/>
                </a:lnTo>
                <a:lnTo>
                  <a:pt x="351398" y="2160360"/>
                </a:lnTo>
                <a:lnTo>
                  <a:pt x="330591" y="2205896"/>
                </a:lnTo>
                <a:lnTo>
                  <a:pt x="310401" y="2251680"/>
                </a:lnTo>
                <a:lnTo>
                  <a:pt x="290831" y="2297704"/>
                </a:lnTo>
                <a:lnTo>
                  <a:pt x="271882" y="2343963"/>
                </a:lnTo>
                <a:lnTo>
                  <a:pt x="253556" y="2390449"/>
                </a:lnTo>
                <a:lnTo>
                  <a:pt x="235854" y="2437158"/>
                </a:lnTo>
                <a:lnTo>
                  <a:pt x="218778" y="2484081"/>
                </a:lnTo>
                <a:lnTo>
                  <a:pt x="202329" y="2531214"/>
                </a:lnTo>
                <a:lnTo>
                  <a:pt x="186510" y="2578549"/>
                </a:lnTo>
                <a:lnTo>
                  <a:pt x="171322" y="2626080"/>
                </a:lnTo>
                <a:lnTo>
                  <a:pt x="156766" y="2673801"/>
                </a:lnTo>
                <a:lnTo>
                  <a:pt x="142845" y="2721706"/>
                </a:lnTo>
                <a:lnTo>
                  <a:pt x="129560" y="2769787"/>
                </a:lnTo>
                <a:lnTo>
                  <a:pt x="116913" y="2818039"/>
                </a:lnTo>
                <a:lnTo>
                  <a:pt x="104905" y="2866455"/>
                </a:lnTo>
                <a:lnTo>
                  <a:pt x="93538" y="2915029"/>
                </a:lnTo>
                <a:lnTo>
                  <a:pt x="82814" y="2963754"/>
                </a:lnTo>
                <a:lnTo>
                  <a:pt x="72734" y="3012625"/>
                </a:lnTo>
                <a:lnTo>
                  <a:pt x="63300" y="3061634"/>
                </a:lnTo>
                <a:lnTo>
                  <a:pt x="54514" y="3110775"/>
                </a:lnTo>
                <a:lnTo>
                  <a:pt x="46378" y="3160042"/>
                </a:lnTo>
                <a:lnTo>
                  <a:pt x="38892" y="3209429"/>
                </a:lnTo>
                <a:lnTo>
                  <a:pt x="32059" y="3258929"/>
                </a:lnTo>
                <a:lnTo>
                  <a:pt x="25881" y="3308535"/>
                </a:lnTo>
                <a:lnTo>
                  <a:pt x="20358" y="3358242"/>
                </a:lnTo>
                <a:lnTo>
                  <a:pt x="15494" y="3408043"/>
                </a:lnTo>
                <a:lnTo>
                  <a:pt x="11289" y="3457931"/>
                </a:lnTo>
                <a:lnTo>
                  <a:pt x="7745" y="3507901"/>
                </a:lnTo>
                <a:lnTo>
                  <a:pt x="4863" y="3557945"/>
                </a:lnTo>
                <a:lnTo>
                  <a:pt x="2647" y="3608057"/>
                </a:lnTo>
                <a:lnTo>
                  <a:pt x="1096" y="3658232"/>
                </a:lnTo>
                <a:lnTo>
                  <a:pt x="213" y="3708462"/>
                </a:lnTo>
                <a:lnTo>
                  <a:pt x="0" y="3758700"/>
                </a:lnTo>
                <a:lnTo>
                  <a:pt x="455" y="3808897"/>
                </a:lnTo>
                <a:lnTo>
                  <a:pt x="1578" y="3859046"/>
                </a:lnTo>
                <a:lnTo>
                  <a:pt x="3366" y="3909141"/>
                </a:lnTo>
                <a:lnTo>
                  <a:pt x="5819" y="3959176"/>
                </a:lnTo>
                <a:lnTo>
                  <a:pt x="8935" y="4009144"/>
                </a:lnTo>
                <a:lnTo>
                  <a:pt x="12712" y="4059039"/>
                </a:lnTo>
                <a:lnTo>
                  <a:pt x="17148" y="4108854"/>
                </a:lnTo>
                <a:lnTo>
                  <a:pt x="22243" y="4158583"/>
                </a:lnTo>
                <a:lnTo>
                  <a:pt x="27994" y="4208220"/>
                </a:lnTo>
                <a:lnTo>
                  <a:pt x="34401" y="4257758"/>
                </a:lnTo>
                <a:lnTo>
                  <a:pt x="41461" y="4307191"/>
                </a:lnTo>
                <a:lnTo>
                  <a:pt x="49172" y="4356513"/>
                </a:lnTo>
                <a:lnTo>
                  <a:pt x="57535" y="4405716"/>
                </a:lnTo>
                <a:lnTo>
                  <a:pt x="66546" y="4454794"/>
                </a:lnTo>
                <a:lnTo>
                  <a:pt x="76205" y="4503742"/>
                </a:lnTo>
                <a:lnTo>
                  <a:pt x="86510" y="4552552"/>
                </a:lnTo>
                <a:lnTo>
                  <a:pt x="97459" y="4601219"/>
                </a:lnTo>
                <a:lnTo>
                  <a:pt x="109051" y="4649735"/>
                </a:lnTo>
                <a:lnTo>
                  <a:pt x="121284" y="4698095"/>
                </a:lnTo>
                <a:lnTo>
                  <a:pt x="134157" y="4746292"/>
                </a:lnTo>
                <a:lnTo>
                  <a:pt x="147668" y="4794319"/>
                </a:lnTo>
                <a:lnTo>
                  <a:pt x="161815" y="4842170"/>
                </a:lnTo>
                <a:lnTo>
                  <a:pt x="176598" y="4889840"/>
                </a:lnTo>
                <a:lnTo>
                  <a:pt x="192015" y="4937320"/>
                </a:lnTo>
                <a:lnTo>
                  <a:pt x="208063" y="4984605"/>
                </a:lnTo>
                <a:lnTo>
                  <a:pt x="224743" y="5031689"/>
                </a:lnTo>
                <a:lnTo>
                  <a:pt x="242051" y="5078565"/>
                </a:lnTo>
                <a:lnTo>
                  <a:pt x="259986" y="5125227"/>
                </a:lnTo>
                <a:lnTo>
                  <a:pt x="278548" y="5171667"/>
                </a:lnTo>
                <a:lnTo>
                  <a:pt x="297734" y="5217881"/>
                </a:lnTo>
                <a:lnTo>
                  <a:pt x="317542" y="5263861"/>
                </a:lnTo>
                <a:lnTo>
                  <a:pt x="337972" y="5309601"/>
                </a:lnTo>
                <a:lnTo>
                  <a:pt x="359022" y="5355094"/>
                </a:lnTo>
                <a:lnTo>
                  <a:pt x="380690" y="5400335"/>
                </a:lnTo>
                <a:lnTo>
                  <a:pt x="402975" y="5445316"/>
                </a:lnTo>
                <a:lnTo>
                  <a:pt x="425875" y="5490031"/>
                </a:lnTo>
                <a:lnTo>
                  <a:pt x="449369" y="5534438"/>
                </a:lnTo>
                <a:lnTo>
                  <a:pt x="473434" y="5578493"/>
                </a:lnTo>
                <a:lnTo>
                  <a:pt x="498064" y="5622191"/>
                </a:lnTo>
                <a:lnTo>
                  <a:pt x="523257" y="5665528"/>
                </a:lnTo>
                <a:lnTo>
                  <a:pt x="549007" y="5708499"/>
                </a:lnTo>
                <a:lnTo>
                  <a:pt x="575309" y="5751098"/>
                </a:lnTo>
                <a:lnTo>
                  <a:pt x="602161" y="5793321"/>
                </a:lnTo>
                <a:lnTo>
                  <a:pt x="629557" y="5835164"/>
                </a:lnTo>
                <a:lnTo>
                  <a:pt x="657492" y="5876620"/>
                </a:lnTo>
                <a:lnTo>
                  <a:pt x="685963" y="5917685"/>
                </a:lnTo>
                <a:lnTo>
                  <a:pt x="714966" y="5958354"/>
                </a:lnTo>
                <a:lnTo>
                  <a:pt x="744495" y="5998622"/>
                </a:lnTo>
                <a:lnTo>
                  <a:pt x="774546" y="6038484"/>
                </a:lnTo>
                <a:lnTo>
                  <a:pt x="805116" y="6077936"/>
                </a:lnTo>
                <a:lnTo>
                  <a:pt x="836199" y="6116971"/>
                </a:lnTo>
                <a:lnTo>
                  <a:pt x="867791" y="6155587"/>
                </a:lnTo>
                <a:lnTo>
                  <a:pt x="899888" y="6193776"/>
                </a:lnTo>
                <a:lnTo>
                  <a:pt x="932486" y="6231535"/>
                </a:lnTo>
                <a:lnTo>
                  <a:pt x="965579" y="6268859"/>
                </a:lnTo>
                <a:lnTo>
                  <a:pt x="999165" y="6305742"/>
                </a:lnTo>
                <a:lnTo>
                  <a:pt x="1033237" y="6342180"/>
                </a:lnTo>
                <a:lnTo>
                  <a:pt x="1067793" y="6378167"/>
                </a:lnTo>
                <a:lnTo>
                  <a:pt x="1102827" y="6413699"/>
                </a:lnTo>
                <a:lnTo>
                  <a:pt x="1138336" y="6448771"/>
                </a:lnTo>
                <a:lnTo>
                  <a:pt x="1174314" y="6483378"/>
                </a:lnTo>
                <a:lnTo>
                  <a:pt x="1210758" y="6517515"/>
                </a:lnTo>
                <a:lnTo>
                  <a:pt x="1247663" y="6551177"/>
                </a:lnTo>
                <a:lnTo>
                  <a:pt x="1285024" y="6584359"/>
                </a:lnTo>
                <a:lnTo>
                  <a:pt x="1322838" y="6617057"/>
                </a:lnTo>
                <a:lnTo>
                  <a:pt x="1361100" y="6649264"/>
                </a:lnTo>
                <a:lnTo>
                  <a:pt x="1399805" y="6680977"/>
                </a:lnTo>
                <a:lnTo>
                  <a:pt x="1438949" y="6712190"/>
                </a:lnTo>
                <a:lnTo>
                  <a:pt x="1478528" y="6742898"/>
                </a:lnTo>
                <a:lnTo>
                  <a:pt x="1518538" y="6773097"/>
                </a:lnTo>
                <a:lnTo>
                  <a:pt x="1558974" y="6802781"/>
                </a:lnTo>
                <a:lnTo>
                  <a:pt x="1599831" y="6831946"/>
                </a:lnTo>
                <a:lnTo>
                  <a:pt x="1641105" y="6860586"/>
                </a:lnTo>
                <a:lnTo>
                  <a:pt x="1682758" y="6888674"/>
                </a:lnTo>
                <a:lnTo>
                  <a:pt x="1724748" y="6916182"/>
                </a:lnTo>
                <a:lnTo>
                  <a:pt x="1767069" y="6943109"/>
                </a:lnTo>
                <a:lnTo>
                  <a:pt x="1809716" y="6969453"/>
                </a:lnTo>
                <a:lnTo>
                  <a:pt x="1852681" y="6995210"/>
                </a:lnTo>
                <a:lnTo>
                  <a:pt x="1895959" y="7020380"/>
                </a:lnTo>
                <a:lnTo>
                  <a:pt x="1939544" y="7044960"/>
                </a:lnTo>
                <a:lnTo>
                  <a:pt x="1983428" y="7068947"/>
                </a:lnTo>
                <a:lnTo>
                  <a:pt x="2027608" y="7092339"/>
                </a:lnTo>
                <a:lnTo>
                  <a:pt x="2072075" y="7115133"/>
                </a:lnTo>
                <a:lnTo>
                  <a:pt x="2116823" y="7137328"/>
                </a:lnTo>
                <a:lnTo>
                  <a:pt x="2161848" y="7158922"/>
                </a:lnTo>
                <a:lnTo>
                  <a:pt x="2207142" y="7179911"/>
                </a:lnTo>
                <a:lnTo>
                  <a:pt x="2252699" y="7200294"/>
                </a:lnTo>
                <a:lnTo>
                  <a:pt x="2298513" y="7220068"/>
                </a:lnTo>
                <a:lnTo>
                  <a:pt x="2344578" y="7239231"/>
                </a:lnTo>
                <a:lnTo>
                  <a:pt x="2390887" y="7257781"/>
                </a:lnTo>
                <a:lnTo>
                  <a:pt x="2437435" y="7275715"/>
                </a:lnTo>
                <a:lnTo>
                  <a:pt x="2484215" y="7293031"/>
                </a:lnTo>
                <a:lnTo>
                  <a:pt x="2531221" y="7309727"/>
                </a:lnTo>
                <a:lnTo>
                  <a:pt x="2578448" y="7325801"/>
                </a:lnTo>
                <a:lnTo>
                  <a:pt x="2625887" y="7341250"/>
                </a:lnTo>
                <a:lnTo>
                  <a:pt x="2673535" y="7356072"/>
                </a:lnTo>
                <a:lnTo>
                  <a:pt x="2721383" y="7370264"/>
                </a:lnTo>
                <a:lnTo>
                  <a:pt x="2769427" y="7383825"/>
                </a:lnTo>
                <a:lnTo>
                  <a:pt x="2817660" y="7396752"/>
                </a:lnTo>
                <a:lnTo>
                  <a:pt x="2866075" y="7409043"/>
                </a:lnTo>
                <a:lnTo>
                  <a:pt x="2914667" y="7420695"/>
                </a:lnTo>
                <a:lnTo>
                  <a:pt x="2963429" y="7431706"/>
                </a:lnTo>
                <a:lnTo>
                  <a:pt x="3012356" y="7442075"/>
                </a:lnTo>
                <a:lnTo>
                  <a:pt x="3061440" y="7451797"/>
                </a:lnTo>
                <a:lnTo>
                  <a:pt x="3110676" y="7460872"/>
                </a:lnTo>
                <a:lnTo>
                  <a:pt x="3160058" y="7469298"/>
                </a:lnTo>
                <a:lnTo>
                  <a:pt x="3209579" y="7477070"/>
                </a:lnTo>
                <a:lnTo>
                  <a:pt x="3259233" y="7484188"/>
                </a:lnTo>
                <a:lnTo>
                  <a:pt x="3309015" y="7490650"/>
                </a:lnTo>
                <a:lnTo>
                  <a:pt x="3358917" y="7496452"/>
                </a:lnTo>
                <a:lnTo>
                  <a:pt x="3408891" y="7501588"/>
                </a:lnTo>
                <a:lnTo>
                  <a:pt x="3458890" y="7506054"/>
                </a:lnTo>
                <a:lnTo>
                  <a:pt x="3508907" y="7509851"/>
                </a:lnTo>
                <a:lnTo>
                  <a:pt x="3558936" y="7512981"/>
                </a:lnTo>
                <a:lnTo>
                  <a:pt x="3608970" y="7515444"/>
                </a:lnTo>
                <a:lnTo>
                  <a:pt x="3659002" y="7517240"/>
                </a:lnTo>
                <a:lnTo>
                  <a:pt x="3709027" y="7518372"/>
                </a:lnTo>
                <a:lnTo>
                  <a:pt x="3759037" y="7518839"/>
                </a:lnTo>
                <a:lnTo>
                  <a:pt x="3809026" y="7518643"/>
                </a:lnTo>
                <a:lnTo>
                  <a:pt x="3858987" y="7517784"/>
                </a:lnTo>
                <a:lnTo>
                  <a:pt x="3908914" y="7516264"/>
                </a:lnTo>
                <a:lnTo>
                  <a:pt x="3958800" y="7514083"/>
                </a:lnTo>
                <a:lnTo>
                  <a:pt x="4008640" y="7511243"/>
                </a:lnTo>
                <a:lnTo>
                  <a:pt x="4058425" y="7507743"/>
                </a:lnTo>
                <a:lnTo>
                  <a:pt x="4108150" y="7503586"/>
                </a:lnTo>
                <a:lnTo>
                  <a:pt x="4157809" y="7498771"/>
                </a:lnTo>
                <a:lnTo>
                  <a:pt x="4207394" y="7493300"/>
                </a:lnTo>
                <a:lnTo>
                  <a:pt x="4256899" y="7487174"/>
                </a:lnTo>
                <a:lnTo>
                  <a:pt x="4306317" y="7480394"/>
                </a:lnTo>
                <a:lnTo>
                  <a:pt x="4355643" y="7472960"/>
                </a:lnTo>
                <a:lnTo>
                  <a:pt x="4404869" y="7464873"/>
                </a:lnTo>
                <a:lnTo>
                  <a:pt x="4453989" y="7456135"/>
                </a:lnTo>
                <a:lnTo>
                  <a:pt x="4502997" y="7446746"/>
                </a:lnTo>
                <a:lnTo>
                  <a:pt x="4551885" y="7436707"/>
                </a:lnTo>
                <a:lnTo>
                  <a:pt x="4600648" y="7426019"/>
                </a:lnTo>
                <a:lnTo>
                  <a:pt x="4649278" y="7414683"/>
                </a:lnTo>
                <a:lnTo>
                  <a:pt x="4697770" y="7402700"/>
                </a:lnTo>
                <a:lnTo>
                  <a:pt x="4746116" y="7390070"/>
                </a:lnTo>
                <a:lnTo>
                  <a:pt x="4794310" y="7376795"/>
                </a:lnTo>
                <a:lnTo>
                  <a:pt x="4842347" y="7362875"/>
                </a:lnTo>
                <a:lnTo>
                  <a:pt x="4890218" y="7348312"/>
                </a:lnTo>
                <a:lnTo>
                  <a:pt x="4937918" y="7333105"/>
                </a:lnTo>
                <a:lnTo>
                  <a:pt x="4985439" y="7317257"/>
                </a:lnTo>
                <a:lnTo>
                  <a:pt x="5032777" y="7300768"/>
                </a:lnTo>
                <a:lnTo>
                  <a:pt x="5079923" y="7283639"/>
                </a:lnTo>
                <a:lnTo>
                  <a:pt x="5126871" y="7265871"/>
                </a:lnTo>
                <a:lnTo>
                  <a:pt x="5173616" y="7247465"/>
                </a:lnTo>
                <a:lnTo>
                  <a:pt x="5219949" y="7228504"/>
                </a:lnTo>
                <a:lnTo>
                  <a:pt x="5265991" y="7208944"/>
                </a:lnTo>
                <a:lnTo>
                  <a:pt x="5311736" y="7188791"/>
                </a:lnTo>
                <a:lnTo>
                  <a:pt x="5357178" y="7168047"/>
                </a:lnTo>
                <a:lnTo>
                  <a:pt x="5402313" y="7146717"/>
                </a:lnTo>
                <a:lnTo>
                  <a:pt x="5447135" y="7124804"/>
                </a:lnTo>
                <a:lnTo>
                  <a:pt x="5491639" y="7102312"/>
                </a:lnTo>
                <a:lnTo>
                  <a:pt x="5535819" y="7079245"/>
                </a:lnTo>
                <a:lnTo>
                  <a:pt x="5579670" y="7055606"/>
                </a:lnTo>
                <a:lnTo>
                  <a:pt x="5623187" y="7031401"/>
                </a:lnTo>
                <a:lnTo>
                  <a:pt x="5666365" y="7006631"/>
                </a:lnTo>
                <a:lnTo>
                  <a:pt x="5709198" y="6981303"/>
                </a:lnTo>
                <a:lnTo>
                  <a:pt x="5751682" y="6955418"/>
                </a:lnTo>
                <a:lnTo>
                  <a:pt x="5793809" y="6928981"/>
                </a:lnTo>
                <a:lnTo>
                  <a:pt x="5835577" y="6901996"/>
                </a:lnTo>
                <a:lnTo>
                  <a:pt x="5876978" y="6874466"/>
                </a:lnTo>
                <a:lnTo>
                  <a:pt x="5918009" y="6846396"/>
                </a:lnTo>
                <a:lnTo>
                  <a:pt x="5958662" y="6817789"/>
                </a:lnTo>
                <a:lnTo>
                  <a:pt x="5998935" y="6788650"/>
                </a:lnTo>
                <a:lnTo>
                  <a:pt x="6038820" y="6758981"/>
                </a:lnTo>
                <a:lnTo>
                  <a:pt x="6078312" y="6728787"/>
                </a:lnTo>
                <a:lnTo>
                  <a:pt x="6117407" y="6698071"/>
                </a:lnTo>
                <a:lnTo>
                  <a:pt x="6156100" y="6666838"/>
                </a:lnTo>
                <a:lnTo>
                  <a:pt x="6194384" y="6635092"/>
                </a:lnTo>
                <a:lnTo>
                  <a:pt x="6232254" y="6602835"/>
                </a:lnTo>
                <a:lnTo>
                  <a:pt x="6269706" y="6570072"/>
                </a:lnTo>
                <a:lnTo>
                  <a:pt x="6306733" y="6536807"/>
                </a:lnTo>
                <a:lnTo>
                  <a:pt x="6343331" y="6503044"/>
                </a:lnTo>
                <a:lnTo>
                  <a:pt x="6379494" y="6468786"/>
                </a:lnTo>
                <a:lnTo>
                  <a:pt x="6415218" y="6434037"/>
                </a:lnTo>
                <a:lnTo>
                  <a:pt x="6450496" y="6398802"/>
                </a:lnTo>
                <a:lnTo>
                  <a:pt x="6485324" y="6363083"/>
                </a:lnTo>
                <a:lnTo>
                  <a:pt x="6519695" y="6326885"/>
                </a:lnTo>
                <a:lnTo>
                  <a:pt x="6553606" y="6290212"/>
                </a:lnTo>
                <a:lnTo>
                  <a:pt x="6587050" y="6253067"/>
                </a:lnTo>
                <a:lnTo>
                  <a:pt x="6620022" y="6215454"/>
                </a:lnTo>
                <a:lnTo>
                  <a:pt x="6633330" y="6174433"/>
                </a:lnTo>
                <a:lnTo>
                  <a:pt x="6627378" y="6153624"/>
                </a:lnTo>
                <a:lnTo>
                  <a:pt x="6593660" y="6125331"/>
                </a:lnTo>
                <a:lnTo>
                  <a:pt x="6551143" y="6128936"/>
                </a:lnTo>
                <a:lnTo>
                  <a:pt x="6500497" y="6180232"/>
                </a:lnTo>
                <a:lnTo>
                  <a:pt x="6467125" y="6217220"/>
                </a:lnTo>
                <a:lnTo>
                  <a:pt x="6433276" y="6253724"/>
                </a:lnTo>
                <a:lnTo>
                  <a:pt x="6398956" y="6289741"/>
                </a:lnTo>
                <a:lnTo>
                  <a:pt x="6364170" y="6325266"/>
                </a:lnTo>
                <a:lnTo>
                  <a:pt x="6328923" y="6360296"/>
                </a:lnTo>
                <a:lnTo>
                  <a:pt x="6293221" y="6394827"/>
                </a:lnTo>
                <a:lnTo>
                  <a:pt x="6257070" y="6428854"/>
                </a:lnTo>
                <a:lnTo>
                  <a:pt x="6220476" y="6462374"/>
                </a:lnTo>
                <a:lnTo>
                  <a:pt x="6183443" y="6495382"/>
                </a:lnTo>
                <a:lnTo>
                  <a:pt x="6145977" y="6527875"/>
                </a:lnTo>
                <a:lnTo>
                  <a:pt x="6108085" y="6559847"/>
                </a:lnTo>
                <a:lnTo>
                  <a:pt x="6069771" y="6591297"/>
                </a:lnTo>
                <a:lnTo>
                  <a:pt x="6031041" y="6622218"/>
                </a:lnTo>
                <a:lnTo>
                  <a:pt x="5991901" y="6652608"/>
                </a:lnTo>
                <a:lnTo>
                  <a:pt x="5952356" y="6682462"/>
                </a:lnTo>
                <a:lnTo>
                  <a:pt x="5912412" y="6711776"/>
                </a:lnTo>
                <a:lnTo>
                  <a:pt x="5872074" y="6740546"/>
                </a:lnTo>
                <a:lnTo>
                  <a:pt x="5831348" y="6768768"/>
                </a:lnTo>
                <a:lnTo>
                  <a:pt x="5790239" y="6796439"/>
                </a:lnTo>
                <a:lnTo>
                  <a:pt x="5748754" y="6823553"/>
                </a:lnTo>
                <a:lnTo>
                  <a:pt x="5706897" y="6850108"/>
                </a:lnTo>
                <a:lnTo>
                  <a:pt x="5664674" y="6876098"/>
                </a:lnTo>
                <a:lnTo>
                  <a:pt x="5622091" y="6901520"/>
                </a:lnTo>
                <a:lnTo>
                  <a:pt x="5579153" y="6926370"/>
                </a:lnTo>
                <a:lnTo>
                  <a:pt x="5535867" y="6950644"/>
                </a:lnTo>
                <a:lnTo>
                  <a:pt x="5492236" y="6974338"/>
                </a:lnTo>
                <a:lnTo>
                  <a:pt x="5448268" y="6997447"/>
                </a:lnTo>
                <a:lnTo>
                  <a:pt x="5403967" y="7019968"/>
                </a:lnTo>
                <a:lnTo>
                  <a:pt x="5359339" y="7041897"/>
                </a:lnTo>
                <a:lnTo>
                  <a:pt x="5314390" y="7063230"/>
                </a:lnTo>
                <a:lnTo>
                  <a:pt x="5269125" y="7083962"/>
                </a:lnTo>
                <a:lnTo>
                  <a:pt x="5223550" y="7104089"/>
                </a:lnTo>
                <a:lnTo>
                  <a:pt x="5177670" y="7123608"/>
                </a:lnTo>
                <a:lnTo>
                  <a:pt x="5131491" y="7142515"/>
                </a:lnTo>
                <a:lnTo>
                  <a:pt x="5084887" y="7160858"/>
                </a:lnTo>
                <a:lnTo>
                  <a:pt x="5038073" y="7178547"/>
                </a:lnTo>
                <a:lnTo>
                  <a:pt x="4991058" y="7195580"/>
                </a:lnTo>
                <a:lnTo>
                  <a:pt x="4943847" y="7211958"/>
                </a:lnTo>
                <a:lnTo>
                  <a:pt x="4896448" y="7227679"/>
                </a:lnTo>
                <a:lnTo>
                  <a:pt x="4848867" y="7242742"/>
                </a:lnTo>
                <a:lnTo>
                  <a:pt x="4801112" y="7257146"/>
                </a:lnTo>
                <a:lnTo>
                  <a:pt x="4753189" y="7270890"/>
                </a:lnTo>
                <a:lnTo>
                  <a:pt x="4705106" y="7283973"/>
                </a:lnTo>
                <a:lnTo>
                  <a:pt x="4656868" y="7296395"/>
                </a:lnTo>
                <a:lnTo>
                  <a:pt x="4608484" y="7308155"/>
                </a:lnTo>
                <a:lnTo>
                  <a:pt x="4559959" y="7319250"/>
                </a:lnTo>
                <a:lnTo>
                  <a:pt x="4511301" y="7329682"/>
                </a:lnTo>
                <a:lnTo>
                  <a:pt x="4462517" y="7339448"/>
                </a:lnTo>
                <a:lnTo>
                  <a:pt x="4413613" y="7348547"/>
                </a:lnTo>
                <a:lnTo>
                  <a:pt x="4364596" y="7356979"/>
                </a:lnTo>
                <a:lnTo>
                  <a:pt x="4315474" y="7364743"/>
                </a:lnTo>
                <a:lnTo>
                  <a:pt x="4266253" y="7371838"/>
                </a:lnTo>
                <a:lnTo>
                  <a:pt x="4216940" y="7378262"/>
                </a:lnTo>
                <a:lnTo>
                  <a:pt x="4167542" y="7384016"/>
                </a:lnTo>
                <a:lnTo>
                  <a:pt x="4118066" y="7389097"/>
                </a:lnTo>
                <a:lnTo>
                  <a:pt x="4068518" y="7393506"/>
                </a:lnTo>
                <a:lnTo>
                  <a:pt x="4018907" y="7397241"/>
                </a:lnTo>
                <a:lnTo>
                  <a:pt x="3969237" y="7400300"/>
                </a:lnTo>
                <a:lnTo>
                  <a:pt x="3919517" y="7402684"/>
                </a:lnTo>
                <a:lnTo>
                  <a:pt x="3869753" y="7404392"/>
                </a:lnTo>
                <a:lnTo>
                  <a:pt x="3819952" y="7405421"/>
                </a:lnTo>
                <a:lnTo>
                  <a:pt x="3770121" y="7405772"/>
                </a:lnTo>
                <a:lnTo>
                  <a:pt x="3720267" y="7405444"/>
                </a:lnTo>
                <a:lnTo>
                  <a:pt x="3670397" y="7404435"/>
                </a:lnTo>
                <a:lnTo>
                  <a:pt x="3620517" y="7402744"/>
                </a:lnTo>
                <a:lnTo>
                  <a:pt x="3570635" y="7400371"/>
                </a:lnTo>
                <a:lnTo>
                  <a:pt x="3520758" y="7397315"/>
                </a:lnTo>
                <a:lnTo>
                  <a:pt x="3470892" y="7393574"/>
                </a:lnTo>
                <a:lnTo>
                  <a:pt x="3421043" y="7389148"/>
                </a:lnTo>
                <a:lnTo>
                  <a:pt x="3371220" y="7384036"/>
                </a:lnTo>
                <a:lnTo>
                  <a:pt x="3321473" y="7378244"/>
                </a:lnTo>
                <a:lnTo>
                  <a:pt x="3271849" y="7371775"/>
                </a:lnTo>
                <a:lnTo>
                  <a:pt x="3222356" y="7364634"/>
                </a:lnTo>
                <a:lnTo>
                  <a:pt x="3173000" y="7356822"/>
                </a:lnTo>
                <a:lnTo>
                  <a:pt x="3123787" y="7348343"/>
                </a:lnTo>
                <a:lnTo>
                  <a:pt x="3074724" y="7339197"/>
                </a:lnTo>
                <a:lnTo>
                  <a:pt x="3025818" y="7329388"/>
                </a:lnTo>
                <a:lnTo>
                  <a:pt x="2977075" y="7318919"/>
                </a:lnTo>
                <a:lnTo>
                  <a:pt x="2928501" y="7307791"/>
                </a:lnTo>
                <a:lnTo>
                  <a:pt x="2880104" y="7296007"/>
                </a:lnTo>
                <a:lnTo>
                  <a:pt x="2831889" y="7283569"/>
                </a:lnTo>
                <a:lnTo>
                  <a:pt x="2783863" y="7270480"/>
                </a:lnTo>
                <a:lnTo>
                  <a:pt x="2736033" y="7256742"/>
                </a:lnTo>
                <a:lnTo>
                  <a:pt x="2688406" y="7242358"/>
                </a:lnTo>
                <a:lnTo>
                  <a:pt x="2640986" y="7227330"/>
                </a:lnTo>
                <a:lnTo>
                  <a:pt x="2593783" y="7211661"/>
                </a:lnTo>
                <a:lnTo>
                  <a:pt x="2546800" y="7195352"/>
                </a:lnTo>
                <a:lnTo>
                  <a:pt x="2500047" y="7178407"/>
                </a:lnTo>
                <a:lnTo>
                  <a:pt x="2453528" y="7160827"/>
                </a:lnTo>
                <a:lnTo>
                  <a:pt x="2407250" y="7142615"/>
                </a:lnTo>
                <a:lnTo>
                  <a:pt x="2361220" y="7123774"/>
                </a:lnTo>
                <a:lnTo>
                  <a:pt x="2315444" y="7104306"/>
                </a:lnTo>
                <a:lnTo>
                  <a:pt x="2269930" y="7084213"/>
                </a:lnTo>
                <a:lnTo>
                  <a:pt x="2224682" y="7063498"/>
                </a:lnTo>
                <a:lnTo>
                  <a:pt x="2179709" y="7042163"/>
                </a:lnTo>
                <a:lnTo>
                  <a:pt x="2135016" y="7020210"/>
                </a:lnTo>
                <a:lnTo>
                  <a:pt x="2090610" y="6997643"/>
                </a:lnTo>
                <a:lnTo>
                  <a:pt x="2046498" y="6974463"/>
                </a:lnTo>
                <a:lnTo>
                  <a:pt x="2002685" y="6950673"/>
                </a:lnTo>
                <a:lnTo>
                  <a:pt x="1959179" y="6926275"/>
                </a:lnTo>
                <a:lnTo>
                  <a:pt x="1915987" y="6901272"/>
                </a:lnTo>
                <a:lnTo>
                  <a:pt x="1873113" y="6875666"/>
                </a:lnTo>
                <a:lnTo>
                  <a:pt x="1830566" y="6849459"/>
                </a:lnTo>
                <a:lnTo>
                  <a:pt x="1788352" y="6822654"/>
                </a:lnTo>
                <a:lnTo>
                  <a:pt x="1746476" y="6795253"/>
                </a:lnTo>
                <a:lnTo>
                  <a:pt x="1704946" y="6767259"/>
                </a:lnTo>
                <a:lnTo>
                  <a:pt x="1663804" y="6738699"/>
                </a:lnTo>
                <a:lnTo>
                  <a:pt x="1623089" y="6709601"/>
                </a:lnTo>
                <a:lnTo>
                  <a:pt x="1582807" y="6679971"/>
                </a:lnTo>
                <a:lnTo>
                  <a:pt x="1542961" y="6649814"/>
                </a:lnTo>
                <a:lnTo>
                  <a:pt x="1503557" y="6619136"/>
                </a:lnTo>
                <a:lnTo>
                  <a:pt x="1464599" y="6587942"/>
                </a:lnTo>
                <a:lnTo>
                  <a:pt x="1426092" y="6556236"/>
                </a:lnTo>
                <a:lnTo>
                  <a:pt x="1388040" y="6524025"/>
                </a:lnTo>
                <a:lnTo>
                  <a:pt x="1350448" y="6491313"/>
                </a:lnTo>
                <a:lnTo>
                  <a:pt x="1313320" y="6458105"/>
                </a:lnTo>
                <a:lnTo>
                  <a:pt x="1276662" y="6424407"/>
                </a:lnTo>
                <a:lnTo>
                  <a:pt x="1240477" y="6390224"/>
                </a:lnTo>
                <a:lnTo>
                  <a:pt x="1204771" y="6355561"/>
                </a:lnTo>
                <a:lnTo>
                  <a:pt x="1169548" y="6320424"/>
                </a:lnTo>
                <a:lnTo>
                  <a:pt x="1134813" y="6284817"/>
                </a:lnTo>
                <a:lnTo>
                  <a:pt x="1100569" y="6248745"/>
                </a:lnTo>
                <a:lnTo>
                  <a:pt x="1066823" y="6212215"/>
                </a:lnTo>
                <a:lnTo>
                  <a:pt x="1033578" y="6175230"/>
                </a:lnTo>
                <a:lnTo>
                  <a:pt x="1000839" y="6137797"/>
                </a:lnTo>
                <a:lnTo>
                  <a:pt x="968611" y="6099921"/>
                </a:lnTo>
                <a:lnTo>
                  <a:pt x="936898" y="6061606"/>
                </a:lnTo>
                <a:lnTo>
                  <a:pt x="905705" y="6022858"/>
                </a:lnTo>
                <a:lnTo>
                  <a:pt x="875037" y="5983682"/>
                </a:lnTo>
                <a:lnTo>
                  <a:pt x="844897" y="5944083"/>
                </a:lnTo>
                <a:lnTo>
                  <a:pt x="815292" y="5904067"/>
                </a:lnTo>
                <a:lnTo>
                  <a:pt x="786225" y="5863639"/>
                </a:lnTo>
                <a:lnTo>
                  <a:pt x="757700" y="5822804"/>
                </a:lnTo>
                <a:lnTo>
                  <a:pt x="729724" y="5781566"/>
                </a:lnTo>
                <a:lnTo>
                  <a:pt x="702299" y="5739932"/>
                </a:lnTo>
                <a:lnTo>
                  <a:pt x="675431" y="5697907"/>
                </a:lnTo>
                <a:lnTo>
                  <a:pt x="649125" y="5655495"/>
                </a:lnTo>
                <a:lnTo>
                  <a:pt x="623385" y="5612702"/>
                </a:lnTo>
                <a:lnTo>
                  <a:pt x="598215" y="5569533"/>
                </a:lnTo>
                <a:lnTo>
                  <a:pt x="573621" y="5525994"/>
                </a:lnTo>
                <a:lnTo>
                  <a:pt x="549606" y="5482089"/>
                </a:lnTo>
                <a:lnTo>
                  <a:pt x="526176" y="5437823"/>
                </a:lnTo>
                <a:lnTo>
                  <a:pt x="503354" y="5393241"/>
                </a:lnTo>
                <a:lnTo>
                  <a:pt x="481163" y="5348386"/>
                </a:lnTo>
                <a:lnTo>
                  <a:pt x="459604" y="5303265"/>
                </a:lnTo>
                <a:lnTo>
                  <a:pt x="438678" y="5257887"/>
                </a:lnTo>
                <a:lnTo>
                  <a:pt x="418388" y="5212256"/>
                </a:lnTo>
                <a:lnTo>
                  <a:pt x="398735" y="5166380"/>
                </a:lnTo>
                <a:lnTo>
                  <a:pt x="379720" y="5120267"/>
                </a:lnTo>
                <a:lnTo>
                  <a:pt x="361345" y="5073921"/>
                </a:lnTo>
                <a:lnTo>
                  <a:pt x="343612" y="5027351"/>
                </a:lnTo>
                <a:lnTo>
                  <a:pt x="326522" y="4980563"/>
                </a:lnTo>
                <a:lnTo>
                  <a:pt x="310077" y="4933563"/>
                </a:lnTo>
                <a:lnTo>
                  <a:pt x="294278" y="4886360"/>
                </a:lnTo>
                <a:lnTo>
                  <a:pt x="279128" y="4838958"/>
                </a:lnTo>
                <a:lnTo>
                  <a:pt x="264628" y="4791365"/>
                </a:lnTo>
                <a:lnTo>
                  <a:pt x="250779" y="4743589"/>
                </a:lnTo>
                <a:lnTo>
                  <a:pt x="237583" y="4695634"/>
                </a:lnTo>
                <a:lnTo>
                  <a:pt x="225042" y="4647510"/>
                </a:lnTo>
                <a:lnTo>
                  <a:pt x="213157" y="4599221"/>
                </a:lnTo>
                <a:lnTo>
                  <a:pt x="201930" y="4550775"/>
                </a:lnTo>
                <a:lnTo>
                  <a:pt x="191362" y="4502178"/>
                </a:lnTo>
                <a:lnTo>
                  <a:pt x="181455" y="4453438"/>
                </a:lnTo>
                <a:lnTo>
                  <a:pt x="172212" y="4404562"/>
                </a:lnTo>
                <a:lnTo>
                  <a:pt x="163632" y="4355554"/>
                </a:lnTo>
                <a:lnTo>
                  <a:pt x="155718" y="4306424"/>
                </a:lnTo>
                <a:lnTo>
                  <a:pt x="148472" y="4257177"/>
                </a:lnTo>
                <a:lnTo>
                  <a:pt x="141896" y="4207820"/>
                </a:lnTo>
                <a:lnTo>
                  <a:pt x="135990" y="4158360"/>
                </a:lnTo>
                <a:lnTo>
                  <a:pt x="130756" y="4108804"/>
                </a:lnTo>
                <a:lnTo>
                  <a:pt x="126196" y="4059158"/>
                </a:lnTo>
                <a:lnTo>
                  <a:pt x="122313" y="4009430"/>
                </a:lnTo>
                <a:lnTo>
                  <a:pt x="119106" y="3959625"/>
                </a:lnTo>
                <a:lnTo>
                  <a:pt x="116578" y="3909751"/>
                </a:lnTo>
                <a:lnTo>
                  <a:pt x="114731" y="3859815"/>
                </a:lnTo>
                <a:lnTo>
                  <a:pt x="113566" y="3809823"/>
                </a:lnTo>
                <a:lnTo>
                  <a:pt x="113084" y="3759782"/>
                </a:lnTo>
                <a:lnTo>
                  <a:pt x="113288" y="3709698"/>
                </a:lnTo>
                <a:lnTo>
                  <a:pt x="114177" y="3659621"/>
                </a:lnTo>
                <a:lnTo>
                  <a:pt x="115750" y="3609602"/>
                </a:lnTo>
                <a:lnTo>
                  <a:pt x="118006" y="3559646"/>
                </a:lnTo>
                <a:lnTo>
                  <a:pt x="120942" y="3509761"/>
                </a:lnTo>
                <a:lnTo>
                  <a:pt x="124557" y="3459954"/>
                </a:lnTo>
                <a:lnTo>
                  <a:pt x="128850" y="3410230"/>
                </a:lnTo>
                <a:lnTo>
                  <a:pt x="133818" y="3360598"/>
                </a:lnTo>
                <a:lnTo>
                  <a:pt x="139459" y="3311063"/>
                </a:lnTo>
                <a:lnTo>
                  <a:pt x="145773" y="3261632"/>
                </a:lnTo>
                <a:lnTo>
                  <a:pt x="152756" y="3212312"/>
                </a:lnTo>
                <a:lnTo>
                  <a:pt x="160408" y="3163110"/>
                </a:lnTo>
                <a:lnTo>
                  <a:pt x="168727" y="3114033"/>
                </a:lnTo>
                <a:lnTo>
                  <a:pt x="177710" y="3065086"/>
                </a:lnTo>
                <a:lnTo>
                  <a:pt x="187357" y="3016278"/>
                </a:lnTo>
                <a:lnTo>
                  <a:pt x="197665" y="2967614"/>
                </a:lnTo>
                <a:lnTo>
                  <a:pt x="208632" y="2919102"/>
                </a:lnTo>
                <a:lnTo>
                  <a:pt x="220257" y="2870747"/>
                </a:lnTo>
                <a:lnTo>
                  <a:pt x="232538" y="2822558"/>
                </a:lnTo>
                <a:lnTo>
                  <a:pt x="245474" y="2774539"/>
                </a:lnTo>
                <a:lnTo>
                  <a:pt x="259062" y="2726700"/>
                </a:lnTo>
                <a:lnTo>
                  <a:pt x="273301" y="2679045"/>
                </a:lnTo>
                <a:lnTo>
                  <a:pt x="288189" y="2631581"/>
                </a:lnTo>
                <a:lnTo>
                  <a:pt x="303724" y="2584316"/>
                </a:lnTo>
                <a:lnTo>
                  <a:pt x="319904" y="2537257"/>
                </a:lnTo>
                <a:lnTo>
                  <a:pt x="336729" y="2490409"/>
                </a:lnTo>
                <a:lnTo>
                  <a:pt x="354195" y="2443780"/>
                </a:lnTo>
                <a:lnTo>
                  <a:pt x="372301" y="2397375"/>
                </a:lnTo>
                <a:lnTo>
                  <a:pt x="391046" y="2351203"/>
                </a:lnTo>
                <a:lnTo>
                  <a:pt x="410427" y="2305270"/>
                </a:lnTo>
                <a:lnTo>
                  <a:pt x="430444" y="2259582"/>
                </a:lnTo>
                <a:lnTo>
                  <a:pt x="451094" y="2214147"/>
                </a:lnTo>
                <a:lnTo>
                  <a:pt x="472374" y="2168970"/>
                </a:lnTo>
                <a:lnTo>
                  <a:pt x="494285" y="2124059"/>
                </a:lnTo>
                <a:lnTo>
                  <a:pt x="516824" y="2079420"/>
                </a:lnTo>
                <a:lnTo>
                  <a:pt x="539988" y="2035060"/>
                </a:lnTo>
                <a:lnTo>
                  <a:pt x="563777" y="1990986"/>
                </a:lnTo>
                <a:lnTo>
                  <a:pt x="588167" y="1947242"/>
                </a:lnTo>
                <a:lnTo>
                  <a:pt x="613134" y="1903871"/>
                </a:lnTo>
                <a:lnTo>
                  <a:pt x="638673" y="1860878"/>
                </a:lnTo>
                <a:lnTo>
                  <a:pt x="664778" y="1818268"/>
                </a:lnTo>
                <a:lnTo>
                  <a:pt x="691446" y="1776047"/>
                </a:lnTo>
                <a:lnTo>
                  <a:pt x="718671" y="1734218"/>
                </a:lnTo>
                <a:lnTo>
                  <a:pt x="746449" y="1692789"/>
                </a:lnTo>
                <a:lnTo>
                  <a:pt x="774776" y="1651763"/>
                </a:lnTo>
                <a:lnTo>
                  <a:pt x="803645" y="1611145"/>
                </a:lnTo>
                <a:lnTo>
                  <a:pt x="833054" y="1570942"/>
                </a:lnTo>
                <a:lnTo>
                  <a:pt x="862996" y="1531157"/>
                </a:lnTo>
                <a:lnTo>
                  <a:pt x="893468" y="1491796"/>
                </a:lnTo>
                <a:lnTo>
                  <a:pt x="924464" y="1452865"/>
                </a:lnTo>
                <a:lnTo>
                  <a:pt x="955980" y="1414367"/>
                </a:lnTo>
                <a:lnTo>
                  <a:pt x="988011" y="1376309"/>
                </a:lnTo>
                <a:lnTo>
                  <a:pt x="1020552" y="1338695"/>
                </a:lnTo>
                <a:lnTo>
                  <a:pt x="1053599" y="1301531"/>
                </a:lnTo>
                <a:lnTo>
                  <a:pt x="1087147" y="1264821"/>
                </a:lnTo>
                <a:lnTo>
                  <a:pt x="1121191" y="1228571"/>
                </a:lnTo>
                <a:lnTo>
                  <a:pt x="1155727" y="1192786"/>
                </a:lnTo>
                <a:lnTo>
                  <a:pt x="1190749" y="1157470"/>
                </a:lnTo>
                <a:lnTo>
                  <a:pt x="1226253" y="1122630"/>
                </a:lnTo>
                <a:lnTo>
                  <a:pt x="1262235" y="1088269"/>
                </a:lnTo>
                <a:lnTo>
                  <a:pt x="1298689" y="1054394"/>
                </a:lnTo>
                <a:lnTo>
                  <a:pt x="1335611" y="1021009"/>
                </a:lnTo>
                <a:lnTo>
                  <a:pt x="1372996" y="988119"/>
                </a:lnTo>
                <a:lnTo>
                  <a:pt x="1410839" y="955730"/>
                </a:lnTo>
                <a:lnTo>
                  <a:pt x="1449137" y="923847"/>
                </a:lnTo>
                <a:lnTo>
                  <a:pt x="1487883" y="892474"/>
                </a:lnTo>
                <a:lnTo>
                  <a:pt x="1527073" y="861617"/>
                </a:lnTo>
                <a:lnTo>
                  <a:pt x="1566703" y="831281"/>
                </a:lnTo>
                <a:lnTo>
                  <a:pt x="1606767" y="801470"/>
                </a:lnTo>
                <a:lnTo>
                  <a:pt x="1647262" y="772191"/>
                </a:lnTo>
                <a:lnTo>
                  <a:pt x="1688182" y="743448"/>
                </a:lnTo>
                <a:lnTo>
                  <a:pt x="1729523" y="715247"/>
                </a:lnTo>
                <a:lnTo>
                  <a:pt x="1771279" y="687591"/>
                </a:lnTo>
                <a:lnTo>
                  <a:pt x="1813253" y="660608"/>
                </a:lnTo>
                <a:lnTo>
                  <a:pt x="1855558" y="634221"/>
                </a:lnTo>
                <a:lnTo>
                  <a:pt x="1898186" y="608433"/>
                </a:lnTo>
                <a:lnTo>
                  <a:pt x="1941131" y="583245"/>
                </a:lnTo>
                <a:lnTo>
                  <a:pt x="1984387" y="558661"/>
                </a:lnTo>
                <a:lnTo>
                  <a:pt x="2027947" y="534681"/>
                </a:lnTo>
                <a:lnTo>
                  <a:pt x="2071805" y="511310"/>
                </a:lnTo>
                <a:lnTo>
                  <a:pt x="2115954" y="488548"/>
                </a:lnTo>
                <a:lnTo>
                  <a:pt x="2160388" y="466398"/>
                </a:lnTo>
                <a:lnTo>
                  <a:pt x="2205100" y="444862"/>
                </a:lnTo>
                <a:lnTo>
                  <a:pt x="2250084" y="423943"/>
                </a:lnTo>
                <a:lnTo>
                  <a:pt x="2295333" y="403642"/>
                </a:lnTo>
                <a:lnTo>
                  <a:pt x="2340841" y="383963"/>
                </a:lnTo>
                <a:lnTo>
                  <a:pt x="2386601" y="364907"/>
                </a:lnTo>
                <a:lnTo>
                  <a:pt x="2432607" y="346476"/>
                </a:lnTo>
                <a:lnTo>
                  <a:pt x="2478852" y="328673"/>
                </a:lnTo>
                <a:lnTo>
                  <a:pt x="2525330" y="311500"/>
                </a:lnTo>
                <a:lnTo>
                  <a:pt x="2572034" y="294959"/>
                </a:lnTo>
                <a:lnTo>
                  <a:pt x="2618957" y="279052"/>
                </a:lnTo>
                <a:lnTo>
                  <a:pt x="2666094" y="263782"/>
                </a:lnTo>
                <a:lnTo>
                  <a:pt x="2713438" y="249152"/>
                </a:lnTo>
                <a:lnTo>
                  <a:pt x="2760982" y="235162"/>
                </a:lnTo>
                <a:lnTo>
                  <a:pt x="2808720" y="221816"/>
                </a:lnTo>
                <a:lnTo>
                  <a:pt x="2856645" y="209115"/>
                </a:lnTo>
                <a:lnTo>
                  <a:pt x="2904751" y="197063"/>
                </a:lnTo>
                <a:lnTo>
                  <a:pt x="2953031" y="185660"/>
                </a:lnTo>
                <a:lnTo>
                  <a:pt x="3001479" y="174910"/>
                </a:lnTo>
                <a:lnTo>
                  <a:pt x="3050088" y="164815"/>
                </a:lnTo>
                <a:lnTo>
                  <a:pt x="3098851" y="155376"/>
                </a:lnTo>
                <a:lnTo>
                  <a:pt x="3147763" y="146597"/>
                </a:lnTo>
                <a:lnTo>
                  <a:pt x="3196817" y="138479"/>
                </a:lnTo>
                <a:lnTo>
                  <a:pt x="3246006" y="131025"/>
                </a:lnTo>
                <a:lnTo>
                  <a:pt x="3295324" y="124236"/>
                </a:lnTo>
                <a:lnTo>
                  <a:pt x="3344763" y="118116"/>
                </a:lnTo>
                <a:lnTo>
                  <a:pt x="3394319" y="112666"/>
                </a:lnTo>
                <a:lnTo>
                  <a:pt x="3415832" y="106049"/>
                </a:lnTo>
                <a:lnTo>
                  <a:pt x="3432665" y="92283"/>
                </a:lnTo>
                <a:lnTo>
                  <a:pt x="3443162" y="73285"/>
                </a:lnTo>
                <a:lnTo>
                  <a:pt x="3445668" y="50972"/>
                </a:lnTo>
                <a:lnTo>
                  <a:pt x="3439323" y="29440"/>
                </a:lnTo>
                <a:lnTo>
                  <a:pt x="3425687" y="12630"/>
                </a:lnTo>
                <a:lnTo>
                  <a:pt x="3406739" y="2248"/>
                </a:lnTo>
                <a:lnTo>
                  <a:pt x="3384455" y="0"/>
                </a:lnTo>
                <a:close/>
              </a:path>
            </a:pathLst>
          </a:custGeom>
          <a:solidFill>
            <a:srgbClr val="8BB31E"/>
          </a:solidFill>
        </p:spPr>
        <p:txBody>
          <a:bodyPr wrap="square" lIns="0" tIns="0" rIns="0" bIns="0" rtlCol="0"/>
          <a:lstStyle/>
          <a:p>
            <a:endParaRPr sz="1789"/>
          </a:p>
        </p:txBody>
      </p:sp>
      <p:sp>
        <p:nvSpPr>
          <p:cNvPr id="2" name="Holder 2"/>
          <p:cNvSpPr>
            <a:spLocks noGrp="1"/>
          </p:cNvSpPr>
          <p:nvPr>
            <p:ph type="title"/>
          </p:nvPr>
        </p:nvSpPr>
        <p:spPr>
          <a:xfrm>
            <a:off x="1505584" y="1059285"/>
            <a:ext cx="10697210" cy="630871"/>
          </a:xfrm>
        </p:spPr>
        <p:txBody>
          <a:bodyPr lIns="0" tIns="0" rIns="0" bIns="0"/>
          <a:lstStyle>
            <a:lvl1pPr>
              <a:defRPr sz="4076"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5" name="Holder 5"/>
          <p:cNvSpPr>
            <a:spLocks noGrp="1"/>
          </p:cNvSpPr>
          <p:nvPr>
            <p:ph type="sldNum" sz="quarter" idx="7"/>
          </p:nvPr>
        </p:nvSpPr>
        <p:spPr/>
        <p:txBody>
          <a:bodyPr lIns="0" tIns="0" rIns="0" bIns="0"/>
          <a:lstStyle>
            <a:lvl1pPr>
              <a:defRPr sz="1890" b="0" i="0">
                <a:solidFill>
                  <a:srgbClr val="4F9C45"/>
                </a:solidFill>
                <a:latin typeface="Trebuchet MS"/>
                <a:cs typeface="Trebuchet MS"/>
              </a:defRPr>
            </a:lvl1pPr>
          </a:lstStyle>
          <a:p>
            <a:pPr marL="37884">
              <a:lnSpc>
                <a:spcPts val="2253"/>
              </a:lnSpc>
            </a:pPr>
            <a:fld id="{81D60167-4931-47E6-BA6A-407CBD079E47}" type="slidenum">
              <a:rPr lang="lv-LV" spc="148" smtClean="0"/>
              <a:pPr marL="37884">
                <a:lnSpc>
                  <a:spcPts val="2253"/>
                </a:lnSpc>
              </a:pPr>
              <a:t>‹#›</a:t>
            </a:fld>
            <a:endParaRPr lang="lv-LV" spc="148"/>
          </a:p>
        </p:txBody>
      </p:sp>
    </p:spTree>
    <p:extLst>
      <p:ext uri="{BB962C8B-B14F-4D97-AF65-F5344CB8AC3E}">
        <p14:creationId xmlns:p14="http://schemas.microsoft.com/office/powerpoint/2010/main" val="2926932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
            <a:ext cx="20052029" cy="11368406"/>
          </a:xfrm>
          <a:custGeom>
            <a:avLst/>
            <a:gdLst/>
            <a:ahLst/>
            <a:cxnLst/>
            <a:rect l="l" t="t" r="r" b="b"/>
            <a:pathLst>
              <a:path w="20052030" h="11368405">
                <a:moveTo>
                  <a:pt x="20052016" y="0"/>
                </a:moveTo>
                <a:lnTo>
                  <a:pt x="0" y="0"/>
                </a:lnTo>
                <a:lnTo>
                  <a:pt x="0" y="11368316"/>
                </a:lnTo>
                <a:lnTo>
                  <a:pt x="20052016" y="11368316"/>
                </a:lnTo>
                <a:lnTo>
                  <a:pt x="20052016" y="0"/>
                </a:lnTo>
                <a:close/>
              </a:path>
            </a:pathLst>
          </a:custGeom>
          <a:solidFill>
            <a:srgbClr val="F6F8FF"/>
          </a:solidFill>
        </p:spPr>
        <p:txBody>
          <a:bodyPr wrap="square" lIns="0" tIns="0" rIns="0" bIns="0" rtlCol="0"/>
          <a:lstStyle/>
          <a:p>
            <a:endParaRPr sz="1789"/>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4" name="Holder 4"/>
          <p:cNvSpPr>
            <a:spLocks noGrp="1"/>
          </p:cNvSpPr>
          <p:nvPr>
            <p:ph type="sldNum" sz="quarter" idx="7"/>
          </p:nvPr>
        </p:nvSpPr>
        <p:spPr/>
        <p:txBody>
          <a:bodyPr lIns="0" tIns="0" rIns="0" bIns="0"/>
          <a:lstStyle>
            <a:lvl1pPr>
              <a:defRPr sz="1890" b="0" i="0">
                <a:solidFill>
                  <a:srgbClr val="4F9C45"/>
                </a:solidFill>
                <a:latin typeface="Trebuchet MS"/>
                <a:cs typeface="Trebuchet MS"/>
              </a:defRPr>
            </a:lvl1pPr>
          </a:lstStyle>
          <a:p>
            <a:pPr marL="37884">
              <a:lnSpc>
                <a:spcPts val="2253"/>
              </a:lnSpc>
            </a:pPr>
            <a:fld id="{81D60167-4931-47E6-BA6A-407CBD079E47}" type="slidenum">
              <a:rPr lang="lv-LV" spc="148" smtClean="0"/>
              <a:pPr marL="37884">
                <a:lnSpc>
                  <a:spcPts val="2253"/>
                </a:lnSpc>
              </a:pPr>
              <a:t>‹#›</a:t>
            </a:fld>
            <a:endParaRPr lang="lv-LV" spc="148"/>
          </a:p>
        </p:txBody>
      </p:sp>
    </p:spTree>
    <p:extLst>
      <p:ext uri="{BB962C8B-B14F-4D97-AF65-F5344CB8AC3E}">
        <p14:creationId xmlns:p14="http://schemas.microsoft.com/office/powerpoint/2010/main" val="978416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579DA20-10E1-79D6-488C-73161AEC2A98}"/>
              </a:ext>
            </a:extLst>
          </p:cNvPr>
          <p:cNvSpPr>
            <a:spLocks noGrp="1"/>
          </p:cNvSpPr>
          <p:nvPr>
            <p:ph type="pic" sz="quarter" idx="10"/>
          </p:nvPr>
        </p:nvSpPr>
        <p:spPr>
          <a:xfrm>
            <a:off x="0" y="0"/>
            <a:ext cx="10052050" cy="11372850"/>
          </a:xfrm>
        </p:spPr>
        <p:txBody>
          <a:bodyPr/>
          <a:lstStyle/>
          <a:p>
            <a:endParaRPr lang="en-GB"/>
          </a:p>
        </p:txBody>
      </p:sp>
      <p:sp>
        <p:nvSpPr>
          <p:cNvPr id="11" name="Text Placeholder 10">
            <a:extLst>
              <a:ext uri="{FF2B5EF4-FFF2-40B4-BE49-F238E27FC236}">
                <a16:creationId xmlns:a16="http://schemas.microsoft.com/office/drawing/2014/main" id="{EDA9B6F0-97D2-5CA9-AC4C-F5D62EC80BF8}"/>
              </a:ext>
            </a:extLst>
          </p:cNvPr>
          <p:cNvSpPr>
            <a:spLocks noGrp="1"/>
          </p:cNvSpPr>
          <p:nvPr>
            <p:ph type="body" sz="quarter" idx="11" hasCustomPrompt="1"/>
          </p:nvPr>
        </p:nvSpPr>
        <p:spPr>
          <a:xfrm>
            <a:off x="10525857" y="3880460"/>
            <a:ext cx="8431680" cy="2274570"/>
          </a:xfrm>
        </p:spPr>
        <p:txBody>
          <a:bodyPr anchor="b">
            <a:normAutofit/>
          </a:bodyPr>
          <a:lstStyle>
            <a:lvl1pPr marL="0" indent="0">
              <a:buNone/>
              <a:defRPr sz="6596">
                <a:solidFill>
                  <a:schemeClr val="bg2"/>
                </a:solidFill>
                <a:latin typeface="+mj-lt"/>
              </a:defRPr>
            </a:lvl1pPr>
          </a:lstStyle>
          <a:p>
            <a:pPr lvl="0"/>
            <a:r>
              <a:rPr lang="en-GB"/>
              <a:t>Enter Presentation title</a:t>
            </a:r>
          </a:p>
        </p:txBody>
      </p:sp>
      <p:sp>
        <p:nvSpPr>
          <p:cNvPr id="13" name="Text Placeholder 12">
            <a:extLst>
              <a:ext uri="{FF2B5EF4-FFF2-40B4-BE49-F238E27FC236}">
                <a16:creationId xmlns:a16="http://schemas.microsoft.com/office/drawing/2014/main" id="{54E82118-E4E2-FCF5-C7AB-887335A9BA62}"/>
              </a:ext>
            </a:extLst>
          </p:cNvPr>
          <p:cNvSpPr>
            <a:spLocks noGrp="1"/>
          </p:cNvSpPr>
          <p:nvPr>
            <p:ph type="body" sz="quarter" idx="12" hasCustomPrompt="1"/>
          </p:nvPr>
        </p:nvSpPr>
        <p:spPr>
          <a:xfrm>
            <a:off x="10530119" y="6155030"/>
            <a:ext cx="8431678" cy="1337363"/>
          </a:xfrm>
        </p:spPr>
        <p:txBody>
          <a:bodyPr>
            <a:normAutofit/>
          </a:bodyPr>
          <a:lstStyle>
            <a:lvl1pPr marL="0" indent="0">
              <a:buNone/>
              <a:defRPr sz="3958">
                <a:solidFill>
                  <a:schemeClr val="bg2"/>
                </a:solidFill>
                <a:latin typeface="+mn-lt"/>
              </a:defRPr>
            </a:lvl1pPr>
          </a:lstStyle>
          <a:p>
            <a:pPr lvl="0"/>
            <a:r>
              <a:rPr lang="en-GB"/>
              <a:t>Enter Presentation subtitle</a:t>
            </a:r>
          </a:p>
        </p:txBody>
      </p:sp>
      <p:sp>
        <p:nvSpPr>
          <p:cNvPr id="15" name="Text Placeholder 14">
            <a:extLst>
              <a:ext uri="{FF2B5EF4-FFF2-40B4-BE49-F238E27FC236}">
                <a16:creationId xmlns:a16="http://schemas.microsoft.com/office/drawing/2014/main" id="{982AA92E-B8FC-3CA2-F4C2-74697667FDF0}"/>
              </a:ext>
            </a:extLst>
          </p:cNvPr>
          <p:cNvSpPr>
            <a:spLocks noGrp="1"/>
          </p:cNvSpPr>
          <p:nvPr>
            <p:ph type="body" sz="quarter" idx="13" hasCustomPrompt="1"/>
          </p:nvPr>
        </p:nvSpPr>
        <p:spPr>
          <a:xfrm>
            <a:off x="12793517" y="9061652"/>
            <a:ext cx="6164021" cy="371512"/>
          </a:xfrm>
        </p:spPr>
        <p:txBody>
          <a:bodyPr lIns="90000" anchor="b">
            <a:spAutoFit/>
          </a:bodyPr>
          <a:lstStyle>
            <a:lvl1pPr marL="0" indent="0" algn="r">
              <a:buNone/>
              <a:defRPr sz="1814">
                <a:solidFill>
                  <a:schemeClr val="bg2"/>
                </a:solidFill>
              </a:defRPr>
            </a:lvl1pPr>
          </a:lstStyle>
          <a:p>
            <a:pPr lvl="0"/>
            <a:r>
              <a:rPr lang="en-GB"/>
              <a:t>Presentation prepared by: Name Surname</a:t>
            </a:r>
          </a:p>
        </p:txBody>
      </p:sp>
      <p:sp>
        <p:nvSpPr>
          <p:cNvPr id="16" name="Text Placeholder 14">
            <a:extLst>
              <a:ext uri="{FF2B5EF4-FFF2-40B4-BE49-F238E27FC236}">
                <a16:creationId xmlns:a16="http://schemas.microsoft.com/office/drawing/2014/main" id="{6762CCCA-B579-CC8C-64F7-87C5F5856966}"/>
              </a:ext>
            </a:extLst>
          </p:cNvPr>
          <p:cNvSpPr>
            <a:spLocks noGrp="1"/>
          </p:cNvSpPr>
          <p:nvPr>
            <p:ph type="body" sz="quarter" idx="14" hasCustomPrompt="1"/>
          </p:nvPr>
        </p:nvSpPr>
        <p:spPr>
          <a:xfrm>
            <a:off x="12793517" y="9433164"/>
            <a:ext cx="6164021" cy="371512"/>
          </a:xfrm>
        </p:spPr>
        <p:txBody>
          <a:bodyPr lIns="90000">
            <a:spAutoFit/>
          </a:bodyPr>
          <a:lstStyle>
            <a:lvl1pPr marL="0" indent="0" algn="r">
              <a:buNone/>
              <a:defRPr sz="1814">
                <a:solidFill>
                  <a:schemeClr val="bg2"/>
                </a:solidFill>
              </a:defRPr>
            </a:lvl1pPr>
          </a:lstStyle>
          <a:p>
            <a:pPr lvl="0"/>
            <a:r>
              <a:rPr lang="en-GB"/>
              <a:t>Strictly confidential |</a:t>
            </a:r>
            <a:r>
              <a:rPr lang="en-GB" err="1"/>
              <a:t>dd.mm.yyyy</a:t>
            </a:r>
            <a:r>
              <a:rPr lang="en-GB"/>
              <a:t> </a:t>
            </a:r>
          </a:p>
        </p:txBody>
      </p:sp>
      <p:pic>
        <p:nvPicPr>
          <p:cNvPr id="18" name="Graphic 17">
            <a:extLst>
              <a:ext uri="{FF2B5EF4-FFF2-40B4-BE49-F238E27FC236}">
                <a16:creationId xmlns:a16="http://schemas.microsoft.com/office/drawing/2014/main" id="{179F9B7B-578A-EEC0-4921-3EAAA633AAB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54323" y="690270"/>
            <a:ext cx="1276971" cy="824049"/>
          </a:xfrm>
          <a:prstGeom prst="rect">
            <a:avLst/>
          </a:prstGeom>
        </p:spPr>
      </p:pic>
      <p:cxnSp>
        <p:nvCxnSpPr>
          <p:cNvPr id="2" name="Straight Connector 1">
            <a:extLst>
              <a:ext uri="{FF2B5EF4-FFF2-40B4-BE49-F238E27FC236}">
                <a16:creationId xmlns:a16="http://schemas.microsoft.com/office/drawing/2014/main" id="{31AAB6BD-D161-78A7-41A8-AE42326303B9}"/>
              </a:ext>
            </a:extLst>
          </p:cNvPr>
          <p:cNvCxnSpPr>
            <a:cxnSpLocks/>
          </p:cNvCxnSpPr>
          <p:nvPr userDrawn="1"/>
        </p:nvCxnSpPr>
        <p:spPr>
          <a:xfrm>
            <a:off x="0" y="1861884"/>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5A50F05-FE6D-80AB-DDE3-180585FCF695}"/>
              </a:ext>
            </a:extLst>
          </p:cNvPr>
          <p:cNvCxnSpPr>
            <a:cxnSpLocks/>
          </p:cNvCxnSpPr>
          <p:nvPr userDrawn="1"/>
        </p:nvCxnSpPr>
        <p:spPr>
          <a:xfrm>
            <a:off x="0" y="10071473"/>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46169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1772"/>
            <a:ext cx="20104100" cy="11047095"/>
          </a:xfrm>
          <a:custGeom>
            <a:avLst/>
            <a:gdLst/>
            <a:ahLst/>
            <a:cxnLst/>
            <a:rect l="l" t="t" r="r" b="b"/>
            <a:pathLst>
              <a:path w="20104100" h="11047095">
                <a:moveTo>
                  <a:pt x="0" y="11046784"/>
                </a:moveTo>
                <a:lnTo>
                  <a:pt x="20104099" y="11046784"/>
                </a:lnTo>
                <a:lnTo>
                  <a:pt x="20104099" y="0"/>
                </a:lnTo>
                <a:lnTo>
                  <a:pt x="0" y="0"/>
                </a:lnTo>
                <a:lnTo>
                  <a:pt x="0" y="11046784"/>
                </a:lnTo>
                <a:close/>
              </a:path>
            </a:pathLst>
          </a:custGeom>
          <a:solidFill>
            <a:srgbClr val="F6F8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1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719957" y="2075301"/>
            <a:ext cx="7765415" cy="7715250"/>
          </a:xfrm>
          <a:prstGeom prst="rect">
            <a:avLst/>
          </a:prstGeom>
        </p:spPr>
        <p:txBody>
          <a:bodyPr wrap="square" lIns="0" tIns="0" rIns="0" bIns="0">
            <a:spAutoFit/>
          </a:bodyPr>
          <a:lstStyle>
            <a:lvl1pPr>
              <a:defRPr sz="1400" b="0" i="0">
                <a:solidFill>
                  <a:srgbClr val="272D2D"/>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7" name="Holder 7"/>
          <p:cNvSpPr>
            <a:spLocks noGrp="1"/>
          </p:cNvSpPr>
          <p:nvPr>
            <p:ph type="sldNum" sz="quarter" idx="7"/>
          </p:nvPr>
        </p:nvSpPr>
        <p:spPr/>
        <p:txBody>
          <a:bodyPr lIns="0" tIns="0" rIns="0" bIns="0"/>
          <a:lstStyle>
            <a:lvl1pPr>
              <a:defRPr sz="1900" b="0" i="0">
                <a:solidFill>
                  <a:srgbClr val="4F9C45"/>
                </a:solidFill>
                <a:latin typeface="Trebuchet MS"/>
                <a:cs typeface="Trebuchet MS"/>
              </a:defRPr>
            </a:lvl1pPr>
          </a:lstStyle>
          <a:p>
            <a:pPr marL="38100">
              <a:lnSpc>
                <a:spcPts val="2265"/>
              </a:lnSpc>
            </a:pPr>
            <a:fld id="{81D60167-4931-47E6-BA6A-407CBD079E47}" type="slidenum">
              <a:rPr spc="150" dirty="0"/>
              <a:t>‹#›</a:t>
            </a:fld>
            <a:endParaRPr spc="15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44B71-EF2E-A294-DFEB-55BBA70E4B31}"/>
              </a:ext>
            </a:extLst>
          </p:cNvPr>
          <p:cNvSpPr>
            <a:spLocks noGrp="1"/>
          </p:cNvSpPr>
          <p:nvPr>
            <p:ph type="ctrTitle" hasCustomPrompt="1"/>
          </p:nvPr>
        </p:nvSpPr>
        <p:spPr>
          <a:xfrm>
            <a:off x="1146562" y="2282190"/>
            <a:ext cx="8905473" cy="2374617"/>
          </a:xfrm>
          <a:prstGeom prst="rect">
            <a:avLst/>
          </a:prstGeom>
        </p:spPr>
        <p:txBody>
          <a:bodyPr lIns="90000" anchor="b">
            <a:noAutofit/>
          </a:bodyPr>
          <a:lstStyle>
            <a:lvl1pPr algn="l">
              <a:defRPr sz="6596" b="1">
                <a:solidFill>
                  <a:schemeClr val="bg2"/>
                </a:solidFill>
              </a:defRPr>
            </a:lvl1pPr>
          </a:lstStyle>
          <a:p>
            <a:r>
              <a:rPr lang="en-GB"/>
              <a:t>Enter Presentation title</a:t>
            </a:r>
          </a:p>
        </p:txBody>
      </p:sp>
      <p:sp>
        <p:nvSpPr>
          <p:cNvPr id="3" name="Subtitle 2">
            <a:extLst>
              <a:ext uri="{FF2B5EF4-FFF2-40B4-BE49-F238E27FC236}">
                <a16:creationId xmlns:a16="http://schemas.microsoft.com/office/drawing/2014/main" id="{2E9A9630-36CA-9D34-D821-28E1CC5309DD}"/>
              </a:ext>
            </a:extLst>
          </p:cNvPr>
          <p:cNvSpPr>
            <a:spLocks noGrp="1"/>
          </p:cNvSpPr>
          <p:nvPr>
            <p:ph type="subTitle" idx="1" hasCustomPrompt="1"/>
          </p:nvPr>
        </p:nvSpPr>
        <p:spPr>
          <a:xfrm>
            <a:off x="14015200" y="8637160"/>
            <a:ext cx="4942340" cy="371512"/>
          </a:xfrm>
          <a:prstGeom prst="rect">
            <a:avLst/>
          </a:prstGeom>
        </p:spPr>
        <p:txBody>
          <a:bodyPr wrap="square" lIns="90000">
            <a:spAutoFit/>
          </a:bodyPr>
          <a:lstStyle>
            <a:lvl1pPr marL="0" indent="0" algn="r">
              <a:buNone/>
              <a:defRPr sz="1814">
                <a:solidFill>
                  <a:schemeClr val="bg2"/>
                </a:solidFill>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GB"/>
              <a:t>Strictly confidential | </a:t>
            </a:r>
            <a:r>
              <a:rPr lang="en-GB" err="1"/>
              <a:t>dd.mm.yyyy</a:t>
            </a:r>
            <a:endParaRPr lang="en-GB"/>
          </a:p>
        </p:txBody>
      </p:sp>
      <p:pic>
        <p:nvPicPr>
          <p:cNvPr id="7" name="Graphic 6">
            <a:extLst>
              <a:ext uri="{FF2B5EF4-FFF2-40B4-BE49-F238E27FC236}">
                <a16:creationId xmlns:a16="http://schemas.microsoft.com/office/drawing/2014/main" id="{83EAA42D-6862-5911-178B-0A2622F2EE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46808" y="8030483"/>
            <a:ext cx="2512994" cy="1621673"/>
          </a:xfrm>
          <a:prstGeom prst="rect">
            <a:avLst/>
          </a:prstGeom>
        </p:spPr>
      </p:pic>
      <p:cxnSp>
        <p:nvCxnSpPr>
          <p:cNvPr id="10" name="Straight Connector 9">
            <a:extLst>
              <a:ext uri="{FF2B5EF4-FFF2-40B4-BE49-F238E27FC236}">
                <a16:creationId xmlns:a16="http://schemas.microsoft.com/office/drawing/2014/main" id="{49FC8515-9347-4271-7814-13BEFDCAFE36}"/>
              </a:ext>
            </a:extLst>
          </p:cNvPr>
          <p:cNvCxnSpPr>
            <a:cxnSpLocks/>
          </p:cNvCxnSpPr>
          <p:nvPr userDrawn="1"/>
        </p:nvCxnSpPr>
        <p:spPr>
          <a:xfrm flipV="1">
            <a:off x="3062196" y="6681697"/>
            <a:ext cx="0" cy="95706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969BF7-0BBE-5904-8936-0C1F4E8D5AEC}"/>
              </a:ext>
            </a:extLst>
          </p:cNvPr>
          <p:cNvCxnSpPr>
            <a:cxnSpLocks/>
            <a:endCxn id="3" idx="1"/>
          </p:cNvCxnSpPr>
          <p:nvPr userDrawn="1"/>
        </p:nvCxnSpPr>
        <p:spPr>
          <a:xfrm flipV="1">
            <a:off x="4370458" y="8822916"/>
            <a:ext cx="9644742" cy="18403"/>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D377F86-C15B-3EF4-5022-CAFF19DF706C}"/>
              </a:ext>
            </a:extLst>
          </p:cNvPr>
          <p:cNvCxnSpPr>
            <a:cxnSpLocks/>
          </p:cNvCxnSpPr>
          <p:nvPr userDrawn="1"/>
        </p:nvCxnSpPr>
        <p:spPr>
          <a:xfrm>
            <a:off x="10052036" y="4226909"/>
            <a:ext cx="10052065"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73D9026-74E8-D7D6-0465-F2F370517403}"/>
              </a:ext>
            </a:extLst>
          </p:cNvPr>
          <p:cNvSpPr>
            <a:spLocks noGrp="1"/>
          </p:cNvSpPr>
          <p:nvPr>
            <p:ph type="body" sz="quarter" idx="10" hasCustomPrompt="1"/>
          </p:nvPr>
        </p:nvSpPr>
        <p:spPr>
          <a:xfrm>
            <a:off x="1146563" y="4691152"/>
            <a:ext cx="8905462" cy="1990546"/>
          </a:xfrm>
          <a:prstGeom prst="rect">
            <a:avLst/>
          </a:prstGeom>
        </p:spPr>
        <p:txBody>
          <a:bodyPr lIns="90000">
            <a:noAutofit/>
          </a:bodyPr>
          <a:lstStyle>
            <a:lvl1pPr marL="0" indent="0">
              <a:buNone/>
              <a:defRPr sz="3958">
                <a:solidFill>
                  <a:schemeClr val="bg2"/>
                </a:solidFill>
              </a:defRPr>
            </a:lvl1pPr>
          </a:lstStyle>
          <a:p>
            <a:pPr lvl="0"/>
            <a:r>
              <a:rPr lang="en-GB"/>
              <a:t>Enter Presentation subtitle</a:t>
            </a:r>
          </a:p>
        </p:txBody>
      </p:sp>
      <p:sp>
        <p:nvSpPr>
          <p:cNvPr id="18" name="Text Placeholder 17">
            <a:extLst>
              <a:ext uri="{FF2B5EF4-FFF2-40B4-BE49-F238E27FC236}">
                <a16:creationId xmlns:a16="http://schemas.microsoft.com/office/drawing/2014/main" id="{7576820D-9406-078B-728F-1E8744A01BDE}"/>
              </a:ext>
            </a:extLst>
          </p:cNvPr>
          <p:cNvSpPr>
            <a:spLocks noGrp="1"/>
          </p:cNvSpPr>
          <p:nvPr>
            <p:ph type="body" sz="quarter" idx="11" hasCustomPrompt="1"/>
          </p:nvPr>
        </p:nvSpPr>
        <p:spPr>
          <a:xfrm>
            <a:off x="14015200" y="7535555"/>
            <a:ext cx="4942340" cy="1088845"/>
          </a:xfrm>
          <a:prstGeom prst="rect">
            <a:avLst/>
          </a:prstGeom>
        </p:spPr>
        <p:txBody>
          <a:bodyPr lIns="90000" anchor="b">
            <a:noAutofit/>
          </a:bodyPr>
          <a:lstStyle>
            <a:lvl1pPr marL="0" indent="0" algn="r">
              <a:buNone/>
              <a:defRPr sz="1814">
                <a:solidFill>
                  <a:schemeClr val="bg2"/>
                </a:solidFill>
              </a:defRPr>
            </a:lvl1pPr>
          </a:lstStyle>
          <a:p>
            <a:pPr lvl="0"/>
            <a:r>
              <a:rPr lang="en-GB"/>
              <a:t>Presentation prepared by: Name Surname</a:t>
            </a:r>
          </a:p>
        </p:txBody>
      </p:sp>
    </p:spTree>
    <p:extLst>
      <p:ext uri="{BB962C8B-B14F-4D97-AF65-F5344CB8AC3E}">
        <p14:creationId xmlns:p14="http://schemas.microsoft.com/office/powerpoint/2010/main" val="284781298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with pictur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EC462E-FAA6-3489-E8FC-E82241FD6713}"/>
              </a:ext>
            </a:extLst>
          </p:cNvPr>
          <p:cNvSpPr>
            <a:spLocks noGrp="1"/>
          </p:cNvSpPr>
          <p:nvPr>
            <p:ph type="body" sz="quarter" idx="10" hasCustomPrompt="1"/>
          </p:nvPr>
        </p:nvSpPr>
        <p:spPr>
          <a:xfrm>
            <a:off x="1165125" y="1861886"/>
            <a:ext cx="8413119" cy="8209589"/>
          </a:xfrm>
          <a:prstGeom prst="rect">
            <a:avLst/>
          </a:prstGeom>
        </p:spPr>
        <p:txBody>
          <a:bodyPr anchor="ctr">
            <a:normAutofit/>
          </a:bodyPr>
          <a:lstStyle>
            <a:lvl1pPr marL="0" indent="0" algn="r">
              <a:lnSpc>
                <a:spcPct val="100000"/>
              </a:lnSpc>
              <a:buNone/>
              <a:defRPr sz="3958">
                <a:solidFill>
                  <a:schemeClr val="bg2"/>
                </a:solidFill>
                <a:latin typeface="+mn-lt"/>
              </a:defRPr>
            </a:lvl1pPr>
          </a:lstStyle>
          <a:p>
            <a:pPr lvl="0"/>
            <a:r>
              <a:rPr lang="en-GB"/>
              <a:t>01 Section title</a:t>
            </a:r>
          </a:p>
          <a:p>
            <a:pPr lvl="0"/>
            <a:r>
              <a:rPr lang="en-GB"/>
              <a:t>02 Section title</a:t>
            </a:r>
          </a:p>
          <a:p>
            <a:pPr lvl="0"/>
            <a:r>
              <a:rPr lang="en-GB"/>
              <a:t>03 Section title</a:t>
            </a:r>
          </a:p>
          <a:p>
            <a:pPr lvl="0"/>
            <a:r>
              <a:rPr lang="en-GB"/>
              <a:t>04 Section title</a:t>
            </a:r>
          </a:p>
          <a:p>
            <a:pPr lvl="0"/>
            <a:r>
              <a:rPr lang="en-GB"/>
              <a:t>05 Section title</a:t>
            </a:r>
          </a:p>
          <a:p>
            <a:pPr lvl="0"/>
            <a:r>
              <a:rPr lang="en-GB"/>
              <a:t>06 Section title</a:t>
            </a:r>
          </a:p>
        </p:txBody>
      </p:sp>
      <p:sp>
        <p:nvSpPr>
          <p:cNvPr id="6" name="Picture Placeholder 5">
            <a:extLst>
              <a:ext uri="{FF2B5EF4-FFF2-40B4-BE49-F238E27FC236}">
                <a16:creationId xmlns:a16="http://schemas.microsoft.com/office/drawing/2014/main" id="{2209A6CC-AB11-D4F5-20C4-D3B6C04C3308}"/>
              </a:ext>
            </a:extLst>
          </p:cNvPr>
          <p:cNvSpPr>
            <a:spLocks noGrp="1"/>
          </p:cNvSpPr>
          <p:nvPr>
            <p:ph type="pic" sz="quarter" idx="11"/>
          </p:nvPr>
        </p:nvSpPr>
        <p:spPr>
          <a:xfrm>
            <a:off x="10052050" y="0"/>
            <a:ext cx="10052050" cy="11372850"/>
          </a:xfrm>
          <a:prstGeom prst="rect">
            <a:avLst/>
          </a:prstGeom>
        </p:spPr>
        <p:txBody>
          <a:bodyPr/>
          <a:lstStyle/>
          <a:p>
            <a:endParaRPr lang="en-GB"/>
          </a:p>
        </p:txBody>
      </p:sp>
      <p:cxnSp>
        <p:nvCxnSpPr>
          <p:cNvPr id="5" name="Straight Connector 4">
            <a:extLst>
              <a:ext uri="{FF2B5EF4-FFF2-40B4-BE49-F238E27FC236}">
                <a16:creationId xmlns:a16="http://schemas.microsoft.com/office/drawing/2014/main" id="{A1805640-9B34-EA50-B2F7-13B13B7E68BA}"/>
              </a:ext>
            </a:extLst>
          </p:cNvPr>
          <p:cNvCxnSpPr>
            <a:cxnSpLocks/>
          </p:cNvCxnSpPr>
          <p:nvPr userDrawn="1"/>
        </p:nvCxnSpPr>
        <p:spPr>
          <a:xfrm>
            <a:off x="0" y="1861884"/>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2B2190E-6564-B903-561C-A8B73DB25C79}"/>
              </a:ext>
            </a:extLst>
          </p:cNvPr>
          <p:cNvCxnSpPr>
            <a:cxnSpLocks/>
          </p:cNvCxnSpPr>
          <p:nvPr userDrawn="1"/>
        </p:nvCxnSpPr>
        <p:spPr>
          <a:xfrm>
            <a:off x="0" y="10071473"/>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7277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text only)">
    <p:bg>
      <p:bgPr>
        <a:solidFill>
          <a:schemeClr val="accent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C9DD2CA-7F31-9AA5-CE66-2EB547DDFC4E}"/>
              </a:ext>
            </a:extLst>
          </p:cNvPr>
          <p:cNvCxnSpPr>
            <a:cxnSpLocks/>
          </p:cNvCxnSpPr>
          <p:nvPr userDrawn="1"/>
        </p:nvCxnSpPr>
        <p:spPr>
          <a:xfrm>
            <a:off x="0" y="2609288"/>
            <a:ext cx="1034785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FEC462E-FAA6-3489-E8FC-E82241FD6713}"/>
              </a:ext>
            </a:extLst>
          </p:cNvPr>
          <p:cNvSpPr>
            <a:spLocks noGrp="1"/>
          </p:cNvSpPr>
          <p:nvPr>
            <p:ph type="body" sz="quarter" idx="10" hasCustomPrompt="1"/>
          </p:nvPr>
        </p:nvSpPr>
        <p:spPr>
          <a:xfrm>
            <a:off x="10347854" y="2282469"/>
            <a:ext cx="8609686" cy="7584532"/>
          </a:xfrm>
          <a:prstGeom prst="rect">
            <a:avLst/>
          </a:prstGeom>
        </p:spPr>
        <p:txBody>
          <a:bodyPr>
            <a:normAutofit/>
          </a:bodyPr>
          <a:lstStyle>
            <a:lvl1pPr marL="0" indent="0">
              <a:lnSpc>
                <a:spcPct val="100000"/>
              </a:lnSpc>
              <a:buNone/>
              <a:defRPr sz="3958">
                <a:solidFill>
                  <a:schemeClr val="bg2"/>
                </a:solidFill>
                <a:latin typeface="+mn-lt"/>
              </a:defRPr>
            </a:lvl1pPr>
          </a:lstStyle>
          <a:p>
            <a:pPr lvl="0"/>
            <a:r>
              <a:rPr lang="en-GB"/>
              <a:t>01 Section title</a:t>
            </a:r>
          </a:p>
          <a:p>
            <a:pPr lvl="0"/>
            <a:r>
              <a:rPr lang="en-GB"/>
              <a:t>02 Section title</a:t>
            </a:r>
          </a:p>
          <a:p>
            <a:pPr lvl="0"/>
            <a:r>
              <a:rPr lang="en-GB"/>
              <a:t>03 Section title</a:t>
            </a:r>
          </a:p>
          <a:p>
            <a:pPr lvl="0"/>
            <a:r>
              <a:rPr lang="en-GB"/>
              <a:t>04 Section title</a:t>
            </a:r>
          </a:p>
          <a:p>
            <a:pPr lvl="0"/>
            <a:r>
              <a:rPr lang="en-GB"/>
              <a:t>05 Section title</a:t>
            </a:r>
          </a:p>
          <a:p>
            <a:pPr lvl="0"/>
            <a:r>
              <a:rPr lang="en-GB"/>
              <a:t>06 Section title</a:t>
            </a:r>
          </a:p>
        </p:txBody>
      </p:sp>
      <p:sp>
        <p:nvSpPr>
          <p:cNvPr id="16" name="Text Placeholder 15">
            <a:extLst>
              <a:ext uri="{FF2B5EF4-FFF2-40B4-BE49-F238E27FC236}">
                <a16:creationId xmlns:a16="http://schemas.microsoft.com/office/drawing/2014/main" id="{4895DE7A-2E7F-1DF9-46A2-12C2B2959DF7}"/>
              </a:ext>
            </a:extLst>
          </p:cNvPr>
          <p:cNvSpPr>
            <a:spLocks noGrp="1"/>
          </p:cNvSpPr>
          <p:nvPr>
            <p:ph type="body" sz="quarter" idx="11" hasCustomPrompt="1"/>
          </p:nvPr>
        </p:nvSpPr>
        <p:spPr>
          <a:xfrm>
            <a:off x="2754647" y="3028453"/>
            <a:ext cx="7001601" cy="2127144"/>
          </a:xfrm>
          <a:prstGeom prst="rect">
            <a:avLst/>
          </a:prstGeom>
        </p:spPr>
        <p:txBody>
          <a:bodyPr>
            <a:normAutofit/>
          </a:bodyPr>
          <a:lstStyle>
            <a:lvl1pPr marL="0" indent="0" algn="r">
              <a:buNone/>
              <a:defRPr sz="2638">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Main insight for the upcoming section</a:t>
            </a:r>
          </a:p>
        </p:txBody>
      </p:sp>
      <p:sp>
        <p:nvSpPr>
          <p:cNvPr id="2" name="Slide Number Placeholder 5">
            <a:extLst>
              <a:ext uri="{FF2B5EF4-FFF2-40B4-BE49-F238E27FC236}">
                <a16:creationId xmlns:a16="http://schemas.microsoft.com/office/drawing/2014/main" id="{E11EA216-5576-BE08-0572-9C376085D276}"/>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bg2"/>
                </a:solidFill>
              </a:defRPr>
            </a:lvl1pPr>
          </a:lstStyle>
          <a:p>
            <a:r>
              <a:rPr lang="en-GB"/>
              <a:t>Strictly confidential | </a:t>
            </a:r>
            <a:fld id="{F7620C63-BC79-F847-A33C-F3B23F2C8584}" type="slidenum">
              <a:rPr lang="en-GB" smtClean="0"/>
              <a:pPr/>
              <a:t>‹#›</a:t>
            </a:fld>
            <a:endParaRPr lang="en-GB"/>
          </a:p>
        </p:txBody>
      </p:sp>
      <p:pic>
        <p:nvPicPr>
          <p:cNvPr id="4" name="Graphic 3">
            <a:extLst>
              <a:ext uri="{FF2B5EF4-FFF2-40B4-BE49-F238E27FC236}">
                <a16:creationId xmlns:a16="http://schemas.microsoft.com/office/drawing/2014/main" id="{A1D9F4AF-50E3-DA27-7486-26A1B4EFE23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Tree>
    <p:extLst>
      <p:ext uri="{BB962C8B-B14F-4D97-AF65-F5344CB8AC3E}">
        <p14:creationId xmlns:p14="http://schemas.microsoft.com/office/powerpoint/2010/main" val="1614225410"/>
      </p:ext>
    </p:extLst>
  </p:cSld>
  <p:clrMapOvr>
    <a:masterClrMapping/>
  </p:clrMapOvr>
  <p:extLst>
    <p:ext uri="{DCECCB84-F9BA-43D5-87BE-67443E8EF086}">
      <p15:sldGuideLst xmlns:p15="http://schemas.microsoft.com/office/powerpoint/2012/main">
        <p15:guide id="3" pos="3931">
          <p15:clr>
            <a:srgbClr val="FBAE40"/>
          </p15:clr>
        </p15:guide>
        <p15:guide id="4" pos="372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9FBAE-EE2B-143B-1335-94F75B0073A2}"/>
              </a:ext>
            </a:extLst>
          </p:cNvPr>
          <p:cNvSpPr>
            <a:spLocks noGrp="1"/>
          </p:cNvSpPr>
          <p:nvPr>
            <p:ph idx="1"/>
          </p:nvPr>
        </p:nvSpPr>
        <p:spPr>
          <a:xfrm>
            <a:off x="1146562" y="2282469"/>
            <a:ext cx="17810976" cy="758453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9F381218-0BA4-51E7-1C73-FD408A59C7C6}"/>
              </a:ext>
            </a:extLst>
          </p:cNvPr>
          <p:cNvSpPr>
            <a:spLocks noGrp="1"/>
          </p:cNvSpPr>
          <p:nvPr>
            <p:ph type="ftr" sz="quarter" idx="11"/>
          </p:nvPr>
        </p:nvSpPr>
        <p:spPr>
          <a:xfrm>
            <a:off x="1146561" y="10246138"/>
            <a:ext cx="12390245" cy="605499"/>
          </a:xfrm>
          <a:prstGeom prst="rect">
            <a:avLst/>
          </a:prstGeom>
        </p:spPr>
        <p:txBody>
          <a:bodyPr/>
          <a:lstStyle/>
          <a:p>
            <a:endParaRPr lang="en-GB"/>
          </a:p>
        </p:txBody>
      </p:sp>
      <p:sp>
        <p:nvSpPr>
          <p:cNvPr id="7" name="Slide Number Placeholder 5">
            <a:extLst>
              <a:ext uri="{FF2B5EF4-FFF2-40B4-BE49-F238E27FC236}">
                <a16:creationId xmlns:a16="http://schemas.microsoft.com/office/drawing/2014/main" id="{18A65864-A728-7D6F-B19C-6BEE9BC03A2F}"/>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8" name="Graphic 7">
            <a:extLst>
              <a:ext uri="{FF2B5EF4-FFF2-40B4-BE49-F238E27FC236}">
                <a16:creationId xmlns:a16="http://schemas.microsoft.com/office/drawing/2014/main" id="{C6E337C9-82DC-0EA6-73FD-256B1075C23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
        <p:nvSpPr>
          <p:cNvPr id="4" name="Title Placeholder 1">
            <a:extLst>
              <a:ext uri="{FF2B5EF4-FFF2-40B4-BE49-F238E27FC236}">
                <a16:creationId xmlns:a16="http://schemas.microsoft.com/office/drawing/2014/main" id="{27F63D52-CD63-7A0D-C5E1-96C54467F233}"/>
              </a:ext>
            </a:extLst>
          </p:cNvPr>
          <p:cNvSpPr>
            <a:spLocks noGrp="1"/>
          </p:cNvSpPr>
          <p:nvPr>
            <p:ph type="title" hasCustomPrompt="1"/>
          </p:nvPr>
        </p:nvSpPr>
        <p:spPr>
          <a:xfrm>
            <a:off x="1146562" y="713171"/>
            <a:ext cx="17810976" cy="594330"/>
          </a:xfrm>
          <a:prstGeom prst="rect">
            <a:avLst/>
          </a:prstGeom>
        </p:spPr>
        <p:txBody>
          <a:bodyPr vert="horz" lIns="90000" tIns="45720" rIns="91440" bIns="0" rtlCol="0" anchor="ctr">
            <a:spAutoFit/>
          </a:bodyPr>
          <a:lstStyle>
            <a:lvl1pPr>
              <a:defRPr>
                <a:solidFill>
                  <a:schemeClr val="tx1"/>
                </a:solidFill>
              </a:defRPr>
            </a:lvl1pPr>
          </a:lstStyle>
          <a:p>
            <a:r>
              <a:rPr lang="en-GB"/>
              <a:t>Slide title (1 line)</a:t>
            </a:r>
          </a:p>
        </p:txBody>
      </p:sp>
      <p:sp>
        <p:nvSpPr>
          <p:cNvPr id="9" name="Text Placeholder 8">
            <a:extLst>
              <a:ext uri="{FF2B5EF4-FFF2-40B4-BE49-F238E27FC236}">
                <a16:creationId xmlns:a16="http://schemas.microsoft.com/office/drawing/2014/main" id="{B3F95AA7-7FAA-C8FC-9DDE-2788E8E911F7}"/>
              </a:ext>
            </a:extLst>
          </p:cNvPr>
          <p:cNvSpPr>
            <a:spLocks noGrp="1"/>
          </p:cNvSpPr>
          <p:nvPr>
            <p:ph type="body" sz="quarter" idx="12" hasCustomPrompt="1"/>
          </p:nvPr>
        </p:nvSpPr>
        <p:spPr>
          <a:xfrm>
            <a:off x="1146562" y="1331724"/>
            <a:ext cx="17810976" cy="452111"/>
          </a:xfrm>
          <a:prstGeom prst="rect">
            <a:avLst/>
          </a:prstGeom>
        </p:spPr>
        <p:txBody>
          <a:bodyPr lIns="90000" tIns="0">
            <a:spAutoFit/>
          </a:bodyPr>
          <a:lstStyle>
            <a:lvl1pPr marL="0" indent="0">
              <a:buNone/>
              <a:defRPr sz="2638">
                <a:solidFill>
                  <a:schemeClr val="tx2"/>
                </a:solidFill>
              </a:defRPr>
            </a:lvl1pPr>
          </a:lstStyle>
          <a:p>
            <a:pPr lvl="0"/>
            <a:r>
              <a:rPr lang="en-GB"/>
              <a:t>Slide subtitle (1 line)</a:t>
            </a:r>
          </a:p>
        </p:txBody>
      </p:sp>
      <p:cxnSp>
        <p:nvCxnSpPr>
          <p:cNvPr id="11" name="Straight Connector 10">
            <a:extLst>
              <a:ext uri="{FF2B5EF4-FFF2-40B4-BE49-F238E27FC236}">
                <a16:creationId xmlns:a16="http://schemas.microsoft.com/office/drawing/2014/main" id="{32186C3E-9A7E-A29F-DEAB-5A067959F09F}"/>
              </a:ext>
            </a:extLst>
          </p:cNvPr>
          <p:cNvCxnSpPr>
            <a:cxnSpLocks/>
          </p:cNvCxnSpPr>
          <p:nvPr userDrawn="1"/>
        </p:nvCxnSpPr>
        <p:spPr>
          <a:xfrm>
            <a:off x="0" y="1865726"/>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007259-DAA2-67C7-B344-722819B23047}"/>
              </a:ext>
            </a:extLst>
          </p:cNvPr>
          <p:cNvCxnSpPr>
            <a:cxnSpLocks/>
          </p:cNvCxnSpPr>
          <p:nvPr userDrawn="1"/>
        </p:nvCxnSpPr>
        <p:spPr>
          <a:xfrm>
            <a:off x="0" y="10056568"/>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45141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718A9-2C7F-D8B1-D9E3-4DD0A9F147C2}"/>
              </a:ext>
            </a:extLst>
          </p:cNvPr>
          <p:cNvSpPr>
            <a:spLocks noGrp="1"/>
          </p:cNvSpPr>
          <p:nvPr>
            <p:ph sz="half" idx="1"/>
          </p:nvPr>
        </p:nvSpPr>
        <p:spPr>
          <a:xfrm>
            <a:off x="1146563" y="2282468"/>
            <a:ext cx="8727483" cy="7584532"/>
          </a:xfrm>
          <a:prstGeom prst="rect">
            <a:avLst/>
          </a:prstGeo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89F050C-E265-54A7-6F85-6DD5EB12E824}"/>
              </a:ext>
            </a:extLst>
          </p:cNvPr>
          <p:cNvSpPr>
            <a:spLocks noGrp="1"/>
          </p:cNvSpPr>
          <p:nvPr>
            <p:ph sz="half" idx="2"/>
          </p:nvPr>
        </p:nvSpPr>
        <p:spPr>
          <a:xfrm>
            <a:off x="10230057" y="2282468"/>
            <a:ext cx="8727485" cy="758453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C84EB5A6-9D41-C9E0-8137-0B9C792C07BD}"/>
              </a:ext>
            </a:extLst>
          </p:cNvPr>
          <p:cNvSpPr>
            <a:spLocks noGrp="1"/>
          </p:cNvSpPr>
          <p:nvPr>
            <p:ph type="ftr" sz="quarter" idx="11"/>
          </p:nvPr>
        </p:nvSpPr>
        <p:spPr>
          <a:xfrm>
            <a:off x="1146561" y="10246138"/>
            <a:ext cx="12390245" cy="605499"/>
          </a:xfrm>
          <a:prstGeom prst="rect">
            <a:avLst/>
          </a:prstGeom>
        </p:spPr>
        <p:txBody>
          <a:bodyPr/>
          <a:lstStyle/>
          <a:p>
            <a:endParaRPr lang="en-GB"/>
          </a:p>
        </p:txBody>
      </p:sp>
      <p:sp>
        <p:nvSpPr>
          <p:cNvPr id="14" name="Slide Number Placeholder 5">
            <a:extLst>
              <a:ext uri="{FF2B5EF4-FFF2-40B4-BE49-F238E27FC236}">
                <a16:creationId xmlns:a16="http://schemas.microsoft.com/office/drawing/2014/main" id="{AB7F8E24-9B2D-CFF8-6E19-447F132DD11A}"/>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15" name="Graphic 14">
            <a:extLst>
              <a:ext uri="{FF2B5EF4-FFF2-40B4-BE49-F238E27FC236}">
                <a16:creationId xmlns:a16="http://schemas.microsoft.com/office/drawing/2014/main" id="{A562EB2F-B893-1AA8-254A-EAC4619FBA1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
        <p:nvSpPr>
          <p:cNvPr id="2" name="Title Placeholder 1">
            <a:extLst>
              <a:ext uri="{FF2B5EF4-FFF2-40B4-BE49-F238E27FC236}">
                <a16:creationId xmlns:a16="http://schemas.microsoft.com/office/drawing/2014/main" id="{3BF3F958-93C3-0880-A29A-92A21DB5A2B9}"/>
              </a:ext>
            </a:extLst>
          </p:cNvPr>
          <p:cNvSpPr>
            <a:spLocks noGrp="1"/>
          </p:cNvSpPr>
          <p:nvPr>
            <p:ph type="title" hasCustomPrompt="1"/>
          </p:nvPr>
        </p:nvSpPr>
        <p:spPr>
          <a:xfrm>
            <a:off x="1146562" y="713171"/>
            <a:ext cx="17810976" cy="594330"/>
          </a:xfrm>
          <a:prstGeom prst="rect">
            <a:avLst/>
          </a:prstGeom>
        </p:spPr>
        <p:txBody>
          <a:bodyPr vert="horz" lIns="90000" tIns="45720" rIns="91440" bIns="0" rtlCol="0" anchor="ctr">
            <a:spAutoFit/>
          </a:bodyPr>
          <a:lstStyle>
            <a:lvl1pPr>
              <a:defRPr>
                <a:solidFill>
                  <a:schemeClr val="tx1"/>
                </a:solidFill>
              </a:defRPr>
            </a:lvl1pPr>
          </a:lstStyle>
          <a:p>
            <a:r>
              <a:rPr lang="en-GB"/>
              <a:t>Slide title (1 line)</a:t>
            </a:r>
          </a:p>
        </p:txBody>
      </p:sp>
      <p:sp>
        <p:nvSpPr>
          <p:cNvPr id="5" name="Text Placeholder 8">
            <a:extLst>
              <a:ext uri="{FF2B5EF4-FFF2-40B4-BE49-F238E27FC236}">
                <a16:creationId xmlns:a16="http://schemas.microsoft.com/office/drawing/2014/main" id="{7EFC8EC9-6CCE-95FC-9EF2-100C6BD58574}"/>
              </a:ext>
            </a:extLst>
          </p:cNvPr>
          <p:cNvSpPr>
            <a:spLocks noGrp="1"/>
          </p:cNvSpPr>
          <p:nvPr>
            <p:ph type="body" sz="quarter" idx="12" hasCustomPrompt="1"/>
          </p:nvPr>
        </p:nvSpPr>
        <p:spPr>
          <a:xfrm>
            <a:off x="1146562" y="1331724"/>
            <a:ext cx="17810976" cy="452111"/>
          </a:xfrm>
          <a:prstGeom prst="rect">
            <a:avLst/>
          </a:prstGeom>
        </p:spPr>
        <p:txBody>
          <a:bodyPr lIns="90000" tIns="0">
            <a:spAutoFit/>
          </a:bodyPr>
          <a:lstStyle>
            <a:lvl1pPr marL="0" indent="0">
              <a:buNone/>
              <a:defRPr sz="2638">
                <a:solidFill>
                  <a:schemeClr val="tx2"/>
                </a:solidFill>
              </a:defRPr>
            </a:lvl1pPr>
          </a:lstStyle>
          <a:p>
            <a:pPr lvl="0"/>
            <a:r>
              <a:rPr lang="en-GB"/>
              <a:t>Slide subtitle (1 line)</a:t>
            </a:r>
          </a:p>
        </p:txBody>
      </p:sp>
      <p:cxnSp>
        <p:nvCxnSpPr>
          <p:cNvPr id="13" name="Straight Connector 12">
            <a:extLst>
              <a:ext uri="{FF2B5EF4-FFF2-40B4-BE49-F238E27FC236}">
                <a16:creationId xmlns:a16="http://schemas.microsoft.com/office/drawing/2014/main" id="{8A3E7609-0A80-CAD3-FA60-95ED46938247}"/>
              </a:ext>
            </a:extLst>
          </p:cNvPr>
          <p:cNvCxnSpPr>
            <a:cxnSpLocks/>
          </p:cNvCxnSpPr>
          <p:nvPr userDrawn="1"/>
        </p:nvCxnSpPr>
        <p:spPr>
          <a:xfrm>
            <a:off x="0" y="10056568"/>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677396-F07C-975E-324A-8A6861864C01}"/>
              </a:ext>
            </a:extLst>
          </p:cNvPr>
          <p:cNvCxnSpPr>
            <a:cxnSpLocks/>
          </p:cNvCxnSpPr>
          <p:nvPr userDrawn="1"/>
        </p:nvCxnSpPr>
        <p:spPr>
          <a:xfrm>
            <a:off x="0" y="1865726"/>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203438"/>
      </p:ext>
    </p:extLst>
  </p:cSld>
  <p:clrMapOvr>
    <a:masterClrMapping/>
  </p:clrMapOvr>
  <p:extLst>
    <p:ext uri="{DCECCB84-F9BA-43D5-87BE-67443E8EF086}">
      <p15:sldGuideLst xmlns:p15="http://schemas.microsoft.com/office/powerpoint/2012/main">
        <p15:guide id="4" pos="3772">
          <p15:clr>
            <a:srgbClr val="FBAE40"/>
          </p15:clr>
        </p15:guide>
        <p15:guide id="5" pos="390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1:1: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718A9-2C7F-D8B1-D9E3-4DD0A9F147C2}"/>
              </a:ext>
            </a:extLst>
          </p:cNvPr>
          <p:cNvSpPr>
            <a:spLocks noGrp="1"/>
          </p:cNvSpPr>
          <p:nvPr>
            <p:ph sz="half" idx="1"/>
          </p:nvPr>
        </p:nvSpPr>
        <p:spPr>
          <a:xfrm>
            <a:off x="1146564" y="2282468"/>
            <a:ext cx="5698780" cy="758453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89F050C-E265-54A7-6F85-6DD5EB12E824}"/>
              </a:ext>
            </a:extLst>
          </p:cNvPr>
          <p:cNvSpPr>
            <a:spLocks noGrp="1"/>
          </p:cNvSpPr>
          <p:nvPr>
            <p:ph sz="half" idx="2"/>
          </p:nvPr>
        </p:nvSpPr>
        <p:spPr>
          <a:xfrm>
            <a:off x="7201352" y="2282468"/>
            <a:ext cx="5698780" cy="758453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C84EB5A6-9D41-C9E0-8137-0B9C792C07BD}"/>
              </a:ext>
            </a:extLst>
          </p:cNvPr>
          <p:cNvSpPr>
            <a:spLocks noGrp="1"/>
          </p:cNvSpPr>
          <p:nvPr>
            <p:ph type="ftr" sz="quarter" idx="11"/>
          </p:nvPr>
        </p:nvSpPr>
        <p:spPr>
          <a:xfrm>
            <a:off x="1146561" y="10246138"/>
            <a:ext cx="12390245" cy="605499"/>
          </a:xfrm>
          <a:prstGeom prst="rect">
            <a:avLst/>
          </a:prstGeom>
        </p:spPr>
        <p:txBody>
          <a:bodyPr/>
          <a:lstStyle/>
          <a:p>
            <a:endParaRPr lang="en-GB"/>
          </a:p>
        </p:txBody>
      </p:sp>
      <p:sp>
        <p:nvSpPr>
          <p:cNvPr id="14" name="Slide Number Placeholder 5">
            <a:extLst>
              <a:ext uri="{FF2B5EF4-FFF2-40B4-BE49-F238E27FC236}">
                <a16:creationId xmlns:a16="http://schemas.microsoft.com/office/drawing/2014/main" id="{AB7F8E24-9B2D-CFF8-6E19-447F132DD11A}"/>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15" name="Graphic 14">
            <a:extLst>
              <a:ext uri="{FF2B5EF4-FFF2-40B4-BE49-F238E27FC236}">
                <a16:creationId xmlns:a16="http://schemas.microsoft.com/office/drawing/2014/main" id="{A562EB2F-B893-1AA8-254A-EAC4619FBA1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
        <p:nvSpPr>
          <p:cNvPr id="10" name="Text Placeholder 9">
            <a:extLst>
              <a:ext uri="{FF2B5EF4-FFF2-40B4-BE49-F238E27FC236}">
                <a16:creationId xmlns:a16="http://schemas.microsoft.com/office/drawing/2014/main" id="{C0C53BFA-A674-A2AD-D8A8-7FAC50A28BC2}"/>
              </a:ext>
            </a:extLst>
          </p:cNvPr>
          <p:cNvSpPr>
            <a:spLocks noGrp="1"/>
          </p:cNvSpPr>
          <p:nvPr>
            <p:ph type="body" sz="quarter" idx="13"/>
          </p:nvPr>
        </p:nvSpPr>
        <p:spPr>
          <a:xfrm>
            <a:off x="13258760" y="2282469"/>
            <a:ext cx="5698779" cy="758453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1">
            <a:extLst>
              <a:ext uri="{FF2B5EF4-FFF2-40B4-BE49-F238E27FC236}">
                <a16:creationId xmlns:a16="http://schemas.microsoft.com/office/drawing/2014/main" id="{6852E38B-666D-BC33-A701-AC8D0A9729BD}"/>
              </a:ext>
            </a:extLst>
          </p:cNvPr>
          <p:cNvSpPr>
            <a:spLocks noGrp="1"/>
          </p:cNvSpPr>
          <p:nvPr>
            <p:ph type="title" hasCustomPrompt="1"/>
          </p:nvPr>
        </p:nvSpPr>
        <p:spPr>
          <a:xfrm>
            <a:off x="1146562" y="713171"/>
            <a:ext cx="17810976" cy="594330"/>
          </a:xfrm>
          <a:prstGeom prst="rect">
            <a:avLst/>
          </a:prstGeom>
        </p:spPr>
        <p:txBody>
          <a:bodyPr vert="horz" lIns="90000" tIns="45720" rIns="91440" bIns="0" rtlCol="0" anchor="ctr">
            <a:spAutoFit/>
          </a:bodyPr>
          <a:lstStyle>
            <a:lvl1pPr>
              <a:defRPr>
                <a:solidFill>
                  <a:schemeClr val="tx1"/>
                </a:solidFill>
              </a:defRPr>
            </a:lvl1pPr>
          </a:lstStyle>
          <a:p>
            <a:r>
              <a:rPr lang="en-GB"/>
              <a:t>Slide title (1 line)</a:t>
            </a:r>
          </a:p>
        </p:txBody>
      </p:sp>
      <p:sp>
        <p:nvSpPr>
          <p:cNvPr id="5" name="Text Placeholder 8">
            <a:extLst>
              <a:ext uri="{FF2B5EF4-FFF2-40B4-BE49-F238E27FC236}">
                <a16:creationId xmlns:a16="http://schemas.microsoft.com/office/drawing/2014/main" id="{84B4E5B2-9407-D1E2-C749-B50F805642EB}"/>
              </a:ext>
            </a:extLst>
          </p:cNvPr>
          <p:cNvSpPr>
            <a:spLocks noGrp="1"/>
          </p:cNvSpPr>
          <p:nvPr>
            <p:ph type="body" sz="quarter" idx="12" hasCustomPrompt="1"/>
          </p:nvPr>
        </p:nvSpPr>
        <p:spPr>
          <a:xfrm>
            <a:off x="1146562" y="1331724"/>
            <a:ext cx="17810976" cy="452111"/>
          </a:xfrm>
          <a:prstGeom prst="rect">
            <a:avLst/>
          </a:prstGeom>
        </p:spPr>
        <p:txBody>
          <a:bodyPr lIns="90000" tIns="0">
            <a:spAutoFit/>
          </a:bodyPr>
          <a:lstStyle>
            <a:lvl1pPr marL="0" indent="0">
              <a:buNone/>
              <a:defRPr sz="2638">
                <a:solidFill>
                  <a:schemeClr val="tx2"/>
                </a:solidFill>
              </a:defRPr>
            </a:lvl1pPr>
          </a:lstStyle>
          <a:p>
            <a:pPr lvl="0"/>
            <a:r>
              <a:rPr lang="en-GB"/>
              <a:t>Slide subtitle (1 line)</a:t>
            </a:r>
          </a:p>
        </p:txBody>
      </p:sp>
      <p:cxnSp>
        <p:nvCxnSpPr>
          <p:cNvPr id="18" name="Straight Connector 17">
            <a:extLst>
              <a:ext uri="{FF2B5EF4-FFF2-40B4-BE49-F238E27FC236}">
                <a16:creationId xmlns:a16="http://schemas.microsoft.com/office/drawing/2014/main" id="{809CE893-4666-467E-695A-9E0A5F19FDA9}"/>
              </a:ext>
            </a:extLst>
          </p:cNvPr>
          <p:cNvCxnSpPr>
            <a:cxnSpLocks/>
          </p:cNvCxnSpPr>
          <p:nvPr userDrawn="1"/>
        </p:nvCxnSpPr>
        <p:spPr>
          <a:xfrm>
            <a:off x="0" y="10056568"/>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0F4721-E32B-3A25-2CE4-0482F962FB26}"/>
              </a:ext>
            </a:extLst>
          </p:cNvPr>
          <p:cNvCxnSpPr>
            <a:cxnSpLocks/>
          </p:cNvCxnSpPr>
          <p:nvPr userDrawn="1"/>
        </p:nvCxnSpPr>
        <p:spPr>
          <a:xfrm>
            <a:off x="0" y="1865726"/>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305114"/>
      </p:ext>
    </p:extLst>
  </p:cSld>
  <p:clrMapOvr>
    <a:masterClrMapping/>
  </p:clrMapOvr>
  <p:extLst>
    <p:ext uri="{DCECCB84-F9BA-43D5-87BE-67443E8EF086}">
      <p15:sldGuideLst xmlns:p15="http://schemas.microsoft.com/office/powerpoint/2012/main">
        <p15:guide id="4" pos="2615">
          <p15:clr>
            <a:srgbClr val="FBAE40"/>
          </p15:clr>
        </p15:guide>
        <p15:guide id="5" pos="2751">
          <p15:clr>
            <a:srgbClr val="FBAE40"/>
          </p15:clr>
        </p15:guide>
        <p15:guide id="6" pos="4929">
          <p15:clr>
            <a:srgbClr val="FBAE40"/>
          </p15:clr>
        </p15:guide>
        <p15:guide id="7" pos="506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A44FED0-9EF5-C5C5-C170-269F250394D3}"/>
              </a:ext>
            </a:extLst>
          </p:cNvPr>
          <p:cNvSpPr>
            <a:spLocks noGrp="1"/>
          </p:cNvSpPr>
          <p:nvPr>
            <p:ph type="ftr" sz="quarter" idx="11"/>
          </p:nvPr>
        </p:nvSpPr>
        <p:spPr>
          <a:xfrm>
            <a:off x="1146561" y="10246138"/>
            <a:ext cx="12390245" cy="605499"/>
          </a:xfrm>
          <a:prstGeom prst="rect">
            <a:avLst/>
          </a:prstGeom>
        </p:spPr>
        <p:txBody>
          <a:bodyPr/>
          <a:lstStyle/>
          <a:p>
            <a:endParaRPr lang="en-GB"/>
          </a:p>
        </p:txBody>
      </p:sp>
      <p:sp>
        <p:nvSpPr>
          <p:cNvPr id="12" name="Slide Number Placeholder 5">
            <a:extLst>
              <a:ext uri="{FF2B5EF4-FFF2-40B4-BE49-F238E27FC236}">
                <a16:creationId xmlns:a16="http://schemas.microsoft.com/office/drawing/2014/main" id="{CEB8A23B-9291-1F42-5E10-BE01894E1173}"/>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13" name="Graphic 12">
            <a:extLst>
              <a:ext uri="{FF2B5EF4-FFF2-40B4-BE49-F238E27FC236}">
                <a16:creationId xmlns:a16="http://schemas.microsoft.com/office/drawing/2014/main" id="{4D0ED420-5B8D-864C-EE76-7E212AF11E9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
        <p:nvSpPr>
          <p:cNvPr id="2" name="Title Placeholder 1">
            <a:extLst>
              <a:ext uri="{FF2B5EF4-FFF2-40B4-BE49-F238E27FC236}">
                <a16:creationId xmlns:a16="http://schemas.microsoft.com/office/drawing/2014/main" id="{7C6276C8-0D3A-828C-68AA-3EADB29AAB52}"/>
              </a:ext>
            </a:extLst>
          </p:cNvPr>
          <p:cNvSpPr>
            <a:spLocks noGrp="1"/>
          </p:cNvSpPr>
          <p:nvPr>
            <p:ph type="title" hasCustomPrompt="1"/>
          </p:nvPr>
        </p:nvSpPr>
        <p:spPr>
          <a:xfrm>
            <a:off x="1146562" y="713171"/>
            <a:ext cx="17810976" cy="594330"/>
          </a:xfrm>
          <a:prstGeom prst="rect">
            <a:avLst/>
          </a:prstGeom>
        </p:spPr>
        <p:txBody>
          <a:bodyPr vert="horz" lIns="90000" tIns="45720" rIns="91440" bIns="0" rtlCol="0" anchor="ctr">
            <a:spAutoFit/>
          </a:bodyPr>
          <a:lstStyle>
            <a:lvl1pPr>
              <a:defRPr>
                <a:solidFill>
                  <a:schemeClr val="tx1"/>
                </a:solidFill>
              </a:defRPr>
            </a:lvl1pPr>
          </a:lstStyle>
          <a:p>
            <a:r>
              <a:rPr lang="en-GB"/>
              <a:t>Slide title (1 line)</a:t>
            </a:r>
          </a:p>
        </p:txBody>
      </p:sp>
      <p:sp>
        <p:nvSpPr>
          <p:cNvPr id="3" name="Text Placeholder 8">
            <a:extLst>
              <a:ext uri="{FF2B5EF4-FFF2-40B4-BE49-F238E27FC236}">
                <a16:creationId xmlns:a16="http://schemas.microsoft.com/office/drawing/2014/main" id="{97D4A161-CA9A-9547-DC00-6B9569AFC4C5}"/>
              </a:ext>
            </a:extLst>
          </p:cNvPr>
          <p:cNvSpPr>
            <a:spLocks noGrp="1"/>
          </p:cNvSpPr>
          <p:nvPr>
            <p:ph type="body" sz="quarter" idx="12" hasCustomPrompt="1"/>
          </p:nvPr>
        </p:nvSpPr>
        <p:spPr>
          <a:xfrm>
            <a:off x="1146562" y="1331724"/>
            <a:ext cx="17810976" cy="452111"/>
          </a:xfrm>
          <a:prstGeom prst="rect">
            <a:avLst/>
          </a:prstGeom>
        </p:spPr>
        <p:txBody>
          <a:bodyPr lIns="90000" tIns="0">
            <a:spAutoFit/>
          </a:bodyPr>
          <a:lstStyle>
            <a:lvl1pPr marL="0" indent="0">
              <a:buNone/>
              <a:defRPr sz="2638">
                <a:solidFill>
                  <a:schemeClr val="tx2"/>
                </a:solidFill>
              </a:defRPr>
            </a:lvl1pPr>
          </a:lstStyle>
          <a:p>
            <a:pPr lvl="0"/>
            <a:r>
              <a:rPr lang="en-GB"/>
              <a:t>Slide subtitle (1 line)</a:t>
            </a:r>
          </a:p>
        </p:txBody>
      </p:sp>
      <p:cxnSp>
        <p:nvCxnSpPr>
          <p:cNvPr id="8" name="Straight Connector 7">
            <a:extLst>
              <a:ext uri="{FF2B5EF4-FFF2-40B4-BE49-F238E27FC236}">
                <a16:creationId xmlns:a16="http://schemas.microsoft.com/office/drawing/2014/main" id="{394F1299-BFBD-C650-CABD-FB32D12CB8B9}"/>
              </a:ext>
            </a:extLst>
          </p:cNvPr>
          <p:cNvCxnSpPr>
            <a:cxnSpLocks/>
          </p:cNvCxnSpPr>
          <p:nvPr userDrawn="1"/>
        </p:nvCxnSpPr>
        <p:spPr>
          <a:xfrm>
            <a:off x="0" y="10056568"/>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854069E-3E1B-D0E6-387D-2B39A5A0B4AA}"/>
              </a:ext>
            </a:extLst>
          </p:cNvPr>
          <p:cNvCxnSpPr>
            <a:cxnSpLocks/>
          </p:cNvCxnSpPr>
          <p:nvPr userDrawn="1"/>
        </p:nvCxnSpPr>
        <p:spPr>
          <a:xfrm>
            <a:off x="0" y="1865726"/>
            <a:ext cx="201041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40854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5C755A-542B-F0AC-FE48-E4B7564965F4}"/>
              </a:ext>
            </a:extLst>
          </p:cNvPr>
          <p:cNvSpPr>
            <a:spLocks noGrp="1"/>
          </p:cNvSpPr>
          <p:nvPr>
            <p:ph type="ftr" sz="quarter" idx="11"/>
          </p:nvPr>
        </p:nvSpPr>
        <p:spPr>
          <a:xfrm>
            <a:off x="1146561" y="10246138"/>
            <a:ext cx="12390245" cy="605499"/>
          </a:xfrm>
          <a:prstGeom prst="rect">
            <a:avLst/>
          </a:prstGeom>
        </p:spPr>
        <p:txBody>
          <a:bodyPr/>
          <a:lstStyle/>
          <a:p>
            <a:endParaRPr lang="en-GB"/>
          </a:p>
        </p:txBody>
      </p:sp>
      <p:sp>
        <p:nvSpPr>
          <p:cNvPr id="2" name="Slide Number Placeholder 5">
            <a:extLst>
              <a:ext uri="{FF2B5EF4-FFF2-40B4-BE49-F238E27FC236}">
                <a16:creationId xmlns:a16="http://schemas.microsoft.com/office/drawing/2014/main" id="{AF2FFA13-703A-151E-EC06-F23A2EA780E9}"/>
              </a:ext>
            </a:extLst>
          </p:cNvPr>
          <p:cNvSpPr>
            <a:spLocks noGrp="1"/>
          </p:cNvSpPr>
          <p:nvPr>
            <p:ph type="sldNum" sz="quarter" idx="4"/>
          </p:nvPr>
        </p:nvSpPr>
        <p:spPr>
          <a:xfrm>
            <a:off x="14434116" y="10246138"/>
            <a:ext cx="4070988" cy="605499"/>
          </a:xfrm>
          <a:prstGeom prst="rect">
            <a:avLst/>
          </a:prstGeom>
        </p:spPr>
        <p:txBody>
          <a:bodyPr vert="horz" lIns="91440" tIns="45720" rIns="91440" bIns="45720" rtlCol="0" anchor="t"/>
          <a:lstStyle>
            <a:lvl1pPr algn="r">
              <a:defRPr sz="1319">
                <a:solidFill>
                  <a:schemeClr val="tx2"/>
                </a:solidFill>
              </a:defRPr>
            </a:lvl1pPr>
          </a:lstStyle>
          <a:p>
            <a:r>
              <a:rPr lang="en-GB"/>
              <a:t>Strictly confidential | </a:t>
            </a:r>
            <a:fld id="{F7620C63-BC79-F847-A33C-F3B23F2C8584}" type="slidenum">
              <a:rPr lang="en-GB" smtClean="0"/>
              <a:pPr/>
              <a:t>‹#›</a:t>
            </a:fld>
            <a:endParaRPr lang="en-GB"/>
          </a:p>
        </p:txBody>
      </p:sp>
      <p:pic>
        <p:nvPicPr>
          <p:cNvPr id="4" name="Graphic 3">
            <a:extLst>
              <a:ext uri="{FF2B5EF4-FFF2-40B4-BE49-F238E27FC236}">
                <a16:creationId xmlns:a16="http://schemas.microsoft.com/office/drawing/2014/main" id="{98BB4AB2-0686-7B61-0D0D-99995D9F23C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22960"/>
          <a:stretch/>
        </p:blipFill>
        <p:spPr>
          <a:xfrm>
            <a:off x="18505103" y="10294894"/>
            <a:ext cx="452435" cy="204482"/>
          </a:xfrm>
          <a:prstGeom prst="rect">
            <a:avLst/>
          </a:prstGeom>
        </p:spPr>
      </p:pic>
    </p:spTree>
    <p:extLst>
      <p:ext uri="{BB962C8B-B14F-4D97-AF65-F5344CB8AC3E}">
        <p14:creationId xmlns:p14="http://schemas.microsoft.com/office/powerpoint/2010/main" val="427975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ing slide (with pictur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EB20F5-B613-EC33-1744-15D67C2DB594}"/>
              </a:ext>
            </a:extLst>
          </p:cNvPr>
          <p:cNvSpPr>
            <a:spLocks noGrp="1"/>
          </p:cNvSpPr>
          <p:nvPr>
            <p:ph type="pic" sz="quarter" idx="10"/>
          </p:nvPr>
        </p:nvSpPr>
        <p:spPr>
          <a:xfrm>
            <a:off x="0" y="0"/>
            <a:ext cx="10052050" cy="11372850"/>
          </a:xfrm>
          <a:prstGeom prst="rect">
            <a:avLst/>
          </a:prstGeom>
        </p:spPr>
        <p:txBody>
          <a:bodyPr/>
          <a:lstStyle/>
          <a:p>
            <a:endParaRPr lang="en-GB"/>
          </a:p>
        </p:txBody>
      </p:sp>
      <p:sp>
        <p:nvSpPr>
          <p:cNvPr id="9" name="Text Placeholder 8">
            <a:extLst>
              <a:ext uri="{FF2B5EF4-FFF2-40B4-BE49-F238E27FC236}">
                <a16:creationId xmlns:a16="http://schemas.microsoft.com/office/drawing/2014/main" id="{8D9693A6-E34A-6364-93BA-B9A4AD2737D4}"/>
              </a:ext>
            </a:extLst>
          </p:cNvPr>
          <p:cNvSpPr>
            <a:spLocks noGrp="1"/>
          </p:cNvSpPr>
          <p:nvPr>
            <p:ph type="body" sz="quarter" idx="11" hasCustomPrompt="1"/>
          </p:nvPr>
        </p:nvSpPr>
        <p:spPr>
          <a:xfrm>
            <a:off x="10525859" y="9495489"/>
            <a:ext cx="5083615" cy="371512"/>
          </a:xfrm>
          <a:prstGeom prst="rect">
            <a:avLst/>
          </a:prstGeom>
        </p:spPr>
        <p:txBody>
          <a:bodyPr lIns="90000" anchor="b">
            <a:spAutoFit/>
          </a:bodyPr>
          <a:lstStyle>
            <a:lvl1pPr marL="0" indent="0">
              <a:buNone/>
              <a:defRPr sz="1814">
                <a:solidFill>
                  <a:schemeClr val="bg2"/>
                </a:solidFill>
                <a:latin typeface="+mn-lt"/>
              </a:defRPr>
            </a:lvl1pPr>
          </a:lstStyle>
          <a:p>
            <a:pPr lvl="0"/>
            <a:r>
              <a:rPr lang="en-GB"/>
              <a:t>Contact details</a:t>
            </a:r>
          </a:p>
        </p:txBody>
      </p:sp>
      <p:cxnSp>
        <p:nvCxnSpPr>
          <p:cNvPr id="4" name="Straight Connector 3">
            <a:extLst>
              <a:ext uri="{FF2B5EF4-FFF2-40B4-BE49-F238E27FC236}">
                <a16:creationId xmlns:a16="http://schemas.microsoft.com/office/drawing/2014/main" id="{AC5EB609-267A-86B9-00D5-52A083B1D6F7}"/>
              </a:ext>
            </a:extLst>
          </p:cNvPr>
          <p:cNvCxnSpPr>
            <a:cxnSpLocks/>
          </p:cNvCxnSpPr>
          <p:nvPr userDrawn="1"/>
        </p:nvCxnSpPr>
        <p:spPr>
          <a:xfrm>
            <a:off x="0" y="1861884"/>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DEB268D-6C9C-FC94-1DB2-FB72E15D8419}"/>
              </a:ext>
            </a:extLst>
          </p:cNvPr>
          <p:cNvCxnSpPr>
            <a:cxnSpLocks/>
          </p:cNvCxnSpPr>
          <p:nvPr userDrawn="1"/>
        </p:nvCxnSpPr>
        <p:spPr>
          <a:xfrm>
            <a:off x="0" y="10071473"/>
            <a:ext cx="201041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ECE8DA21-0DB9-EEAD-AD3D-6C3AB98829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680568" y="8899948"/>
            <a:ext cx="1276971" cy="824049"/>
          </a:xfrm>
          <a:prstGeom prst="rect">
            <a:avLst/>
          </a:prstGeom>
        </p:spPr>
      </p:pic>
    </p:spTree>
    <p:extLst>
      <p:ext uri="{BB962C8B-B14F-4D97-AF65-F5344CB8AC3E}">
        <p14:creationId xmlns:p14="http://schemas.microsoft.com/office/powerpoint/2010/main" val="395908299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ing slide (text only)">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EAA42D-6862-5911-178B-0A2622F2EE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73944" y="8030483"/>
            <a:ext cx="2512994" cy="1621673"/>
          </a:xfrm>
          <a:prstGeom prst="rect">
            <a:avLst/>
          </a:prstGeom>
        </p:spPr>
      </p:pic>
      <p:cxnSp>
        <p:nvCxnSpPr>
          <p:cNvPr id="10" name="Straight Connector 9">
            <a:extLst>
              <a:ext uri="{FF2B5EF4-FFF2-40B4-BE49-F238E27FC236}">
                <a16:creationId xmlns:a16="http://schemas.microsoft.com/office/drawing/2014/main" id="{49FC8515-9347-4271-7814-13BEFDCAFE36}"/>
              </a:ext>
            </a:extLst>
          </p:cNvPr>
          <p:cNvCxnSpPr>
            <a:cxnSpLocks/>
          </p:cNvCxnSpPr>
          <p:nvPr userDrawn="1"/>
        </p:nvCxnSpPr>
        <p:spPr>
          <a:xfrm flipV="1">
            <a:off x="1292284" y="1"/>
            <a:ext cx="0" cy="7553819"/>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969BF7-0BBE-5904-8936-0C1F4E8D5AEC}"/>
              </a:ext>
            </a:extLst>
          </p:cNvPr>
          <p:cNvCxnSpPr>
            <a:cxnSpLocks/>
            <a:stCxn id="18" idx="3"/>
          </p:cNvCxnSpPr>
          <p:nvPr userDrawn="1"/>
        </p:nvCxnSpPr>
        <p:spPr>
          <a:xfrm flipV="1">
            <a:off x="5510147" y="8841319"/>
            <a:ext cx="10282899" cy="1487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7576820D-9406-078B-728F-1E8744A01BDE}"/>
              </a:ext>
            </a:extLst>
          </p:cNvPr>
          <p:cNvSpPr>
            <a:spLocks noGrp="1"/>
          </p:cNvSpPr>
          <p:nvPr>
            <p:ph type="body" sz="quarter" idx="11" hasCustomPrompt="1"/>
          </p:nvPr>
        </p:nvSpPr>
        <p:spPr>
          <a:xfrm>
            <a:off x="1146564" y="8141640"/>
            <a:ext cx="4363582" cy="1429109"/>
          </a:xfrm>
          <a:prstGeom prst="rect">
            <a:avLst/>
          </a:prstGeom>
        </p:spPr>
        <p:txBody>
          <a:bodyPr lIns="90000" anchor="ctr">
            <a:noAutofit/>
          </a:bodyPr>
          <a:lstStyle>
            <a:lvl1pPr marL="0" indent="0" algn="l">
              <a:buNone/>
              <a:defRPr sz="1814">
                <a:solidFill>
                  <a:schemeClr val="bg2"/>
                </a:solidFill>
              </a:defRPr>
            </a:lvl1pPr>
          </a:lstStyle>
          <a:p>
            <a:pPr lvl="0"/>
            <a:r>
              <a:rPr lang="en-GB"/>
              <a:t>Contact details</a:t>
            </a:r>
          </a:p>
        </p:txBody>
      </p:sp>
    </p:spTree>
    <p:extLst>
      <p:ext uri="{BB962C8B-B14F-4D97-AF65-F5344CB8AC3E}">
        <p14:creationId xmlns:p14="http://schemas.microsoft.com/office/powerpoint/2010/main" val="20832931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4146"/>
            <a:ext cx="20104099" cy="11294410"/>
          </a:xfrm>
          <a:prstGeom prst="rect">
            <a:avLst/>
          </a:prstGeom>
        </p:spPr>
      </p:pic>
      <p:sp>
        <p:nvSpPr>
          <p:cNvPr id="17" name="bg object 17"/>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0" y="14146"/>
            <a:ext cx="20104099" cy="11294410"/>
          </a:xfrm>
          <a:prstGeom prst="rect">
            <a:avLst/>
          </a:prstGeom>
        </p:spPr>
      </p:pic>
      <p:sp>
        <p:nvSpPr>
          <p:cNvPr id="19" name="bg object 19"/>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a:p>
        </p:txBody>
      </p:sp>
      <p:sp>
        <p:nvSpPr>
          <p:cNvPr id="20" name="bg object 20"/>
          <p:cNvSpPr/>
          <p:nvPr/>
        </p:nvSpPr>
        <p:spPr>
          <a:xfrm>
            <a:off x="16054247" y="9082398"/>
            <a:ext cx="1242060" cy="926465"/>
          </a:xfrm>
          <a:custGeom>
            <a:avLst/>
            <a:gdLst/>
            <a:ahLst/>
            <a:cxnLst/>
            <a:rect l="l" t="t" r="r" b="b"/>
            <a:pathLst>
              <a:path w="1242059" h="926465">
                <a:moveTo>
                  <a:pt x="1241831" y="85991"/>
                </a:moveTo>
                <a:lnTo>
                  <a:pt x="1235748" y="52933"/>
                </a:lnTo>
                <a:lnTo>
                  <a:pt x="1217510" y="25552"/>
                </a:lnTo>
                <a:lnTo>
                  <a:pt x="1190294" y="6896"/>
                </a:lnTo>
                <a:lnTo>
                  <a:pt x="1157249" y="0"/>
                </a:lnTo>
                <a:lnTo>
                  <a:pt x="1105611" y="2514"/>
                </a:lnTo>
                <a:lnTo>
                  <a:pt x="1055382" y="9906"/>
                </a:lnTo>
                <a:lnTo>
                  <a:pt x="1006817" y="21932"/>
                </a:lnTo>
                <a:lnTo>
                  <a:pt x="960145" y="38379"/>
                </a:lnTo>
                <a:lnTo>
                  <a:pt x="915606" y="59016"/>
                </a:lnTo>
                <a:lnTo>
                  <a:pt x="873417" y="83616"/>
                </a:lnTo>
                <a:lnTo>
                  <a:pt x="833843" y="111937"/>
                </a:lnTo>
                <a:lnTo>
                  <a:pt x="797090" y="143764"/>
                </a:lnTo>
                <a:lnTo>
                  <a:pt x="763409" y="178854"/>
                </a:lnTo>
                <a:lnTo>
                  <a:pt x="735241" y="214236"/>
                </a:lnTo>
                <a:lnTo>
                  <a:pt x="735241" y="295262"/>
                </a:lnTo>
                <a:lnTo>
                  <a:pt x="734568" y="294309"/>
                </a:lnTo>
                <a:lnTo>
                  <a:pt x="735037" y="294906"/>
                </a:lnTo>
                <a:lnTo>
                  <a:pt x="735241" y="295262"/>
                </a:lnTo>
                <a:lnTo>
                  <a:pt x="735241" y="214236"/>
                </a:lnTo>
                <a:lnTo>
                  <a:pt x="733031" y="217004"/>
                </a:lnTo>
                <a:lnTo>
                  <a:pt x="706196" y="257937"/>
                </a:lnTo>
                <a:lnTo>
                  <a:pt x="688225" y="237871"/>
                </a:lnTo>
                <a:lnTo>
                  <a:pt x="656856" y="209765"/>
                </a:lnTo>
                <a:lnTo>
                  <a:pt x="656856" y="522947"/>
                </a:lnTo>
                <a:lnTo>
                  <a:pt x="651725" y="574116"/>
                </a:lnTo>
                <a:lnTo>
                  <a:pt x="636943" y="621449"/>
                </a:lnTo>
                <a:lnTo>
                  <a:pt x="613448" y="664286"/>
                </a:lnTo>
                <a:lnTo>
                  <a:pt x="582155" y="701967"/>
                </a:lnTo>
                <a:lnTo>
                  <a:pt x="545058" y="733259"/>
                </a:lnTo>
                <a:lnTo>
                  <a:pt x="502158" y="756754"/>
                </a:lnTo>
                <a:lnTo>
                  <a:pt x="454494" y="771537"/>
                </a:lnTo>
                <a:lnTo>
                  <a:pt x="403136" y="776668"/>
                </a:lnTo>
                <a:lnTo>
                  <a:pt x="351967" y="771537"/>
                </a:lnTo>
                <a:lnTo>
                  <a:pt x="304634" y="756754"/>
                </a:lnTo>
                <a:lnTo>
                  <a:pt x="261810" y="733259"/>
                </a:lnTo>
                <a:lnTo>
                  <a:pt x="224129" y="701967"/>
                </a:lnTo>
                <a:lnTo>
                  <a:pt x="192824" y="664883"/>
                </a:lnTo>
                <a:lnTo>
                  <a:pt x="169329" y="621969"/>
                </a:lnTo>
                <a:lnTo>
                  <a:pt x="154546" y="574306"/>
                </a:lnTo>
                <a:lnTo>
                  <a:pt x="149415" y="522947"/>
                </a:lnTo>
                <a:lnTo>
                  <a:pt x="154546" y="471792"/>
                </a:lnTo>
                <a:lnTo>
                  <a:pt x="169329" y="424459"/>
                </a:lnTo>
                <a:lnTo>
                  <a:pt x="192824" y="381622"/>
                </a:lnTo>
                <a:lnTo>
                  <a:pt x="224129" y="343941"/>
                </a:lnTo>
                <a:lnTo>
                  <a:pt x="261213" y="312648"/>
                </a:lnTo>
                <a:lnTo>
                  <a:pt x="304114" y="289140"/>
                </a:lnTo>
                <a:lnTo>
                  <a:pt x="351777" y="274358"/>
                </a:lnTo>
                <a:lnTo>
                  <a:pt x="403136" y="269227"/>
                </a:lnTo>
                <a:lnTo>
                  <a:pt x="454291" y="274358"/>
                </a:lnTo>
                <a:lnTo>
                  <a:pt x="501624" y="289140"/>
                </a:lnTo>
                <a:lnTo>
                  <a:pt x="544461" y="312648"/>
                </a:lnTo>
                <a:lnTo>
                  <a:pt x="582155" y="343941"/>
                </a:lnTo>
                <a:lnTo>
                  <a:pt x="613448" y="381025"/>
                </a:lnTo>
                <a:lnTo>
                  <a:pt x="636943" y="423938"/>
                </a:lnTo>
                <a:lnTo>
                  <a:pt x="651725" y="471589"/>
                </a:lnTo>
                <a:lnTo>
                  <a:pt x="656856" y="522947"/>
                </a:lnTo>
                <a:lnTo>
                  <a:pt x="656856" y="209765"/>
                </a:lnTo>
                <a:lnTo>
                  <a:pt x="619277" y="182562"/>
                </a:lnTo>
                <a:lnTo>
                  <a:pt x="580453" y="160782"/>
                </a:lnTo>
                <a:lnTo>
                  <a:pt x="539127" y="143319"/>
                </a:lnTo>
                <a:lnTo>
                  <a:pt x="495592" y="130467"/>
                </a:lnTo>
                <a:lnTo>
                  <a:pt x="450164" y="122529"/>
                </a:lnTo>
                <a:lnTo>
                  <a:pt x="403136" y="119824"/>
                </a:lnTo>
                <a:lnTo>
                  <a:pt x="356108" y="122529"/>
                </a:lnTo>
                <a:lnTo>
                  <a:pt x="310680" y="130467"/>
                </a:lnTo>
                <a:lnTo>
                  <a:pt x="267144" y="143319"/>
                </a:lnTo>
                <a:lnTo>
                  <a:pt x="225818" y="160782"/>
                </a:lnTo>
                <a:lnTo>
                  <a:pt x="186994" y="182562"/>
                </a:lnTo>
                <a:lnTo>
                  <a:pt x="150964" y="208368"/>
                </a:lnTo>
                <a:lnTo>
                  <a:pt x="118059" y="237871"/>
                </a:lnTo>
                <a:lnTo>
                  <a:pt x="88544" y="270789"/>
                </a:lnTo>
                <a:lnTo>
                  <a:pt x="62750" y="306806"/>
                </a:lnTo>
                <a:lnTo>
                  <a:pt x="40970" y="345630"/>
                </a:lnTo>
                <a:lnTo>
                  <a:pt x="23495" y="386969"/>
                </a:lnTo>
                <a:lnTo>
                  <a:pt x="10642" y="430491"/>
                </a:lnTo>
                <a:lnTo>
                  <a:pt x="2717" y="475919"/>
                </a:lnTo>
                <a:lnTo>
                  <a:pt x="0" y="522947"/>
                </a:lnTo>
                <a:lnTo>
                  <a:pt x="2717" y="569976"/>
                </a:lnTo>
                <a:lnTo>
                  <a:pt x="10642" y="615403"/>
                </a:lnTo>
                <a:lnTo>
                  <a:pt x="23495" y="658939"/>
                </a:lnTo>
                <a:lnTo>
                  <a:pt x="40970" y="700265"/>
                </a:lnTo>
                <a:lnTo>
                  <a:pt x="62750" y="739101"/>
                </a:lnTo>
                <a:lnTo>
                  <a:pt x="88544" y="775119"/>
                </a:lnTo>
                <a:lnTo>
                  <a:pt x="118059" y="808037"/>
                </a:lnTo>
                <a:lnTo>
                  <a:pt x="150964" y="837539"/>
                </a:lnTo>
                <a:lnTo>
                  <a:pt x="186994" y="863346"/>
                </a:lnTo>
                <a:lnTo>
                  <a:pt x="225818" y="885126"/>
                </a:lnTo>
                <a:lnTo>
                  <a:pt x="267144" y="902589"/>
                </a:lnTo>
                <a:lnTo>
                  <a:pt x="310680" y="915441"/>
                </a:lnTo>
                <a:lnTo>
                  <a:pt x="356108" y="923378"/>
                </a:lnTo>
                <a:lnTo>
                  <a:pt x="403136" y="926084"/>
                </a:lnTo>
                <a:lnTo>
                  <a:pt x="450164" y="923378"/>
                </a:lnTo>
                <a:lnTo>
                  <a:pt x="495592" y="915441"/>
                </a:lnTo>
                <a:lnTo>
                  <a:pt x="539127" y="902589"/>
                </a:lnTo>
                <a:lnTo>
                  <a:pt x="580453" y="885126"/>
                </a:lnTo>
                <a:lnTo>
                  <a:pt x="619277" y="863346"/>
                </a:lnTo>
                <a:lnTo>
                  <a:pt x="655307" y="837539"/>
                </a:lnTo>
                <a:lnTo>
                  <a:pt x="688225" y="808037"/>
                </a:lnTo>
                <a:lnTo>
                  <a:pt x="716343" y="776668"/>
                </a:lnTo>
                <a:lnTo>
                  <a:pt x="743521" y="739101"/>
                </a:lnTo>
                <a:lnTo>
                  <a:pt x="765314" y="700265"/>
                </a:lnTo>
                <a:lnTo>
                  <a:pt x="782777" y="658939"/>
                </a:lnTo>
                <a:lnTo>
                  <a:pt x="795629" y="615403"/>
                </a:lnTo>
                <a:lnTo>
                  <a:pt x="803567" y="569976"/>
                </a:lnTo>
                <a:lnTo>
                  <a:pt x="806272" y="522947"/>
                </a:lnTo>
                <a:lnTo>
                  <a:pt x="805573" y="510933"/>
                </a:lnTo>
                <a:lnTo>
                  <a:pt x="808088" y="473900"/>
                </a:lnTo>
                <a:lnTo>
                  <a:pt x="817448" y="428459"/>
                </a:lnTo>
                <a:lnTo>
                  <a:pt x="832535" y="385521"/>
                </a:lnTo>
                <a:lnTo>
                  <a:pt x="852893" y="345401"/>
                </a:lnTo>
                <a:lnTo>
                  <a:pt x="878128" y="308406"/>
                </a:lnTo>
                <a:lnTo>
                  <a:pt x="907770" y="274866"/>
                </a:lnTo>
                <a:lnTo>
                  <a:pt x="941412" y="245224"/>
                </a:lnTo>
                <a:lnTo>
                  <a:pt x="978662" y="220002"/>
                </a:lnTo>
                <a:lnTo>
                  <a:pt x="1019124" y="199631"/>
                </a:lnTo>
                <a:lnTo>
                  <a:pt x="1062405" y="184543"/>
                </a:lnTo>
                <a:lnTo>
                  <a:pt x="1108100" y="175183"/>
                </a:lnTo>
                <a:lnTo>
                  <a:pt x="1155839" y="171970"/>
                </a:lnTo>
                <a:lnTo>
                  <a:pt x="1189494" y="165277"/>
                </a:lnTo>
                <a:lnTo>
                  <a:pt x="1216812" y="146951"/>
                </a:lnTo>
                <a:lnTo>
                  <a:pt x="1235138" y="119646"/>
                </a:lnTo>
                <a:lnTo>
                  <a:pt x="1241831" y="85991"/>
                </a:lnTo>
                <a:close/>
              </a:path>
            </a:pathLst>
          </a:custGeom>
          <a:solidFill>
            <a:srgbClr val="FFFFFF"/>
          </a:solidFill>
        </p:spPr>
        <p:txBody>
          <a:bodyPr wrap="square" lIns="0" tIns="0" rIns="0" bIns="0" rtlCol="0"/>
          <a:lstStyle/>
          <a:p>
            <a:endParaRPr/>
          </a:p>
        </p:txBody>
      </p:sp>
      <p:sp>
        <p:nvSpPr>
          <p:cNvPr id="21" name="bg object 21"/>
          <p:cNvSpPr/>
          <p:nvPr/>
        </p:nvSpPr>
        <p:spPr>
          <a:xfrm>
            <a:off x="15214156" y="9388278"/>
            <a:ext cx="932180" cy="621665"/>
          </a:xfrm>
          <a:custGeom>
            <a:avLst/>
            <a:gdLst/>
            <a:ahLst/>
            <a:cxnLst/>
            <a:rect l="l" t="t" r="r" b="b"/>
            <a:pathLst>
              <a:path w="932180" h="621665">
                <a:moveTo>
                  <a:pt x="377774" y="190284"/>
                </a:moveTo>
                <a:lnTo>
                  <a:pt x="346456" y="170751"/>
                </a:lnTo>
                <a:lnTo>
                  <a:pt x="312229" y="156629"/>
                </a:lnTo>
                <a:lnTo>
                  <a:pt x="275882" y="148069"/>
                </a:lnTo>
                <a:lnTo>
                  <a:pt x="238213" y="145186"/>
                </a:lnTo>
                <a:lnTo>
                  <a:pt x="224256" y="145694"/>
                </a:lnTo>
                <a:lnTo>
                  <a:pt x="181838" y="152234"/>
                </a:lnTo>
                <a:lnTo>
                  <a:pt x="137591" y="167855"/>
                </a:lnTo>
                <a:lnTo>
                  <a:pt x="98323" y="191033"/>
                </a:lnTo>
                <a:lnTo>
                  <a:pt x="64706" y="220726"/>
                </a:lnTo>
                <a:lnTo>
                  <a:pt x="37401" y="255879"/>
                </a:lnTo>
                <a:lnTo>
                  <a:pt x="17068" y="295402"/>
                </a:lnTo>
                <a:lnTo>
                  <a:pt x="4381" y="338264"/>
                </a:lnTo>
                <a:lnTo>
                  <a:pt x="0" y="383400"/>
                </a:lnTo>
                <a:lnTo>
                  <a:pt x="508" y="397357"/>
                </a:lnTo>
                <a:lnTo>
                  <a:pt x="7048" y="439788"/>
                </a:lnTo>
                <a:lnTo>
                  <a:pt x="22669" y="484035"/>
                </a:lnTo>
                <a:lnTo>
                  <a:pt x="45859" y="523290"/>
                </a:lnTo>
                <a:lnTo>
                  <a:pt x="75552" y="556907"/>
                </a:lnTo>
                <a:lnTo>
                  <a:pt x="110693" y="584225"/>
                </a:lnTo>
                <a:lnTo>
                  <a:pt x="150228" y="604545"/>
                </a:lnTo>
                <a:lnTo>
                  <a:pt x="193090" y="617232"/>
                </a:lnTo>
                <a:lnTo>
                  <a:pt x="238213" y="621614"/>
                </a:lnTo>
                <a:lnTo>
                  <a:pt x="252183" y="621106"/>
                </a:lnTo>
                <a:lnTo>
                  <a:pt x="294601" y="614565"/>
                </a:lnTo>
                <a:lnTo>
                  <a:pt x="326847" y="590778"/>
                </a:lnTo>
                <a:lnTo>
                  <a:pt x="332663" y="551129"/>
                </a:lnTo>
                <a:lnTo>
                  <a:pt x="308876" y="517652"/>
                </a:lnTo>
                <a:lnTo>
                  <a:pt x="269227" y="511670"/>
                </a:lnTo>
                <a:lnTo>
                  <a:pt x="260997" y="513511"/>
                </a:lnTo>
                <a:lnTo>
                  <a:pt x="253022" y="514845"/>
                </a:lnTo>
                <a:lnTo>
                  <a:pt x="245046" y="515632"/>
                </a:lnTo>
                <a:lnTo>
                  <a:pt x="236816" y="515899"/>
                </a:lnTo>
                <a:lnTo>
                  <a:pt x="193154" y="508558"/>
                </a:lnTo>
                <a:lnTo>
                  <a:pt x="155054" y="487883"/>
                </a:lnTo>
                <a:lnTo>
                  <a:pt x="125412" y="455841"/>
                </a:lnTo>
                <a:lnTo>
                  <a:pt x="107137" y="414413"/>
                </a:lnTo>
                <a:lnTo>
                  <a:pt x="102895" y="381990"/>
                </a:lnTo>
                <a:lnTo>
                  <a:pt x="110236" y="338340"/>
                </a:lnTo>
                <a:lnTo>
                  <a:pt x="130911" y="300228"/>
                </a:lnTo>
                <a:lnTo>
                  <a:pt x="162966" y="270586"/>
                </a:lnTo>
                <a:lnTo>
                  <a:pt x="204393" y="252310"/>
                </a:lnTo>
                <a:lnTo>
                  <a:pt x="236816" y="248081"/>
                </a:lnTo>
                <a:lnTo>
                  <a:pt x="261594" y="250393"/>
                </a:lnTo>
                <a:lnTo>
                  <a:pt x="306387" y="267703"/>
                </a:lnTo>
                <a:lnTo>
                  <a:pt x="339001" y="297764"/>
                </a:lnTo>
                <a:lnTo>
                  <a:pt x="348157" y="315734"/>
                </a:lnTo>
                <a:lnTo>
                  <a:pt x="226949" y="332651"/>
                </a:lnTo>
                <a:lnTo>
                  <a:pt x="208673" y="339267"/>
                </a:lnTo>
                <a:lnTo>
                  <a:pt x="194881" y="351688"/>
                </a:lnTo>
                <a:lnTo>
                  <a:pt x="186905" y="368338"/>
                </a:lnTo>
                <a:lnTo>
                  <a:pt x="186067" y="387629"/>
                </a:lnTo>
                <a:lnTo>
                  <a:pt x="191376" y="404342"/>
                </a:lnTo>
                <a:lnTo>
                  <a:pt x="202107" y="417753"/>
                </a:lnTo>
                <a:lnTo>
                  <a:pt x="216789" y="426669"/>
                </a:lnTo>
                <a:lnTo>
                  <a:pt x="233997" y="429907"/>
                </a:lnTo>
                <a:lnTo>
                  <a:pt x="241046" y="429907"/>
                </a:lnTo>
                <a:lnTo>
                  <a:pt x="370725" y="411581"/>
                </a:lnTo>
                <a:lnTo>
                  <a:pt x="363321" y="387007"/>
                </a:lnTo>
                <a:lnTo>
                  <a:pt x="358038" y="361899"/>
                </a:lnTo>
                <a:lnTo>
                  <a:pt x="354863" y="336270"/>
                </a:lnTo>
                <a:lnTo>
                  <a:pt x="353809" y="310108"/>
                </a:lnTo>
                <a:lnTo>
                  <a:pt x="355371" y="278688"/>
                </a:lnTo>
                <a:lnTo>
                  <a:pt x="359968" y="248081"/>
                </a:lnTo>
                <a:lnTo>
                  <a:pt x="367487" y="218516"/>
                </a:lnTo>
                <a:lnTo>
                  <a:pt x="377774" y="190284"/>
                </a:lnTo>
                <a:close/>
              </a:path>
              <a:path w="932180" h="621665">
                <a:moveTo>
                  <a:pt x="931722" y="470789"/>
                </a:moveTo>
                <a:lnTo>
                  <a:pt x="900849" y="427977"/>
                </a:lnTo>
                <a:lnTo>
                  <a:pt x="876046" y="381990"/>
                </a:lnTo>
                <a:lnTo>
                  <a:pt x="857592" y="332828"/>
                </a:lnTo>
                <a:lnTo>
                  <a:pt x="845743" y="280504"/>
                </a:lnTo>
                <a:lnTo>
                  <a:pt x="847674" y="295300"/>
                </a:lnTo>
                <a:lnTo>
                  <a:pt x="848309" y="302704"/>
                </a:lnTo>
                <a:lnTo>
                  <a:pt x="848550" y="310108"/>
                </a:lnTo>
                <a:lnTo>
                  <a:pt x="842035" y="358914"/>
                </a:lnTo>
                <a:lnTo>
                  <a:pt x="823607" y="402717"/>
                </a:lnTo>
                <a:lnTo>
                  <a:pt x="794994" y="439775"/>
                </a:lnTo>
                <a:lnTo>
                  <a:pt x="757923" y="468388"/>
                </a:lnTo>
                <a:lnTo>
                  <a:pt x="714133" y="486816"/>
                </a:lnTo>
                <a:lnTo>
                  <a:pt x="665314" y="493344"/>
                </a:lnTo>
                <a:lnTo>
                  <a:pt x="616508" y="486816"/>
                </a:lnTo>
                <a:lnTo>
                  <a:pt x="572706" y="468388"/>
                </a:lnTo>
                <a:lnTo>
                  <a:pt x="535635" y="439775"/>
                </a:lnTo>
                <a:lnTo>
                  <a:pt x="507022" y="402717"/>
                </a:lnTo>
                <a:lnTo>
                  <a:pt x="488594" y="358914"/>
                </a:lnTo>
                <a:lnTo>
                  <a:pt x="482079" y="310108"/>
                </a:lnTo>
                <a:lnTo>
                  <a:pt x="488594" y="261289"/>
                </a:lnTo>
                <a:lnTo>
                  <a:pt x="507022" y="217487"/>
                </a:lnTo>
                <a:lnTo>
                  <a:pt x="535635" y="180428"/>
                </a:lnTo>
                <a:lnTo>
                  <a:pt x="572706" y="151815"/>
                </a:lnTo>
                <a:lnTo>
                  <a:pt x="616508" y="133388"/>
                </a:lnTo>
                <a:lnTo>
                  <a:pt x="665314" y="126860"/>
                </a:lnTo>
                <a:lnTo>
                  <a:pt x="675640" y="127127"/>
                </a:lnTo>
                <a:lnTo>
                  <a:pt x="685571" y="127914"/>
                </a:lnTo>
                <a:lnTo>
                  <a:pt x="695248" y="129235"/>
                </a:lnTo>
                <a:lnTo>
                  <a:pt x="704773" y="131089"/>
                </a:lnTo>
                <a:lnTo>
                  <a:pt x="729754" y="131330"/>
                </a:lnTo>
                <a:lnTo>
                  <a:pt x="770191" y="105918"/>
                </a:lnTo>
                <a:lnTo>
                  <a:pt x="781138" y="58191"/>
                </a:lnTo>
                <a:lnTo>
                  <a:pt x="755726" y="17754"/>
                </a:lnTo>
                <a:lnTo>
                  <a:pt x="716876" y="4165"/>
                </a:lnTo>
                <a:lnTo>
                  <a:pt x="666724" y="0"/>
                </a:lnTo>
                <a:lnTo>
                  <a:pt x="620750" y="3378"/>
                </a:lnTo>
                <a:lnTo>
                  <a:pt x="576910" y="13182"/>
                </a:lnTo>
                <a:lnTo>
                  <a:pt x="535698" y="28930"/>
                </a:lnTo>
                <a:lnTo>
                  <a:pt x="497560" y="50139"/>
                </a:lnTo>
                <a:lnTo>
                  <a:pt x="462991" y="76301"/>
                </a:lnTo>
                <a:lnTo>
                  <a:pt x="432447" y="106934"/>
                </a:lnTo>
                <a:lnTo>
                  <a:pt x="406400" y="141554"/>
                </a:lnTo>
                <a:lnTo>
                  <a:pt x="385330" y="179679"/>
                </a:lnTo>
                <a:lnTo>
                  <a:pt x="369697" y="220802"/>
                </a:lnTo>
                <a:lnTo>
                  <a:pt x="359968" y="264439"/>
                </a:lnTo>
                <a:lnTo>
                  <a:pt x="356616" y="310108"/>
                </a:lnTo>
                <a:lnTo>
                  <a:pt x="359994" y="356082"/>
                </a:lnTo>
                <a:lnTo>
                  <a:pt x="369811" y="399923"/>
                </a:lnTo>
                <a:lnTo>
                  <a:pt x="385559" y="441134"/>
                </a:lnTo>
                <a:lnTo>
                  <a:pt x="406755" y="479272"/>
                </a:lnTo>
                <a:lnTo>
                  <a:pt x="432930" y="513842"/>
                </a:lnTo>
                <a:lnTo>
                  <a:pt x="463562" y="544385"/>
                </a:lnTo>
                <a:lnTo>
                  <a:pt x="498182" y="570420"/>
                </a:lnTo>
                <a:lnTo>
                  <a:pt x="536295" y="591502"/>
                </a:lnTo>
                <a:lnTo>
                  <a:pt x="577418" y="607136"/>
                </a:lnTo>
                <a:lnTo>
                  <a:pt x="621055" y="616864"/>
                </a:lnTo>
                <a:lnTo>
                  <a:pt x="666724" y="620204"/>
                </a:lnTo>
                <a:lnTo>
                  <a:pt x="714095" y="616597"/>
                </a:lnTo>
                <a:lnTo>
                  <a:pt x="759206" y="606120"/>
                </a:lnTo>
                <a:lnTo>
                  <a:pt x="801497" y="589356"/>
                </a:lnTo>
                <a:lnTo>
                  <a:pt x="840435" y="566877"/>
                </a:lnTo>
                <a:lnTo>
                  <a:pt x="875487" y="539242"/>
                </a:lnTo>
                <a:lnTo>
                  <a:pt x="906094" y="507034"/>
                </a:lnTo>
                <a:lnTo>
                  <a:pt x="931722" y="470789"/>
                </a:lnTo>
                <a:close/>
              </a:path>
            </a:pathLst>
          </a:custGeom>
          <a:solidFill>
            <a:srgbClr val="FFFFFF"/>
          </a:solidFill>
        </p:spPr>
        <p:txBody>
          <a:bodyPr wrap="square" lIns="0" tIns="0" rIns="0" bIns="0" rtlCol="0"/>
          <a:lstStyle/>
          <a:p>
            <a:endParaRPr/>
          </a:p>
        </p:txBody>
      </p:sp>
      <p:pic>
        <p:nvPicPr>
          <p:cNvPr id="22" name="bg object 22"/>
          <p:cNvPicPr/>
          <p:nvPr/>
        </p:nvPicPr>
        <p:blipFill>
          <a:blip r:embed="rId3" cstate="email">
            <a:extLst>
              <a:ext uri="{28A0092B-C50C-407E-A947-70E740481C1C}">
                <a14:useLocalDpi xmlns:a14="http://schemas.microsoft.com/office/drawing/2010/main"/>
              </a:ext>
            </a:extLst>
          </a:blip>
          <a:stretch>
            <a:fillRect/>
          </a:stretch>
        </p:blipFill>
        <p:spPr>
          <a:xfrm>
            <a:off x="16895767" y="9784353"/>
            <a:ext cx="188873" cy="211438"/>
          </a:xfrm>
          <a:prstGeom prst="rect">
            <a:avLst/>
          </a:prstGeom>
        </p:spPr>
      </p:pic>
      <p:pic>
        <p:nvPicPr>
          <p:cNvPr id="23" name="bg object 23"/>
          <p:cNvPicPr/>
          <p:nvPr/>
        </p:nvPicPr>
        <p:blipFill>
          <a:blip r:embed="rId4" cstate="email">
            <a:extLst>
              <a:ext uri="{28A0092B-C50C-407E-A947-70E740481C1C}">
                <a14:useLocalDpi xmlns:a14="http://schemas.microsoft.com/office/drawing/2010/main"/>
              </a:ext>
            </a:extLst>
          </a:blip>
          <a:stretch>
            <a:fillRect/>
          </a:stretch>
        </p:blipFill>
        <p:spPr>
          <a:xfrm>
            <a:off x="17112826" y="9784352"/>
            <a:ext cx="422888" cy="211441"/>
          </a:xfrm>
          <a:prstGeom prst="rect">
            <a:avLst/>
          </a:prstGeom>
        </p:spPr>
      </p:pic>
      <p:sp>
        <p:nvSpPr>
          <p:cNvPr id="24" name="bg object 24"/>
          <p:cNvSpPr/>
          <p:nvPr/>
        </p:nvSpPr>
        <p:spPr>
          <a:xfrm>
            <a:off x="17601944" y="9708233"/>
            <a:ext cx="217170" cy="286385"/>
          </a:xfrm>
          <a:custGeom>
            <a:avLst/>
            <a:gdLst/>
            <a:ahLst/>
            <a:cxnLst/>
            <a:rect l="l" t="t" r="r" b="b"/>
            <a:pathLst>
              <a:path w="217169" h="286384">
                <a:moveTo>
                  <a:pt x="109924" y="252316"/>
                </a:moveTo>
                <a:lnTo>
                  <a:pt x="62029" y="252316"/>
                </a:lnTo>
                <a:lnTo>
                  <a:pt x="65596" y="257603"/>
                </a:lnTo>
                <a:lnTo>
                  <a:pt x="76824" y="269232"/>
                </a:lnTo>
                <a:lnTo>
                  <a:pt x="96511" y="280862"/>
                </a:lnTo>
                <a:lnTo>
                  <a:pt x="125451" y="286148"/>
                </a:lnTo>
                <a:lnTo>
                  <a:pt x="161772" y="278747"/>
                </a:lnTo>
                <a:lnTo>
                  <a:pt x="190825" y="257603"/>
                </a:lnTo>
                <a:lnTo>
                  <a:pt x="192254" y="255133"/>
                </a:lnTo>
                <a:lnTo>
                  <a:pt x="121221" y="255133"/>
                </a:lnTo>
                <a:lnTo>
                  <a:pt x="109924" y="252316"/>
                </a:lnTo>
                <a:close/>
              </a:path>
              <a:path w="217169" h="286384">
                <a:moveTo>
                  <a:pt x="38051" y="0"/>
                </a:moveTo>
                <a:lnTo>
                  <a:pt x="0" y="0"/>
                </a:lnTo>
                <a:lnTo>
                  <a:pt x="0" y="33831"/>
                </a:lnTo>
                <a:lnTo>
                  <a:pt x="22564" y="33831"/>
                </a:lnTo>
                <a:lnTo>
                  <a:pt x="25381" y="36648"/>
                </a:lnTo>
                <a:lnTo>
                  <a:pt x="25381" y="281918"/>
                </a:lnTo>
                <a:lnTo>
                  <a:pt x="62029" y="281918"/>
                </a:lnTo>
                <a:lnTo>
                  <a:pt x="62029" y="259363"/>
                </a:lnTo>
                <a:lnTo>
                  <a:pt x="60615" y="252316"/>
                </a:lnTo>
                <a:lnTo>
                  <a:pt x="109924" y="252316"/>
                </a:lnTo>
                <a:lnTo>
                  <a:pt x="96134" y="248878"/>
                </a:lnTo>
                <a:lnTo>
                  <a:pt x="78053" y="232580"/>
                </a:lnTo>
                <a:lnTo>
                  <a:pt x="67109" y="209939"/>
                </a:lnTo>
                <a:lnTo>
                  <a:pt x="63432" y="184654"/>
                </a:lnTo>
                <a:lnTo>
                  <a:pt x="68299" y="151198"/>
                </a:lnTo>
                <a:lnTo>
                  <a:pt x="81226" y="128447"/>
                </a:lnTo>
                <a:lnTo>
                  <a:pt x="99703" y="115476"/>
                </a:lnTo>
                <a:lnTo>
                  <a:pt x="121221" y="111357"/>
                </a:lnTo>
                <a:lnTo>
                  <a:pt x="197013" y="111357"/>
                </a:lnTo>
                <a:lnTo>
                  <a:pt x="195526" y="108541"/>
                </a:lnTo>
                <a:lnTo>
                  <a:pt x="62029" y="108541"/>
                </a:lnTo>
                <a:lnTo>
                  <a:pt x="63432" y="101494"/>
                </a:lnTo>
                <a:lnTo>
                  <a:pt x="63432" y="25370"/>
                </a:lnTo>
                <a:lnTo>
                  <a:pt x="62045" y="13676"/>
                </a:lnTo>
                <a:lnTo>
                  <a:pt x="57617" y="5813"/>
                </a:lnTo>
                <a:lnTo>
                  <a:pt x="49751" y="1387"/>
                </a:lnTo>
                <a:lnTo>
                  <a:pt x="38051" y="0"/>
                </a:lnTo>
                <a:close/>
              </a:path>
              <a:path w="217169" h="286384">
                <a:moveTo>
                  <a:pt x="197013" y="111357"/>
                </a:moveTo>
                <a:lnTo>
                  <a:pt x="121221" y="111357"/>
                </a:lnTo>
                <a:lnTo>
                  <a:pt x="144525" y="116444"/>
                </a:lnTo>
                <a:lnTo>
                  <a:pt x="162807" y="130913"/>
                </a:lnTo>
                <a:lnTo>
                  <a:pt x="174747" y="153575"/>
                </a:lnTo>
                <a:lnTo>
                  <a:pt x="179020" y="183240"/>
                </a:lnTo>
                <a:lnTo>
                  <a:pt x="174548" y="213503"/>
                </a:lnTo>
                <a:lnTo>
                  <a:pt x="162277" y="236102"/>
                </a:lnTo>
                <a:lnTo>
                  <a:pt x="143928" y="250243"/>
                </a:lnTo>
                <a:lnTo>
                  <a:pt x="121221" y="255133"/>
                </a:lnTo>
                <a:lnTo>
                  <a:pt x="192254" y="255133"/>
                </a:lnTo>
                <a:lnTo>
                  <a:pt x="210099" y="224300"/>
                </a:lnTo>
                <a:lnTo>
                  <a:pt x="217082" y="180423"/>
                </a:lnTo>
                <a:lnTo>
                  <a:pt x="210937" y="137741"/>
                </a:lnTo>
                <a:lnTo>
                  <a:pt x="197013" y="111357"/>
                </a:lnTo>
                <a:close/>
              </a:path>
              <a:path w="217169" h="286384">
                <a:moveTo>
                  <a:pt x="128268" y="74709"/>
                </a:moveTo>
                <a:lnTo>
                  <a:pt x="100297" y="75238"/>
                </a:lnTo>
                <a:lnTo>
                  <a:pt x="84219" y="78938"/>
                </a:lnTo>
                <a:lnTo>
                  <a:pt x="73957" y="88982"/>
                </a:lnTo>
                <a:lnTo>
                  <a:pt x="63432" y="108541"/>
                </a:lnTo>
                <a:lnTo>
                  <a:pt x="195526" y="108541"/>
                </a:lnTo>
                <a:lnTo>
                  <a:pt x="193293" y="104309"/>
                </a:lnTo>
                <a:lnTo>
                  <a:pt x="165341" y="82506"/>
                </a:lnTo>
                <a:lnTo>
                  <a:pt x="128268" y="74709"/>
                </a:lnTo>
                <a:close/>
              </a:path>
            </a:pathLst>
          </a:custGeom>
          <a:solidFill>
            <a:srgbClr val="FFFFFF"/>
          </a:solidFill>
        </p:spPr>
        <p:txBody>
          <a:bodyPr wrap="square" lIns="0" tIns="0" rIns="0" bIns="0" rtlCol="0"/>
          <a:lstStyle/>
          <a:p>
            <a:endParaRPr/>
          </a:p>
        </p:txBody>
      </p:sp>
      <p:pic>
        <p:nvPicPr>
          <p:cNvPr id="25" name="bg object 25"/>
          <p:cNvPicPr/>
          <p:nvPr/>
        </p:nvPicPr>
        <p:blipFill>
          <a:blip r:embed="rId5" cstate="email">
            <a:extLst>
              <a:ext uri="{28A0092B-C50C-407E-A947-70E740481C1C}">
                <a14:useLocalDpi xmlns:a14="http://schemas.microsoft.com/office/drawing/2010/main"/>
              </a:ext>
            </a:extLst>
          </a:blip>
          <a:stretch>
            <a:fillRect/>
          </a:stretch>
        </p:blipFill>
        <p:spPr>
          <a:xfrm>
            <a:off x="17842992" y="9784354"/>
            <a:ext cx="195920" cy="211438"/>
          </a:xfrm>
          <a:prstGeom prst="rect">
            <a:avLst/>
          </a:prstGeom>
        </p:spPr>
      </p:pic>
      <p:sp>
        <p:nvSpPr>
          <p:cNvPr id="26" name="bg object 26"/>
          <p:cNvSpPr/>
          <p:nvPr/>
        </p:nvSpPr>
        <p:spPr>
          <a:xfrm>
            <a:off x="18045951" y="9708241"/>
            <a:ext cx="324485" cy="283845"/>
          </a:xfrm>
          <a:custGeom>
            <a:avLst/>
            <a:gdLst/>
            <a:ahLst/>
            <a:cxnLst/>
            <a:rect l="l" t="t" r="r" b="b"/>
            <a:pathLst>
              <a:path w="324484" h="283845">
                <a:moveTo>
                  <a:pt x="88811" y="248081"/>
                </a:moveTo>
                <a:lnTo>
                  <a:pt x="66255" y="248081"/>
                </a:lnTo>
                <a:lnTo>
                  <a:pt x="63436" y="245262"/>
                </a:lnTo>
                <a:lnTo>
                  <a:pt x="63436" y="25374"/>
                </a:lnTo>
                <a:lnTo>
                  <a:pt x="62039" y="13677"/>
                </a:lnTo>
                <a:lnTo>
                  <a:pt x="57619" y="5816"/>
                </a:lnTo>
                <a:lnTo>
                  <a:pt x="49758" y="1397"/>
                </a:lnTo>
                <a:lnTo>
                  <a:pt x="38061" y="0"/>
                </a:lnTo>
                <a:lnTo>
                  <a:pt x="0" y="0"/>
                </a:lnTo>
                <a:lnTo>
                  <a:pt x="0" y="33832"/>
                </a:lnTo>
                <a:lnTo>
                  <a:pt x="22555" y="33832"/>
                </a:lnTo>
                <a:lnTo>
                  <a:pt x="25374" y="36652"/>
                </a:lnTo>
                <a:lnTo>
                  <a:pt x="25374" y="42291"/>
                </a:lnTo>
                <a:lnTo>
                  <a:pt x="25374" y="256540"/>
                </a:lnTo>
                <a:lnTo>
                  <a:pt x="26758" y="268236"/>
                </a:lnTo>
                <a:lnTo>
                  <a:pt x="31178" y="276098"/>
                </a:lnTo>
                <a:lnTo>
                  <a:pt x="39039" y="280530"/>
                </a:lnTo>
                <a:lnTo>
                  <a:pt x="50736" y="281914"/>
                </a:lnTo>
                <a:lnTo>
                  <a:pt x="88811" y="281914"/>
                </a:lnTo>
                <a:lnTo>
                  <a:pt x="88811" y="248081"/>
                </a:lnTo>
                <a:close/>
              </a:path>
              <a:path w="324484" h="283845">
                <a:moveTo>
                  <a:pt x="215684" y="248081"/>
                </a:moveTo>
                <a:lnTo>
                  <a:pt x="211442" y="249504"/>
                </a:lnTo>
                <a:lnTo>
                  <a:pt x="205803" y="249504"/>
                </a:lnTo>
                <a:lnTo>
                  <a:pt x="193243" y="248196"/>
                </a:lnTo>
                <a:lnTo>
                  <a:pt x="179374" y="242277"/>
                </a:lnTo>
                <a:lnTo>
                  <a:pt x="168135" y="228688"/>
                </a:lnTo>
                <a:lnTo>
                  <a:pt x="163512" y="204393"/>
                </a:lnTo>
                <a:lnTo>
                  <a:pt x="163512" y="111353"/>
                </a:lnTo>
                <a:lnTo>
                  <a:pt x="210032" y="111353"/>
                </a:lnTo>
                <a:lnTo>
                  <a:pt x="210032" y="80352"/>
                </a:lnTo>
                <a:lnTo>
                  <a:pt x="162115" y="80352"/>
                </a:lnTo>
                <a:lnTo>
                  <a:pt x="162115" y="25374"/>
                </a:lnTo>
                <a:lnTo>
                  <a:pt x="124053" y="25374"/>
                </a:lnTo>
                <a:lnTo>
                  <a:pt x="124053" y="80352"/>
                </a:lnTo>
                <a:lnTo>
                  <a:pt x="97269" y="80352"/>
                </a:lnTo>
                <a:lnTo>
                  <a:pt x="97269" y="111353"/>
                </a:lnTo>
                <a:lnTo>
                  <a:pt x="124053" y="111353"/>
                </a:lnTo>
                <a:lnTo>
                  <a:pt x="124053" y="207213"/>
                </a:lnTo>
                <a:lnTo>
                  <a:pt x="132588" y="247650"/>
                </a:lnTo>
                <a:lnTo>
                  <a:pt x="153301" y="270637"/>
                </a:lnTo>
                <a:lnTo>
                  <a:pt x="178752" y="280949"/>
                </a:lnTo>
                <a:lnTo>
                  <a:pt x="201574" y="283324"/>
                </a:lnTo>
                <a:lnTo>
                  <a:pt x="210032" y="283324"/>
                </a:lnTo>
                <a:lnTo>
                  <a:pt x="215684" y="281914"/>
                </a:lnTo>
                <a:lnTo>
                  <a:pt x="215684" y="249504"/>
                </a:lnTo>
                <a:lnTo>
                  <a:pt x="215684" y="248081"/>
                </a:lnTo>
                <a:close/>
              </a:path>
              <a:path w="324484" h="283845">
                <a:moveTo>
                  <a:pt x="295998" y="1409"/>
                </a:moveTo>
                <a:lnTo>
                  <a:pt x="260769" y="1409"/>
                </a:lnTo>
                <a:lnTo>
                  <a:pt x="260769" y="42278"/>
                </a:lnTo>
                <a:lnTo>
                  <a:pt x="295998" y="42278"/>
                </a:lnTo>
                <a:lnTo>
                  <a:pt x="295998" y="1409"/>
                </a:lnTo>
                <a:close/>
              </a:path>
              <a:path w="324484" h="283845">
                <a:moveTo>
                  <a:pt x="324205" y="249491"/>
                </a:moveTo>
                <a:lnTo>
                  <a:pt x="301650" y="249491"/>
                </a:lnTo>
                <a:lnTo>
                  <a:pt x="298831" y="246672"/>
                </a:lnTo>
                <a:lnTo>
                  <a:pt x="298831" y="105714"/>
                </a:lnTo>
                <a:lnTo>
                  <a:pt x="297434" y="94018"/>
                </a:lnTo>
                <a:lnTo>
                  <a:pt x="293014" y="86156"/>
                </a:lnTo>
                <a:lnTo>
                  <a:pt x="285153" y="81737"/>
                </a:lnTo>
                <a:lnTo>
                  <a:pt x="273456" y="80340"/>
                </a:lnTo>
                <a:lnTo>
                  <a:pt x="235407" y="80340"/>
                </a:lnTo>
                <a:lnTo>
                  <a:pt x="235407" y="114173"/>
                </a:lnTo>
                <a:lnTo>
                  <a:pt x="257949" y="114173"/>
                </a:lnTo>
                <a:lnTo>
                  <a:pt x="260769" y="116992"/>
                </a:lnTo>
                <a:lnTo>
                  <a:pt x="260769" y="257949"/>
                </a:lnTo>
                <a:lnTo>
                  <a:pt x="262153" y="269646"/>
                </a:lnTo>
                <a:lnTo>
                  <a:pt x="266585" y="277507"/>
                </a:lnTo>
                <a:lnTo>
                  <a:pt x="274447" y="281940"/>
                </a:lnTo>
                <a:lnTo>
                  <a:pt x="286156" y="283324"/>
                </a:lnTo>
                <a:lnTo>
                  <a:pt x="324205" y="283324"/>
                </a:lnTo>
                <a:lnTo>
                  <a:pt x="324205" y="249491"/>
                </a:lnTo>
                <a:close/>
              </a:path>
            </a:pathLst>
          </a:custGeom>
          <a:solidFill>
            <a:srgbClr val="FFFFFF"/>
          </a:solidFill>
        </p:spPr>
        <p:txBody>
          <a:bodyPr wrap="square" lIns="0" tIns="0" rIns="0" bIns="0" rtlCol="0"/>
          <a:lstStyle/>
          <a:p>
            <a:endParaRPr/>
          </a:p>
        </p:txBody>
      </p:sp>
      <p:pic>
        <p:nvPicPr>
          <p:cNvPr id="27" name="bg object 27"/>
          <p:cNvPicPr/>
          <p:nvPr/>
        </p:nvPicPr>
        <p:blipFill>
          <a:blip r:embed="rId6" cstate="email">
            <a:extLst>
              <a:ext uri="{28A0092B-C50C-407E-A947-70E740481C1C}">
                <a14:useLocalDpi xmlns:a14="http://schemas.microsoft.com/office/drawing/2010/main"/>
              </a:ext>
            </a:extLst>
          </a:blip>
          <a:stretch>
            <a:fillRect/>
          </a:stretch>
        </p:blipFill>
        <p:spPr>
          <a:xfrm>
            <a:off x="18389889" y="9784354"/>
            <a:ext cx="195931" cy="211438"/>
          </a:xfrm>
          <a:prstGeom prst="rect">
            <a:avLst/>
          </a:prstGeom>
        </p:spPr>
      </p:pic>
      <p:sp>
        <p:nvSpPr>
          <p:cNvPr id="28" name="bg object 28"/>
          <p:cNvSpPr/>
          <p:nvPr/>
        </p:nvSpPr>
        <p:spPr>
          <a:xfrm>
            <a:off x="1007715" y="1894997"/>
            <a:ext cx="6633845" cy="7519034"/>
          </a:xfrm>
          <a:custGeom>
            <a:avLst/>
            <a:gdLst/>
            <a:ahLst/>
            <a:cxnLst/>
            <a:rect l="l" t="t" r="r" b="b"/>
            <a:pathLst>
              <a:path w="6633845" h="7519034">
                <a:moveTo>
                  <a:pt x="3384455" y="0"/>
                </a:moveTo>
                <a:lnTo>
                  <a:pt x="3334733" y="5436"/>
                </a:lnTo>
                <a:lnTo>
                  <a:pt x="3285123" y="11526"/>
                </a:lnTo>
                <a:lnTo>
                  <a:pt x="3235632" y="18270"/>
                </a:lnTo>
                <a:lnTo>
                  <a:pt x="3186266" y="25663"/>
                </a:lnTo>
                <a:lnTo>
                  <a:pt x="3137031" y="33705"/>
                </a:lnTo>
                <a:lnTo>
                  <a:pt x="3087933" y="42393"/>
                </a:lnTo>
                <a:lnTo>
                  <a:pt x="3038979" y="51725"/>
                </a:lnTo>
                <a:lnTo>
                  <a:pt x="2990174" y="61699"/>
                </a:lnTo>
                <a:lnTo>
                  <a:pt x="2941525" y="72313"/>
                </a:lnTo>
                <a:lnTo>
                  <a:pt x="2893039" y="83564"/>
                </a:lnTo>
                <a:lnTo>
                  <a:pt x="2844720" y="95451"/>
                </a:lnTo>
                <a:lnTo>
                  <a:pt x="2796576" y="107971"/>
                </a:lnTo>
                <a:lnTo>
                  <a:pt x="2748613" y="121122"/>
                </a:lnTo>
                <a:lnTo>
                  <a:pt x="2700836" y="134902"/>
                </a:lnTo>
                <a:lnTo>
                  <a:pt x="2653252" y="149310"/>
                </a:lnTo>
                <a:lnTo>
                  <a:pt x="2605867" y="164341"/>
                </a:lnTo>
                <a:lnTo>
                  <a:pt x="2558687" y="179996"/>
                </a:lnTo>
                <a:lnTo>
                  <a:pt x="2511719" y="196271"/>
                </a:lnTo>
                <a:lnTo>
                  <a:pt x="2464968" y="213164"/>
                </a:lnTo>
                <a:lnTo>
                  <a:pt x="2418441" y="230674"/>
                </a:lnTo>
                <a:lnTo>
                  <a:pt x="2372144" y="248798"/>
                </a:lnTo>
                <a:lnTo>
                  <a:pt x="2326084" y="267533"/>
                </a:lnTo>
                <a:lnTo>
                  <a:pt x="2280265" y="286879"/>
                </a:lnTo>
                <a:lnTo>
                  <a:pt x="2234695" y="306832"/>
                </a:lnTo>
                <a:lnTo>
                  <a:pt x="2189379" y="327391"/>
                </a:lnTo>
                <a:lnTo>
                  <a:pt x="2144325" y="348553"/>
                </a:lnTo>
                <a:lnTo>
                  <a:pt x="2099537" y="370316"/>
                </a:lnTo>
                <a:lnTo>
                  <a:pt x="2055022" y="392679"/>
                </a:lnTo>
                <a:lnTo>
                  <a:pt x="2010787" y="415639"/>
                </a:lnTo>
                <a:lnTo>
                  <a:pt x="1966837" y="439193"/>
                </a:lnTo>
                <a:lnTo>
                  <a:pt x="1923179" y="463340"/>
                </a:lnTo>
                <a:lnTo>
                  <a:pt x="1879819" y="488078"/>
                </a:lnTo>
                <a:lnTo>
                  <a:pt x="1836763" y="513404"/>
                </a:lnTo>
                <a:lnTo>
                  <a:pt x="1794017" y="539317"/>
                </a:lnTo>
                <a:lnTo>
                  <a:pt x="1751587" y="565814"/>
                </a:lnTo>
                <a:lnTo>
                  <a:pt x="1709480" y="592892"/>
                </a:lnTo>
                <a:lnTo>
                  <a:pt x="1667590" y="620626"/>
                </a:lnTo>
                <a:lnTo>
                  <a:pt x="1626106" y="648892"/>
                </a:lnTo>
                <a:lnTo>
                  <a:pt x="1585032" y="677687"/>
                </a:lnTo>
                <a:lnTo>
                  <a:pt x="1544373" y="707006"/>
                </a:lnTo>
                <a:lnTo>
                  <a:pt x="1504133" y="736843"/>
                </a:lnTo>
                <a:lnTo>
                  <a:pt x="1464317" y="767194"/>
                </a:lnTo>
                <a:lnTo>
                  <a:pt x="1424929" y="798055"/>
                </a:lnTo>
                <a:lnTo>
                  <a:pt x="1385974" y="829420"/>
                </a:lnTo>
                <a:lnTo>
                  <a:pt x="1347455" y="861284"/>
                </a:lnTo>
                <a:lnTo>
                  <a:pt x="1309379" y="893643"/>
                </a:lnTo>
                <a:lnTo>
                  <a:pt x="1271748" y="926491"/>
                </a:lnTo>
                <a:lnTo>
                  <a:pt x="1234569" y="959825"/>
                </a:lnTo>
                <a:lnTo>
                  <a:pt x="1197844" y="993639"/>
                </a:lnTo>
                <a:lnTo>
                  <a:pt x="1161579" y="1027927"/>
                </a:lnTo>
                <a:lnTo>
                  <a:pt x="1125778" y="1062687"/>
                </a:lnTo>
                <a:lnTo>
                  <a:pt x="1090445" y="1097912"/>
                </a:lnTo>
                <a:lnTo>
                  <a:pt x="1055585" y="1133597"/>
                </a:lnTo>
                <a:lnTo>
                  <a:pt x="1021203" y="1169739"/>
                </a:lnTo>
                <a:lnTo>
                  <a:pt x="987303" y="1206331"/>
                </a:lnTo>
                <a:lnTo>
                  <a:pt x="953890" y="1243370"/>
                </a:lnTo>
                <a:lnTo>
                  <a:pt x="920967" y="1280850"/>
                </a:lnTo>
                <a:lnTo>
                  <a:pt x="888540" y="1318767"/>
                </a:lnTo>
                <a:lnTo>
                  <a:pt x="856613" y="1357115"/>
                </a:lnTo>
                <a:lnTo>
                  <a:pt x="825190" y="1395891"/>
                </a:lnTo>
                <a:lnTo>
                  <a:pt x="794277" y="1435088"/>
                </a:lnTo>
                <a:lnTo>
                  <a:pt x="763876" y="1474702"/>
                </a:lnTo>
                <a:lnTo>
                  <a:pt x="733994" y="1514729"/>
                </a:lnTo>
                <a:lnTo>
                  <a:pt x="704633" y="1555163"/>
                </a:lnTo>
                <a:lnTo>
                  <a:pt x="675800" y="1596000"/>
                </a:lnTo>
                <a:lnTo>
                  <a:pt x="647498" y="1637235"/>
                </a:lnTo>
                <a:lnTo>
                  <a:pt x="619732" y="1678863"/>
                </a:lnTo>
                <a:lnTo>
                  <a:pt x="592506" y="1720879"/>
                </a:lnTo>
                <a:lnTo>
                  <a:pt x="565825" y="1763278"/>
                </a:lnTo>
                <a:lnTo>
                  <a:pt x="539693" y="1806055"/>
                </a:lnTo>
                <a:lnTo>
                  <a:pt x="514115" y="1849207"/>
                </a:lnTo>
                <a:lnTo>
                  <a:pt x="489096" y="1892727"/>
                </a:lnTo>
                <a:lnTo>
                  <a:pt x="464639" y="1936611"/>
                </a:lnTo>
                <a:lnTo>
                  <a:pt x="440769" y="1980815"/>
                </a:lnTo>
                <a:lnTo>
                  <a:pt x="417508" y="2025298"/>
                </a:lnTo>
                <a:lnTo>
                  <a:pt x="394858" y="2070055"/>
                </a:lnTo>
                <a:lnTo>
                  <a:pt x="372821" y="2115077"/>
                </a:lnTo>
                <a:lnTo>
                  <a:pt x="351398" y="2160360"/>
                </a:lnTo>
                <a:lnTo>
                  <a:pt x="330591" y="2205896"/>
                </a:lnTo>
                <a:lnTo>
                  <a:pt x="310401" y="2251680"/>
                </a:lnTo>
                <a:lnTo>
                  <a:pt x="290831" y="2297704"/>
                </a:lnTo>
                <a:lnTo>
                  <a:pt x="271882" y="2343963"/>
                </a:lnTo>
                <a:lnTo>
                  <a:pt x="253556" y="2390449"/>
                </a:lnTo>
                <a:lnTo>
                  <a:pt x="235854" y="2437158"/>
                </a:lnTo>
                <a:lnTo>
                  <a:pt x="218778" y="2484081"/>
                </a:lnTo>
                <a:lnTo>
                  <a:pt x="202329" y="2531214"/>
                </a:lnTo>
                <a:lnTo>
                  <a:pt x="186510" y="2578549"/>
                </a:lnTo>
                <a:lnTo>
                  <a:pt x="171322" y="2626080"/>
                </a:lnTo>
                <a:lnTo>
                  <a:pt x="156766" y="2673801"/>
                </a:lnTo>
                <a:lnTo>
                  <a:pt x="142845" y="2721706"/>
                </a:lnTo>
                <a:lnTo>
                  <a:pt x="129560" y="2769787"/>
                </a:lnTo>
                <a:lnTo>
                  <a:pt x="116913" y="2818039"/>
                </a:lnTo>
                <a:lnTo>
                  <a:pt x="104905" y="2866455"/>
                </a:lnTo>
                <a:lnTo>
                  <a:pt x="93538" y="2915029"/>
                </a:lnTo>
                <a:lnTo>
                  <a:pt x="82814" y="2963754"/>
                </a:lnTo>
                <a:lnTo>
                  <a:pt x="72734" y="3012625"/>
                </a:lnTo>
                <a:lnTo>
                  <a:pt x="63300" y="3061634"/>
                </a:lnTo>
                <a:lnTo>
                  <a:pt x="54514" y="3110775"/>
                </a:lnTo>
                <a:lnTo>
                  <a:pt x="46378" y="3160042"/>
                </a:lnTo>
                <a:lnTo>
                  <a:pt x="38892" y="3209429"/>
                </a:lnTo>
                <a:lnTo>
                  <a:pt x="32059" y="3258929"/>
                </a:lnTo>
                <a:lnTo>
                  <a:pt x="25881" y="3308535"/>
                </a:lnTo>
                <a:lnTo>
                  <a:pt x="20358" y="3358242"/>
                </a:lnTo>
                <a:lnTo>
                  <a:pt x="15494" y="3408043"/>
                </a:lnTo>
                <a:lnTo>
                  <a:pt x="11289" y="3457931"/>
                </a:lnTo>
                <a:lnTo>
                  <a:pt x="7745" y="3507901"/>
                </a:lnTo>
                <a:lnTo>
                  <a:pt x="4863" y="3557945"/>
                </a:lnTo>
                <a:lnTo>
                  <a:pt x="2647" y="3608057"/>
                </a:lnTo>
                <a:lnTo>
                  <a:pt x="1096" y="3658232"/>
                </a:lnTo>
                <a:lnTo>
                  <a:pt x="213" y="3708462"/>
                </a:lnTo>
                <a:lnTo>
                  <a:pt x="0" y="3758700"/>
                </a:lnTo>
                <a:lnTo>
                  <a:pt x="455" y="3808897"/>
                </a:lnTo>
                <a:lnTo>
                  <a:pt x="1578" y="3859046"/>
                </a:lnTo>
                <a:lnTo>
                  <a:pt x="3366" y="3909141"/>
                </a:lnTo>
                <a:lnTo>
                  <a:pt x="5819" y="3959176"/>
                </a:lnTo>
                <a:lnTo>
                  <a:pt x="8935" y="4009144"/>
                </a:lnTo>
                <a:lnTo>
                  <a:pt x="12712" y="4059039"/>
                </a:lnTo>
                <a:lnTo>
                  <a:pt x="17148" y="4108854"/>
                </a:lnTo>
                <a:lnTo>
                  <a:pt x="22243" y="4158583"/>
                </a:lnTo>
                <a:lnTo>
                  <a:pt x="27994" y="4208220"/>
                </a:lnTo>
                <a:lnTo>
                  <a:pt x="34401" y="4257758"/>
                </a:lnTo>
                <a:lnTo>
                  <a:pt x="41461" y="4307191"/>
                </a:lnTo>
                <a:lnTo>
                  <a:pt x="49172" y="4356513"/>
                </a:lnTo>
                <a:lnTo>
                  <a:pt x="57535" y="4405716"/>
                </a:lnTo>
                <a:lnTo>
                  <a:pt x="66546" y="4454794"/>
                </a:lnTo>
                <a:lnTo>
                  <a:pt x="76205" y="4503742"/>
                </a:lnTo>
                <a:lnTo>
                  <a:pt x="86510" y="4552552"/>
                </a:lnTo>
                <a:lnTo>
                  <a:pt x="97459" y="4601219"/>
                </a:lnTo>
                <a:lnTo>
                  <a:pt x="109051" y="4649735"/>
                </a:lnTo>
                <a:lnTo>
                  <a:pt x="121284" y="4698095"/>
                </a:lnTo>
                <a:lnTo>
                  <a:pt x="134157" y="4746292"/>
                </a:lnTo>
                <a:lnTo>
                  <a:pt x="147668" y="4794319"/>
                </a:lnTo>
                <a:lnTo>
                  <a:pt x="161815" y="4842170"/>
                </a:lnTo>
                <a:lnTo>
                  <a:pt x="176598" y="4889840"/>
                </a:lnTo>
                <a:lnTo>
                  <a:pt x="192015" y="4937320"/>
                </a:lnTo>
                <a:lnTo>
                  <a:pt x="208063" y="4984605"/>
                </a:lnTo>
                <a:lnTo>
                  <a:pt x="224743" y="5031689"/>
                </a:lnTo>
                <a:lnTo>
                  <a:pt x="242051" y="5078565"/>
                </a:lnTo>
                <a:lnTo>
                  <a:pt x="259986" y="5125227"/>
                </a:lnTo>
                <a:lnTo>
                  <a:pt x="278548" y="5171667"/>
                </a:lnTo>
                <a:lnTo>
                  <a:pt x="297734" y="5217881"/>
                </a:lnTo>
                <a:lnTo>
                  <a:pt x="317542" y="5263861"/>
                </a:lnTo>
                <a:lnTo>
                  <a:pt x="337972" y="5309601"/>
                </a:lnTo>
                <a:lnTo>
                  <a:pt x="359022" y="5355094"/>
                </a:lnTo>
                <a:lnTo>
                  <a:pt x="380690" y="5400335"/>
                </a:lnTo>
                <a:lnTo>
                  <a:pt x="402975" y="5445316"/>
                </a:lnTo>
                <a:lnTo>
                  <a:pt x="425875" y="5490031"/>
                </a:lnTo>
                <a:lnTo>
                  <a:pt x="449369" y="5534438"/>
                </a:lnTo>
                <a:lnTo>
                  <a:pt x="473434" y="5578493"/>
                </a:lnTo>
                <a:lnTo>
                  <a:pt x="498064" y="5622191"/>
                </a:lnTo>
                <a:lnTo>
                  <a:pt x="523257" y="5665528"/>
                </a:lnTo>
                <a:lnTo>
                  <a:pt x="549007" y="5708499"/>
                </a:lnTo>
                <a:lnTo>
                  <a:pt x="575309" y="5751098"/>
                </a:lnTo>
                <a:lnTo>
                  <a:pt x="602161" y="5793321"/>
                </a:lnTo>
                <a:lnTo>
                  <a:pt x="629557" y="5835164"/>
                </a:lnTo>
                <a:lnTo>
                  <a:pt x="657492" y="5876620"/>
                </a:lnTo>
                <a:lnTo>
                  <a:pt x="685963" y="5917685"/>
                </a:lnTo>
                <a:lnTo>
                  <a:pt x="714966" y="5958354"/>
                </a:lnTo>
                <a:lnTo>
                  <a:pt x="744495" y="5998622"/>
                </a:lnTo>
                <a:lnTo>
                  <a:pt x="774546" y="6038484"/>
                </a:lnTo>
                <a:lnTo>
                  <a:pt x="805116" y="6077936"/>
                </a:lnTo>
                <a:lnTo>
                  <a:pt x="836199" y="6116971"/>
                </a:lnTo>
                <a:lnTo>
                  <a:pt x="867791" y="6155587"/>
                </a:lnTo>
                <a:lnTo>
                  <a:pt x="899888" y="6193776"/>
                </a:lnTo>
                <a:lnTo>
                  <a:pt x="932486" y="6231535"/>
                </a:lnTo>
                <a:lnTo>
                  <a:pt x="965579" y="6268859"/>
                </a:lnTo>
                <a:lnTo>
                  <a:pt x="999165" y="6305742"/>
                </a:lnTo>
                <a:lnTo>
                  <a:pt x="1033237" y="6342180"/>
                </a:lnTo>
                <a:lnTo>
                  <a:pt x="1067793" y="6378167"/>
                </a:lnTo>
                <a:lnTo>
                  <a:pt x="1102827" y="6413699"/>
                </a:lnTo>
                <a:lnTo>
                  <a:pt x="1138336" y="6448771"/>
                </a:lnTo>
                <a:lnTo>
                  <a:pt x="1174314" y="6483378"/>
                </a:lnTo>
                <a:lnTo>
                  <a:pt x="1210758" y="6517515"/>
                </a:lnTo>
                <a:lnTo>
                  <a:pt x="1247663" y="6551177"/>
                </a:lnTo>
                <a:lnTo>
                  <a:pt x="1285024" y="6584359"/>
                </a:lnTo>
                <a:lnTo>
                  <a:pt x="1322838" y="6617057"/>
                </a:lnTo>
                <a:lnTo>
                  <a:pt x="1361100" y="6649264"/>
                </a:lnTo>
                <a:lnTo>
                  <a:pt x="1399805" y="6680977"/>
                </a:lnTo>
                <a:lnTo>
                  <a:pt x="1438949" y="6712190"/>
                </a:lnTo>
                <a:lnTo>
                  <a:pt x="1478528" y="6742898"/>
                </a:lnTo>
                <a:lnTo>
                  <a:pt x="1518538" y="6773097"/>
                </a:lnTo>
                <a:lnTo>
                  <a:pt x="1558974" y="6802781"/>
                </a:lnTo>
                <a:lnTo>
                  <a:pt x="1599831" y="6831946"/>
                </a:lnTo>
                <a:lnTo>
                  <a:pt x="1641105" y="6860586"/>
                </a:lnTo>
                <a:lnTo>
                  <a:pt x="1682758" y="6888674"/>
                </a:lnTo>
                <a:lnTo>
                  <a:pt x="1724748" y="6916182"/>
                </a:lnTo>
                <a:lnTo>
                  <a:pt x="1767069" y="6943109"/>
                </a:lnTo>
                <a:lnTo>
                  <a:pt x="1809716" y="6969453"/>
                </a:lnTo>
                <a:lnTo>
                  <a:pt x="1852681" y="6995210"/>
                </a:lnTo>
                <a:lnTo>
                  <a:pt x="1895959" y="7020380"/>
                </a:lnTo>
                <a:lnTo>
                  <a:pt x="1939544" y="7044960"/>
                </a:lnTo>
                <a:lnTo>
                  <a:pt x="1983428" y="7068947"/>
                </a:lnTo>
                <a:lnTo>
                  <a:pt x="2027608" y="7092339"/>
                </a:lnTo>
                <a:lnTo>
                  <a:pt x="2072075" y="7115133"/>
                </a:lnTo>
                <a:lnTo>
                  <a:pt x="2116823" y="7137328"/>
                </a:lnTo>
                <a:lnTo>
                  <a:pt x="2161848" y="7158922"/>
                </a:lnTo>
                <a:lnTo>
                  <a:pt x="2207142" y="7179911"/>
                </a:lnTo>
                <a:lnTo>
                  <a:pt x="2252699" y="7200294"/>
                </a:lnTo>
                <a:lnTo>
                  <a:pt x="2298513" y="7220068"/>
                </a:lnTo>
                <a:lnTo>
                  <a:pt x="2344578" y="7239231"/>
                </a:lnTo>
                <a:lnTo>
                  <a:pt x="2390887" y="7257781"/>
                </a:lnTo>
                <a:lnTo>
                  <a:pt x="2437435" y="7275715"/>
                </a:lnTo>
                <a:lnTo>
                  <a:pt x="2484215" y="7293031"/>
                </a:lnTo>
                <a:lnTo>
                  <a:pt x="2531221" y="7309727"/>
                </a:lnTo>
                <a:lnTo>
                  <a:pt x="2578448" y="7325801"/>
                </a:lnTo>
                <a:lnTo>
                  <a:pt x="2625887" y="7341250"/>
                </a:lnTo>
                <a:lnTo>
                  <a:pt x="2673535" y="7356072"/>
                </a:lnTo>
                <a:lnTo>
                  <a:pt x="2721383" y="7370264"/>
                </a:lnTo>
                <a:lnTo>
                  <a:pt x="2769427" y="7383825"/>
                </a:lnTo>
                <a:lnTo>
                  <a:pt x="2817660" y="7396752"/>
                </a:lnTo>
                <a:lnTo>
                  <a:pt x="2866075" y="7409043"/>
                </a:lnTo>
                <a:lnTo>
                  <a:pt x="2914667" y="7420695"/>
                </a:lnTo>
                <a:lnTo>
                  <a:pt x="2963429" y="7431706"/>
                </a:lnTo>
                <a:lnTo>
                  <a:pt x="3012356" y="7442075"/>
                </a:lnTo>
                <a:lnTo>
                  <a:pt x="3061440" y="7451797"/>
                </a:lnTo>
                <a:lnTo>
                  <a:pt x="3110676" y="7460872"/>
                </a:lnTo>
                <a:lnTo>
                  <a:pt x="3160058" y="7469298"/>
                </a:lnTo>
                <a:lnTo>
                  <a:pt x="3209579" y="7477070"/>
                </a:lnTo>
                <a:lnTo>
                  <a:pt x="3259233" y="7484188"/>
                </a:lnTo>
                <a:lnTo>
                  <a:pt x="3309015" y="7490650"/>
                </a:lnTo>
                <a:lnTo>
                  <a:pt x="3358917" y="7496452"/>
                </a:lnTo>
                <a:lnTo>
                  <a:pt x="3408891" y="7501588"/>
                </a:lnTo>
                <a:lnTo>
                  <a:pt x="3458890" y="7506054"/>
                </a:lnTo>
                <a:lnTo>
                  <a:pt x="3508907" y="7509851"/>
                </a:lnTo>
                <a:lnTo>
                  <a:pt x="3558936" y="7512981"/>
                </a:lnTo>
                <a:lnTo>
                  <a:pt x="3608970" y="7515444"/>
                </a:lnTo>
                <a:lnTo>
                  <a:pt x="3659002" y="7517240"/>
                </a:lnTo>
                <a:lnTo>
                  <a:pt x="3709027" y="7518372"/>
                </a:lnTo>
                <a:lnTo>
                  <a:pt x="3759037" y="7518839"/>
                </a:lnTo>
                <a:lnTo>
                  <a:pt x="3809026" y="7518643"/>
                </a:lnTo>
                <a:lnTo>
                  <a:pt x="3858987" y="7517784"/>
                </a:lnTo>
                <a:lnTo>
                  <a:pt x="3908914" y="7516264"/>
                </a:lnTo>
                <a:lnTo>
                  <a:pt x="3958800" y="7514083"/>
                </a:lnTo>
                <a:lnTo>
                  <a:pt x="4008640" y="7511243"/>
                </a:lnTo>
                <a:lnTo>
                  <a:pt x="4058425" y="7507743"/>
                </a:lnTo>
                <a:lnTo>
                  <a:pt x="4108150" y="7503586"/>
                </a:lnTo>
                <a:lnTo>
                  <a:pt x="4157809" y="7498771"/>
                </a:lnTo>
                <a:lnTo>
                  <a:pt x="4207394" y="7493300"/>
                </a:lnTo>
                <a:lnTo>
                  <a:pt x="4256899" y="7487174"/>
                </a:lnTo>
                <a:lnTo>
                  <a:pt x="4306317" y="7480394"/>
                </a:lnTo>
                <a:lnTo>
                  <a:pt x="4355643" y="7472960"/>
                </a:lnTo>
                <a:lnTo>
                  <a:pt x="4404869" y="7464873"/>
                </a:lnTo>
                <a:lnTo>
                  <a:pt x="4453989" y="7456135"/>
                </a:lnTo>
                <a:lnTo>
                  <a:pt x="4502997" y="7446746"/>
                </a:lnTo>
                <a:lnTo>
                  <a:pt x="4551885" y="7436707"/>
                </a:lnTo>
                <a:lnTo>
                  <a:pt x="4600648" y="7426019"/>
                </a:lnTo>
                <a:lnTo>
                  <a:pt x="4649278" y="7414683"/>
                </a:lnTo>
                <a:lnTo>
                  <a:pt x="4697770" y="7402700"/>
                </a:lnTo>
                <a:lnTo>
                  <a:pt x="4746116" y="7390070"/>
                </a:lnTo>
                <a:lnTo>
                  <a:pt x="4794310" y="7376795"/>
                </a:lnTo>
                <a:lnTo>
                  <a:pt x="4842347" y="7362875"/>
                </a:lnTo>
                <a:lnTo>
                  <a:pt x="4890218" y="7348312"/>
                </a:lnTo>
                <a:lnTo>
                  <a:pt x="4937918" y="7333105"/>
                </a:lnTo>
                <a:lnTo>
                  <a:pt x="4985439" y="7317257"/>
                </a:lnTo>
                <a:lnTo>
                  <a:pt x="5032777" y="7300768"/>
                </a:lnTo>
                <a:lnTo>
                  <a:pt x="5079923" y="7283639"/>
                </a:lnTo>
                <a:lnTo>
                  <a:pt x="5126871" y="7265871"/>
                </a:lnTo>
                <a:lnTo>
                  <a:pt x="5173616" y="7247465"/>
                </a:lnTo>
                <a:lnTo>
                  <a:pt x="5219949" y="7228504"/>
                </a:lnTo>
                <a:lnTo>
                  <a:pt x="5265991" y="7208944"/>
                </a:lnTo>
                <a:lnTo>
                  <a:pt x="5311736" y="7188791"/>
                </a:lnTo>
                <a:lnTo>
                  <a:pt x="5357178" y="7168047"/>
                </a:lnTo>
                <a:lnTo>
                  <a:pt x="5402313" y="7146717"/>
                </a:lnTo>
                <a:lnTo>
                  <a:pt x="5447135" y="7124804"/>
                </a:lnTo>
                <a:lnTo>
                  <a:pt x="5491639" y="7102312"/>
                </a:lnTo>
                <a:lnTo>
                  <a:pt x="5535819" y="7079245"/>
                </a:lnTo>
                <a:lnTo>
                  <a:pt x="5579670" y="7055606"/>
                </a:lnTo>
                <a:lnTo>
                  <a:pt x="5623187" y="7031401"/>
                </a:lnTo>
                <a:lnTo>
                  <a:pt x="5666365" y="7006631"/>
                </a:lnTo>
                <a:lnTo>
                  <a:pt x="5709198" y="6981303"/>
                </a:lnTo>
                <a:lnTo>
                  <a:pt x="5751682" y="6955418"/>
                </a:lnTo>
                <a:lnTo>
                  <a:pt x="5793809" y="6928981"/>
                </a:lnTo>
                <a:lnTo>
                  <a:pt x="5835577" y="6901996"/>
                </a:lnTo>
                <a:lnTo>
                  <a:pt x="5876978" y="6874466"/>
                </a:lnTo>
                <a:lnTo>
                  <a:pt x="5918009" y="6846396"/>
                </a:lnTo>
                <a:lnTo>
                  <a:pt x="5958662" y="6817789"/>
                </a:lnTo>
                <a:lnTo>
                  <a:pt x="5998935" y="6788650"/>
                </a:lnTo>
                <a:lnTo>
                  <a:pt x="6038820" y="6758981"/>
                </a:lnTo>
                <a:lnTo>
                  <a:pt x="6078312" y="6728787"/>
                </a:lnTo>
                <a:lnTo>
                  <a:pt x="6117407" y="6698071"/>
                </a:lnTo>
                <a:lnTo>
                  <a:pt x="6156100" y="6666838"/>
                </a:lnTo>
                <a:lnTo>
                  <a:pt x="6194384" y="6635092"/>
                </a:lnTo>
                <a:lnTo>
                  <a:pt x="6232254" y="6602835"/>
                </a:lnTo>
                <a:lnTo>
                  <a:pt x="6269706" y="6570072"/>
                </a:lnTo>
                <a:lnTo>
                  <a:pt x="6306733" y="6536807"/>
                </a:lnTo>
                <a:lnTo>
                  <a:pt x="6343331" y="6503044"/>
                </a:lnTo>
                <a:lnTo>
                  <a:pt x="6379494" y="6468786"/>
                </a:lnTo>
                <a:lnTo>
                  <a:pt x="6415218" y="6434037"/>
                </a:lnTo>
                <a:lnTo>
                  <a:pt x="6450496" y="6398802"/>
                </a:lnTo>
                <a:lnTo>
                  <a:pt x="6485324" y="6363083"/>
                </a:lnTo>
                <a:lnTo>
                  <a:pt x="6519695" y="6326885"/>
                </a:lnTo>
                <a:lnTo>
                  <a:pt x="6553606" y="6290212"/>
                </a:lnTo>
                <a:lnTo>
                  <a:pt x="6587050" y="6253067"/>
                </a:lnTo>
                <a:lnTo>
                  <a:pt x="6620022" y="6215454"/>
                </a:lnTo>
                <a:lnTo>
                  <a:pt x="6633330" y="6174433"/>
                </a:lnTo>
                <a:lnTo>
                  <a:pt x="6627378" y="6153624"/>
                </a:lnTo>
                <a:lnTo>
                  <a:pt x="6593660" y="6125331"/>
                </a:lnTo>
                <a:lnTo>
                  <a:pt x="6551143" y="6128936"/>
                </a:lnTo>
                <a:lnTo>
                  <a:pt x="6500497" y="6180232"/>
                </a:lnTo>
                <a:lnTo>
                  <a:pt x="6467125" y="6217220"/>
                </a:lnTo>
                <a:lnTo>
                  <a:pt x="6433276" y="6253724"/>
                </a:lnTo>
                <a:lnTo>
                  <a:pt x="6398956" y="6289741"/>
                </a:lnTo>
                <a:lnTo>
                  <a:pt x="6364170" y="6325266"/>
                </a:lnTo>
                <a:lnTo>
                  <a:pt x="6328923" y="6360296"/>
                </a:lnTo>
                <a:lnTo>
                  <a:pt x="6293221" y="6394827"/>
                </a:lnTo>
                <a:lnTo>
                  <a:pt x="6257070" y="6428854"/>
                </a:lnTo>
                <a:lnTo>
                  <a:pt x="6220476" y="6462374"/>
                </a:lnTo>
                <a:lnTo>
                  <a:pt x="6183443" y="6495382"/>
                </a:lnTo>
                <a:lnTo>
                  <a:pt x="6145977" y="6527875"/>
                </a:lnTo>
                <a:lnTo>
                  <a:pt x="6108085" y="6559847"/>
                </a:lnTo>
                <a:lnTo>
                  <a:pt x="6069771" y="6591297"/>
                </a:lnTo>
                <a:lnTo>
                  <a:pt x="6031041" y="6622218"/>
                </a:lnTo>
                <a:lnTo>
                  <a:pt x="5991901" y="6652608"/>
                </a:lnTo>
                <a:lnTo>
                  <a:pt x="5952356" y="6682462"/>
                </a:lnTo>
                <a:lnTo>
                  <a:pt x="5912412" y="6711776"/>
                </a:lnTo>
                <a:lnTo>
                  <a:pt x="5872074" y="6740546"/>
                </a:lnTo>
                <a:lnTo>
                  <a:pt x="5831348" y="6768768"/>
                </a:lnTo>
                <a:lnTo>
                  <a:pt x="5790239" y="6796439"/>
                </a:lnTo>
                <a:lnTo>
                  <a:pt x="5748754" y="6823553"/>
                </a:lnTo>
                <a:lnTo>
                  <a:pt x="5706897" y="6850108"/>
                </a:lnTo>
                <a:lnTo>
                  <a:pt x="5664674" y="6876098"/>
                </a:lnTo>
                <a:lnTo>
                  <a:pt x="5622091" y="6901520"/>
                </a:lnTo>
                <a:lnTo>
                  <a:pt x="5579153" y="6926370"/>
                </a:lnTo>
                <a:lnTo>
                  <a:pt x="5535867" y="6950644"/>
                </a:lnTo>
                <a:lnTo>
                  <a:pt x="5492236" y="6974338"/>
                </a:lnTo>
                <a:lnTo>
                  <a:pt x="5448268" y="6997447"/>
                </a:lnTo>
                <a:lnTo>
                  <a:pt x="5403967" y="7019968"/>
                </a:lnTo>
                <a:lnTo>
                  <a:pt x="5359339" y="7041897"/>
                </a:lnTo>
                <a:lnTo>
                  <a:pt x="5314390" y="7063230"/>
                </a:lnTo>
                <a:lnTo>
                  <a:pt x="5269125" y="7083962"/>
                </a:lnTo>
                <a:lnTo>
                  <a:pt x="5223550" y="7104089"/>
                </a:lnTo>
                <a:lnTo>
                  <a:pt x="5177670" y="7123608"/>
                </a:lnTo>
                <a:lnTo>
                  <a:pt x="5131491" y="7142515"/>
                </a:lnTo>
                <a:lnTo>
                  <a:pt x="5084887" y="7160858"/>
                </a:lnTo>
                <a:lnTo>
                  <a:pt x="5038073" y="7178547"/>
                </a:lnTo>
                <a:lnTo>
                  <a:pt x="4991058" y="7195580"/>
                </a:lnTo>
                <a:lnTo>
                  <a:pt x="4943847" y="7211958"/>
                </a:lnTo>
                <a:lnTo>
                  <a:pt x="4896448" y="7227679"/>
                </a:lnTo>
                <a:lnTo>
                  <a:pt x="4848867" y="7242742"/>
                </a:lnTo>
                <a:lnTo>
                  <a:pt x="4801112" y="7257146"/>
                </a:lnTo>
                <a:lnTo>
                  <a:pt x="4753189" y="7270890"/>
                </a:lnTo>
                <a:lnTo>
                  <a:pt x="4705106" y="7283973"/>
                </a:lnTo>
                <a:lnTo>
                  <a:pt x="4656868" y="7296395"/>
                </a:lnTo>
                <a:lnTo>
                  <a:pt x="4608484" y="7308155"/>
                </a:lnTo>
                <a:lnTo>
                  <a:pt x="4559959" y="7319250"/>
                </a:lnTo>
                <a:lnTo>
                  <a:pt x="4511301" y="7329682"/>
                </a:lnTo>
                <a:lnTo>
                  <a:pt x="4462517" y="7339448"/>
                </a:lnTo>
                <a:lnTo>
                  <a:pt x="4413613" y="7348547"/>
                </a:lnTo>
                <a:lnTo>
                  <a:pt x="4364596" y="7356979"/>
                </a:lnTo>
                <a:lnTo>
                  <a:pt x="4315474" y="7364743"/>
                </a:lnTo>
                <a:lnTo>
                  <a:pt x="4266253" y="7371838"/>
                </a:lnTo>
                <a:lnTo>
                  <a:pt x="4216940" y="7378262"/>
                </a:lnTo>
                <a:lnTo>
                  <a:pt x="4167542" y="7384016"/>
                </a:lnTo>
                <a:lnTo>
                  <a:pt x="4118066" y="7389097"/>
                </a:lnTo>
                <a:lnTo>
                  <a:pt x="4068518" y="7393506"/>
                </a:lnTo>
                <a:lnTo>
                  <a:pt x="4018907" y="7397241"/>
                </a:lnTo>
                <a:lnTo>
                  <a:pt x="3969237" y="7400300"/>
                </a:lnTo>
                <a:lnTo>
                  <a:pt x="3919517" y="7402684"/>
                </a:lnTo>
                <a:lnTo>
                  <a:pt x="3869753" y="7404392"/>
                </a:lnTo>
                <a:lnTo>
                  <a:pt x="3819952" y="7405421"/>
                </a:lnTo>
                <a:lnTo>
                  <a:pt x="3770121" y="7405772"/>
                </a:lnTo>
                <a:lnTo>
                  <a:pt x="3720267" y="7405444"/>
                </a:lnTo>
                <a:lnTo>
                  <a:pt x="3670397" y="7404435"/>
                </a:lnTo>
                <a:lnTo>
                  <a:pt x="3620517" y="7402744"/>
                </a:lnTo>
                <a:lnTo>
                  <a:pt x="3570635" y="7400371"/>
                </a:lnTo>
                <a:lnTo>
                  <a:pt x="3520758" y="7397315"/>
                </a:lnTo>
                <a:lnTo>
                  <a:pt x="3470892" y="7393574"/>
                </a:lnTo>
                <a:lnTo>
                  <a:pt x="3421043" y="7389148"/>
                </a:lnTo>
                <a:lnTo>
                  <a:pt x="3371220" y="7384036"/>
                </a:lnTo>
                <a:lnTo>
                  <a:pt x="3321473" y="7378244"/>
                </a:lnTo>
                <a:lnTo>
                  <a:pt x="3271849" y="7371775"/>
                </a:lnTo>
                <a:lnTo>
                  <a:pt x="3222356" y="7364634"/>
                </a:lnTo>
                <a:lnTo>
                  <a:pt x="3173000" y="7356822"/>
                </a:lnTo>
                <a:lnTo>
                  <a:pt x="3123787" y="7348343"/>
                </a:lnTo>
                <a:lnTo>
                  <a:pt x="3074724" y="7339197"/>
                </a:lnTo>
                <a:lnTo>
                  <a:pt x="3025818" y="7329388"/>
                </a:lnTo>
                <a:lnTo>
                  <a:pt x="2977075" y="7318919"/>
                </a:lnTo>
                <a:lnTo>
                  <a:pt x="2928501" y="7307791"/>
                </a:lnTo>
                <a:lnTo>
                  <a:pt x="2880104" y="7296007"/>
                </a:lnTo>
                <a:lnTo>
                  <a:pt x="2831889" y="7283569"/>
                </a:lnTo>
                <a:lnTo>
                  <a:pt x="2783863" y="7270480"/>
                </a:lnTo>
                <a:lnTo>
                  <a:pt x="2736033" y="7256742"/>
                </a:lnTo>
                <a:lnTo>
                  <a:pt x="2688406" y="7242358"/>
                </a:lnTo>
                <a:lnTo>
                  <a:pt x="2640986" y="7227330"/>
                </a:lnTo>
                <a:lnTo>
                  <a:pt x="2593783" y="7211661"/>
                </a:lnTo>
                <a:lnTo>
                  <a:pt x="2546800" y="7195352"/>
                </a:lnTo>
                <a:lnTo>
                  <a:pt x="2500047" y="7178407"/>
                </a:lnTo>
                <a:lnTo>
                  <a:pt x="2453528" y="7160827"/>
                </a:lnTo>
                <a:lnTo>
                  <a:pt x="2407250" y="7142615"/>
                </a:lnTo>
                <a:lnTo>
                  <a:pt x="2361220" y="7123774"/>
                </a:lnTo>
                <a:lnTo>
                  <a:pt x="2315444" y="7104306"/>
                </a:lnTo>
                <a:lnTo>
                  <a:pt x="2269930" y="7084213"/>
                </a:lnTo>
                <a:lnTo>
                  <a:pt x="2224682" y="7063498"/>
                </a:lnTo>
                <a:lnTo>
                  <a:pt x="2179709" y="7042163"/>
                </a:lnTo>
                <a:lnTo>
                  <a:pt x="2135016" y="7020210"/>
                </a:lnTo>
                <a:lnTo>
                  <a:pt x="2090610" y="6997643"/>
                </a:lnTo>
                <a:lnTo>
                  <a:pt x="2046498" y="6974463"/>
                </a:lnTo>
                <a:lnTo>
                  <a:pt x="2002685" y="6950673"/>
                </a:lnTo>
                <a:lnTo>
                  <a:pt x="1959179" y="6926275"/>
                </a:lnTo>
                <a:lnTo>
                  <a:pt x="1915987" y="6901272"/>
                </a:lnTo>
                <a:lnTo>
                  <a:pt x="1873113" y="6875666"/>
                </a:lnTo>
                <a:lnTo>
                  <a:pt x="1830566" y="6849459"/>
                </a:lnTo>
                <a:lnTo>
                  <a:pt x="1788352" y="6822654"/>
                </a:lnTo>
                <a:lnTo>
                  <a:pt x="1746476" y="6795253"/>
                </a:lnTo>
                <a:lnTo>
                  <a:pt x="1704946" y="6767259"/>
                </a:lnTo>
                <a:lnTo>
                  <a:pt x="1663804" y="6738699"/>
                </a:lnTo>
                <a:lnTo>
                  <a:pt x="1623089" y="6709601"/>
                </a:lnTo>
                <a:lnTo>
                  <a:pt x="1582807" y="6679971"/>
                </a:lnTo>
                <a:lnTo>
                  <a:pt x="1542961" y="6649814"/>
                </a:lnTo>
                <a:lnTo>
                  <a:pt x="1503557" y="6619136"/>
                </a:lnTo>
                <a:lnTo>
                  <a:pt x="1464599" y="6587942"/>
                </a:lnTo>
                <a:lnTo>
                  <a:pt x="1426092" y="6556236"/>
                </a:lnTo>
                <a:lnTo>
                  <a:pt x="1388040" y="6524025"/>
                </a:lnTo>
                <a:lnTo>
                  <a:pt x="1350448" y="6491313"/>
                </a:lnTo>
                <a:lnTo>
                  <a:pt x="1313320" y="6458105"/>
                </a:lnTo>
                <a:lnTo>
                  <a:pt x="1276662" y="6424407"/>
                </a:lnTo>
                <a:lnTo>
                  <a:pt x="1240477" y="6390224"/>
                </a:lnTo>
                <a:lnTo>
                  <a:pt x="1204771" y="6355561"/>
                </a:lnTo>
                <a:lnTo>
                  <a:pt x="1169548" y="6320424"/>
                </a:lnTo>
                <a:lnTo>
                  <a:pt x="1134813" y="6284817"/>
                </a:lnTo>
                <a:lnTo>
                  <a:pt x="1100569" y="6248745"/>
                </a:lnTo>
                <a:lnTo>
                  <a:pt x="1066823" y="6212215"/>
                </a:lnTo>
                <a:lnTo>
                  <a:pt x="1033578" y="6175230"/>
                </a:lnTo>
                <a:lnTo>
                  <a:pt x="1000839" y="6137797"/>
                </a:lnTo>
                <a:lnTo>
                  <a:pt x="968611" y="6099921"/>
                </a:lnTo>
                <a:lnTo>
                  <a:pt x="936898" y="6061606"/>
                </a:lnTo>
                <a:lnTo>
                  <a:pt x="905705" y="6022858"/>
                </a:lnTo>
                <a:lnTo>
                  <a:pt x="875037" y="5983682"/>
                </a:lnTo>
                <a:lnTo>
                  <a:pt x="844897" y="5944083"/>
                </a:lnTo>
                <a:lnTo>
                  <a:pt x="815292" y="5904067"/>
                </a:lnTo>
                <a:lnTo>
                  <a:pt x="786225" y="5863639"/>
                </a:lnTo>
                <a:lnTo>
                  <a:pt x="757700" y="5822804"/>
                </a:lnTo>
                <a:lnTo>
                  <a:pt x="729724" y="5781566"/>
                </a:lnTo>
                <a:lnTo>
                  <a:pt x="702299" y="5739932"/>
                </a:lnTo>
                <a:lnTo>
                  <a:pt x="675431" y="5697907"/>
                </a:lnTo>
                <a:lnTo>
                  <a:pt x="649125" y="5655495"/>
                </a:lnTo>
                <a:lnTo>
                  <a:pt x="623385" y="5612702"/>
                </a:lnTo>
                <a:lnTo>
                  <a:pt x="598215" y="5569533"/>
                </a:lnTo>
                <a:lnTo>
                  <a:pt x="573621" y="5525994"/>
                </a:lnTo>
                <a:lnTo>
                  <a:pt x="549606" y="5482089"/>
                </a:lnTo>
                <a:lnTo>
                  <a:pt x="526176" y="5437823"/>
                </a:lnTo>
                <a:lnTo>
                  <a:pt x="503354" y="5393241"/>
                </a:lnTo>
                <a:lnTo>
                  <a:pt x="481163" y="5348386"/>
                </a:lnTo>
                <a:lnTo>
                  <a:pt x="459604" y="5303265"/>
                </a:lnTo>
                <a:lnTo>
                  <a:pt x="438678" y="5257887"/>
                </a:lnTo>
                <a:lnTo>
                  <a:pt x="418388" y="5212256"/>
                </a:lnTo>
                <a:lnTo>
                  <a:pt x="398735" y="5166380"/>
                </a:lnTo>
                <a:lnTo>
                  <a:pt x="379720" y="5120267"/>
                </a:lnTo>
                <a:lnTo>
                  <a:pt x="361345" y="5073921"/>
                </a:lnTo>
                <a:lnTo>
                  <a:pt x="343612" y="5027351"/>
                </a:lnTo>
                <a:lnTo>
                  <a:pt x="326522" y="4980563"/>
                </a:lnTo>
                <a:lnTo>
                  <a:pt x="310077" y="4933563"/>
                </a:lnTo>
                <a:lnTo>
                  <a:pt x="294278" y="4886360"/>
                </a:lnTo>
                <a:lnTo>
                  <a:pt x="279128" y="4838958"/>
                </a:lnTo>
                <a:lnTo>
                  <a:pt x="264628" y="4791365"/>
                </a:lnTo>
                <a:lnTo>
                  <a:pt x="250779" y="4743589"/>
                </a:lnTo>
                <a:lnTo>
                  <a:pt x="237583" y="4695634"/>
                </a:lnTo>
                <a:lnTo>
                  <a:pt x="225042" y="4647510"/>
                </a:lnTo>
                <a:lnTo>
                  <a:pt x="213157" y="4599221"/>
                </a:lnTo>
                <a:lnTo>
                  <a:pt x="201930" y="4550775"/>
                </a:lnTo>
                <a:lnTo>
                  <a:pt x="191362" y="4502178"/>
                </a:lnTo>
                <a:lnTo>
                  <a:pt x="181455" y="4453438"/>
                </a:lnTo>
                <a:lnTo>
                  <a:pt x="172212" y="4404562"/>
                </a:lnTo>
                <a:lnTo>
                  <a:pt x="163632" y="4355554"/>
                </a:lnTo>
                <a:lnTo>
                  <a:pt x="155718" y="4306424"/>
                </a:lnTo>
                <a:lnTo>
                  <a:pt x="148472" y="4257177"/>
                </a:lnTo>
                <a:lnTo>
                  <a:pt x="141896" y="4207820"/>
                </a:lnTo>
                <a:lnTo>
                  <a:pt x="135990" y="4158360"/>
                </a:lnTo>
                <a:lnTo>
                  <a:pt x="130756" y="4108804"/>
                </a:lnTo>
                <a:lnTo>
                  <a:pt x="126196" y="4059158"/>
                </a:lnTo>
                <a:lnTo>
                  <a:pt x="122313" y="4009430"/>
                </a:lnTo>
                <a:lnTo>
                  <a:pt x="119106" y="3959625"/>
                </a:lnTo>
                <a:lnTo>
                  <a:pt x="116578" y="3909751"/>
                </a:lnTo>
                <a:lnTo>
                  <a:pt x="114731" y="3859815"/>
                </a:lnTo>
                <a:lnTo>
                  <a:pt x="113566" y="3809823"/>
                </a:lnTo>
                <a:lnTo>
                  <a:pt x="113084" y="3759782"/>
                </a:lnTo>
                <a:lnTo>
                  <a:pt x="113288" y="3709698"/>
                </a:lnTo>
                <a:lnTo>
                  <a:pt x="114177" y="3659621"/>
                </a:lnTo>
                <a:lnTo>
                  <a:pt x="115750" y="3609602"/>
                </a:lnTo>
                <a:lnTo>
                  <a:pt x="118006" y="3559646"/>
                </a:lnTo>
                <a:lnTo>
                  <a:pt x="120942" y="3509761"/>
                </a:lnTo>
                <a:lnTo>
                  <a:pt x="124557" y="3459954"/>
                </a:lnTo>
                <a:lnTo>
                  <a:pt x="128850" y="3410230"/>
                </a:lnTo>
                <a:lnTo>
                  <a:pt x="133818" y="3360598"/>
                </a:lnTo>
                <a:lnTo>
                  <a:pt x="139459" y="3311063"/>
                </a:lnTo>
                <a:lnTo>
                  <a:pt x="145773" y="3261632"/>
                </a:lnTo>
                <a:lnTo>
                  <a:pt x="152756" y="3212312"/>
                </a:lnTo>
                <a:lnTo>
                  <a:pt x="160408" y="3163110"/>
                </a:lnTo>
                <a:lnTo>
                  <a:pt x="168727" y="3114033"/>
                </a:lnTo>
                <a:lnTo>
                  <a:pt x="177710" y="3065086"/>
                </a:lnTo>
                <a:lnTo>
                  <a:pt x="187357" y="3016278"/>
                </a:lnTo>
                <a:lnTo>
                  <a:pt x="197665" y="2967614"/>
                </a:lnTo>
                <a:lnTo>
                  <a:pt x="208632" y="2919102"/>
                </a:lnTo>
                <a:lnTo>
                  <a:pt x="220257" y="2870747"/>
                </a:lnTo>
                <a:lnTo>
                  <a:pt x="232538" y="2822558"/>
                </a:lnTo>
                <a:lnTo>
                  <a:pt x="245474" y="2774539"/>
                </a:lnTo>
                <a:lnTo>
                  <a:pt x="259062" y="2726700"/>
                </a:lnTo>
                <a:lnTo>
                  <a:pt x="273301" y="2679045"/>
                </a:lnTo>
                <a:lnTo>
                  <a:pt x="288189" y="2631581"/>
                </a:lnTo>
                <a:lnTo>
                  <a:pt x="303724" y="2584316"/>
                </a:lnTo>
                <a:lnTo>
                  <a:pt x="319904" y="2537257"/>
                </a:lnTo>
                <a:lnTo>
                  <a:pt x="336729" y="2490409"/>
                </a:lnTo>
                <a:lnTo>
                  <a:pt x="354195" y="2443780"/>
                </a:lnTo>
                <a:lnTo>
                  <a:pt x="372301" y="2397375"/>
                </a:lnTo>
                <a:lnTo>
                  <a:pt x="391046" y="2351203"/>
                </a:lnTo>
                <a:lnTo>
                  <a:pt x="410427" y="2305270"/>
                </a:lnTo>
                <a:lnTo>
                  <a:pt x="430444" y="2259582"/>
                </a:lnTo>
                <a:lnTo>
                  <a:pt x="451094" y="2214147"/>
                </a:lnTo>
                <a:lnTo>
                  <a:pt x="472374" y="2168970"/>
                </a:lnTo>
                <a:lnTo>
                  <a:pt x="494285" y="2124059"/>
                </a:lnTo>
                <a:lnTo>
                  <a:pt x="516824" y="2079420"/>
                </a:lnTo>
                <a:lnTo>
                  <a:pt x="539988" y="2035060"/>
                </a:lnTo>
                <a:lnTo>
                  <a:pt x="563777" y="1990986"/>
                </a:lnTo>
                <a:lnTo>
                  <a:pt x="588167" y="1947242"/>
                </a:lnTo>
                <a:lnTo>
                  <a:pt x="613134" y="1903871"/>
                </a:lnTo>
                <a:lnTo>
                  <a:pt x="638673" y="1860878"/>
                </a:lnTo>
                <a:lnTo>
                  <a:pt x="664778" y="1818268"/>
                </a:lnTo>
                <a:lnTo>
                  <a:pt x="691446" y="1776047"/>
                </a:lnTo>
                <a:lnTo>
                  <a:pt x="718671" y="1734218"/>
                </a:lnTo>
                <a:lnTo>
                  <a:pt x="746449" y="1692789"/>
                </a:lnTo>
                <a:lnTo>
                  <a:pt x="774776" y="1651763"/>
                </a:lnTo>
                <a:lnTo>
                  <a:pt x="803645" y="1611145"/>
                </a:lnTo>
                <a:lnTo>
                  <a:pt x="833054" y="1570942"/>
                </a:lnTo>
                <a:lnTo>
                  <a:pt x="862996" y="1531157"/>
                </a:lnTo>
                <a:lnTo>
                  <a:pt x="893468" y="1491796"/>
                </a:lnTo>
                <a:lnTo>
                  <a:pt x="924464" y="1452865"/>
                </a:lnTo>
                <a:lnTo>
                  <a:pt x="955980" y="1414367"/>
                </a:lnTo>
                <a:lnTo>
                  <a:pt x="988011" y="1376309"/>
                </a:lnTo>
                <a:lnTo>
                  <a:pt x="1020552" y="1338695"/>
                </a:lnTo>
                <a:lnTo>
                  <a:pt x="1053599" y="1301531"/>
                </a:lnTo>
                <a:lnTo>
                  <a:pt x="1087147" y="1264821"/>
                </a:lnTo>
                <a:lnTo>
                  <a:pt x="1121191" y="1228571"/>
                </a:lnTo>
                <a:lnTo>
                  <a:pt x="1155727" y="1192786"/>
                </a:lnTo>
                <a:lnTo>
                  <a:pt x="1190749" y="1157470"/>
                </a:lnTo>
                <a:lnTo>
                  <a:pt x="1226253" y="1122630"/>
                </a:lnTo>
                <a:lnTo>
                  <a:pt x="1262235" y="1088269"/>
                </a:lnTo>
                <a:lnTo>
                  <a:pt x="1298689" y="1054394"/>
                </a:lnTo>
                <a:lnTo>
                  <a:pt x="1335611" y="1021009"/>
                </a:lnTo>
                <a:lnTo>
                  <a:pt x="1372996" y="988119"/>
                </a:lnTo>
                <a:lnTo>
                  <a:pt x="1410839" y="955730"/>
                </a:lnTo>
                <a:lnTo>
                  <a:pt x="1449137" y="923847"/>
                </a:lnTo>
                <a:lnTo>
                  <a:pt x="1487883" y="892474"/>
                </a:lnTo>
                <a:lnTo>
                  <a:pt x="1527073" y="861617"/>
                </a:lnTo>
                <a:lnTo>
                  <a:pt x="1566703" y="831281"/>
                </a:lnTo>
                <a:lnTo>
                  <a:pt x="1606767" y="801470"/>
                </a:lnTo>
                <a:lnTo>
                  <a:pt x="1647262" y="772191"/>
                </a:lnTo>
                <a:lnTo>
                  <a:pt x="1688182" y="743448"/>
                </a:lnTo>
                <a:lnTo>
                  <a:pt x="1729523" y="715247"/>
                </a:lnTo>
                <a:lnTo>
                  <a:pt x="1771279" y="687591"/>
                </a:lnTo>
                <a:lnTo>
                  <a:pt x="1813253" y="660608"/>
                </a:lnTo>
                <a:lnTo>
                  <a:pt x="1855558" y="634221"/>
                </a:lnTo>
                <a:lnTo>
                  <a:pt x="1898186" y="608433"/>
                </a:lnTo>
                <a:lnTo>
                  <a:pt x="1941131" y="583245"/>
                </a:lnTo>
                <a:lnTo>
                  <a:pt x="1984387" y="558661"/>
                </a:lnTo>
                <a:lnTo>
                  <a:pt x="2027947" y="534681"/>
                </a:lnTo>
                <a:lnTo>
                  <a:pt x="2071805" y="511310"/>
                </a:lnTo>
                <a:lnTo>
                  <a:pt x="2115954" y="488548"/>
                </a:lnTo>
                <a:lnTo>
                  <a:pt x="2160388" y="466398"/>
                </a:lnTo>
                <a:lnTo>
                  <a:pt x="2205100" y="444862"/>
                </a:lnTo>
                <a:lnTo>
                  <a:pt x="2250084" y="423943"/>
                </a:lnTo>
                <a:lnTo>
                  <a:pt x="2295333" y="403642"/>
                </a:lnTo>
                <a:lnTo>
                  <a:pt x="2340841" y="383963"/>
                </a:lnTo>
                <a:lnTo>
                  <a:pt x="2386601" y="364907"/>
                </a:lnTo>
                <a:lnTo>
                  <a:pt x="2432607" y="346476"/>
                </a:lnTo>
                <a:lnTo>
                  <a:pt x="2478852" y="328673"/>
                </a:lnTo>
                <a:lnTo>
                  <a:pt x="2525330" y="311500"/>
                </a:lnTo>
                <a:lnTo>
                  <a:pt x="2572034" y="294959"/>
                </a:lnTo>
                <a:lnTo>
                  <a:pt x="2618957" y="279052"/>
                </a:lnTo>
                <a:lnTo>
                  <a:pt x="2666094" y="263782"/>
                </a:lnTo>
                <a:lnTo>
                  <a:pt x="2713438" y="249152"/>
                </a:lnTo>
                <a:lnTo>
                  <a:pt x="2760982" y="235162"/>
                </a:lnTo>
                <a:lnTo>
                  <a:pt x="2808720" y="221816"/>
                </a:lnTo>
                <a:lnTo>
                  <a:pt x="2856645" y="209115"/>
                </a:lnTo>
                <a:lnTo>
                  <a:pt x="2904751" y="197063"/>
                </a:lnTo>
                <a:lnTo>
                  <a:pt x="2953031" y="185660"/>
                </a:lnTo>
                <a:lnTo>
                  <a:pt x="3001479" y="174910"/>
                </a:lnTo>
                <a:lnTo>
                  <a:pt x="3050088" y="164815"/>
                </a:lnTo>
                <a:lnTo>
                  <a:pt x="3098851" y="155376"/>
                </a:lnTo>
                <a:lnTo>
                  <a:pt x="3147763" y="146597"/>
                </a:lnTo>
                <a:lnTo>
                  <a:pt x="3196817" y="138479"/>
                </a:lnTo>
                <a:lnTo>
                  <a:pt x="3246006" y="131025"/>
                </a:lnTo>
                <a:lnTo>
                  <a:pt x="3295324" y="124236"/>
                </a:lnTo>
                <a:lnTo>
                  <a:pt x="3344763" y="118116"/>
                </a:lnTo>
                <a:lnTo>
                  <a:pt x="3394319" y="112666"/>
                </a:lnTo>
                <a:lnTo>
                  <a:pt x="3415832" y="106049"/>
                </a:lnTo>
                <a:lnTo>
                  <a:pt x="3432665" y="92283"/>
                </a:lnTo>
                <a:lnTo>
                  <a:pt x="3443162" y="73285"/>
                </a:lnTo>
                <a:lnTo>
                  <a:pt x="3445668" y="50972"/>
                </a:lnTo>
                <a:lnTo>
                  <a:pt x="3439323" y="29440"/>
                </a:lnTo>
                <a:lnTo>
                  <a:pt x="3425687" y="12630"/>
                </a:lnTo>
                <a:lnTo>
                  <a:pt x="3406739" y="2248"/>
                </a:lnTo>
                <a:lnTo>
                  <a:pt x="3384455" y="0"/>
                </a:lnTo>
                <a:close/>
              </a:path>
            </a:pathLst>
          </a:custGeom>
          <a:solidFill>
            <a:srgbClr val="8BB31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10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5" name="Holder 5"/>
          <p:cNvSpPr>
            <a:spLocks noGrp="1"/>
          </p:cNvSpPr>
          <p:nvPr>
            <p:ph type="sldNum" sz="quarter" idx="7"/>
          </p:nvPr>
        </p:nvSpPr>
        <p:spPr/>
        <p:txBody>
          <a:bodyPr lIns="0" tIns="0" rIns="0" bIns="0"/>
          <a:lstStyle>
            <a:lvl1pPr>
              <a:defRPr sz="1900" b="0" i="0">
                <a:solidFill>
                  <a:srgbClr val="4F9C45"/>
                </a:solidFill>
                <a:latin typeface="Trebuchet MS"/>
                <a:cs typeface="Trebuchet MS"/>
              </a:defRPr>
            </a:lvl1pPr>
          </a:lstStyle>
          <a:p>
            <a:pPr marL="38100">
              <a:lnSpc>
                <a:spcPts val="2265"/>
              </a:lnSpc>
            </a:pPr>
            <a:fld id="{81D60167-4931-47E6-BA6A-407CBD079E47}" type="slidenum">
              <a:rPr spc="150" dirty="0"/>
              <a:t>‹#›</a:t>
            </a:fld>
            <a:endParaRPr spc="150"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890" b="0" i="0">
                <a:solidFill>
                  <a:srgbClr val="4F9C45"/>
                </a:solidFill>
                <a:latin typeface="Trebuchet MS"/>
                <a:cs typeface="Trebuchet MS"/>
              </a:defRPr>
            </a:lvl1pPr>
          </a:lstStyle>
          <a:p>
            <a:pPr marL="37884">
              <a:lnSpc>
                <a:spcPts val="2253"/>
              </a:lnSpc>
            </a:pPr>
            <a:endParaRPr lang="en-US" spc="148"/>
          </a:p>
        </p:txBody>
      </p:sp>
      <p:sp>
        <p:nvSpPr>
          <p:cNvPr id="7" name="Rectangle 6">
            <a:extLst>
              <a:ext uri="{FF2B5EF4-FFF2-40B4-BE49-F238E27FC236}">
                <a16:creationId xmlns:a16="http://schemas.microsoft.com/office/drawing/2014/main" id="{AD48F774-A2F1-C173-09DC-4FC88D1B7BFE}"/>
              </a:ext>
            </a:extLst>
          </p:cNvPr>
          <p:cNvSpPr/>
          <p:nvPr userDrawn="1"/>
        </p:nvSpPr>
        <p:spPr>
          <a:xfrm>
            <a:off x="0" y="0"/>
            <a:ext cx="20104100" cy="11372850"/>
          </a:xfrm>
          <a:prstGeom prst="rect">
            <a:avLst/>
          </a:prstGeom>
          <a:solidFill>
            <a:srgbClr val="F6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3548167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a:ext>
            </a:extLst>
          </a:blip>
          <a:stretch>
            <a:fillRect/>
          </a:stretch>
        </p:blipFill>
        <p:spPr>
          <a:xfrm>
            <a:off x="3" y="14148"/>
            <a:ext cx="20104098" cy="11294409"/>
          </a:xfrm>
          <a:prstGeom prst="rect">
            <a:avLst/>
          </a:prstGeom>
        </p:spPr>
      </p:pic>
      <p:sp>
        <p:nvSpPr>
          <p:cNvPr id="17" name="bg object 17"/>
          <p:cNvSpPr/>
          <p:nvPr/>
        </p:nvSpPr>
        <p:spPr>
          <a:xfrm>
            <a:off x="0" y="0"/>
            <a:ext cx="20104100" cy="1130871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sz="1789"/>
          </a:p>
        </p:txBody>
      </p:sp>
      <p:pic>
        <p:nvPicPr>
          <p:cNvPr id="18" name="bg object 18"/>
          <p:cNvPicPr/>
          <p:nvPr/>
        </p:nvPicPr>
        <p:blipFill>
          <a:blip r:embed="rId2" cstate="print">
            <a:extLst>
              <a:ext uri="{28A0092B-C50C-407E-A947-70E740481C1C}">
                <a14:useLocalDpi xmlns:a14="http://schemas.microsoft.com/office/drawing/2010/main"/>
              </a:ext>
            </a:extLst>
          </a:blip>
          <a:stretch>
            <a:fillRect/>
          </a:stretch>
        </p:blipFill>
        <p:spPr>
          <a:xfrm>
            <a:off x="3" y="14148"/>
            <a:ext cx="20104098" cy="11294409"/>
          </a:xfrm>
          <a:prstGeom prst="rect">
            <a:avLst/>
          </a:prstGeom>
        </p:spPr>
      </p:pic>
      <p:sp>
        <p:nvSpPr>
          <p:cNvPr id="19" name="bg object 19"/>
          <p:cNvSpPr/>
          <p:nvPr/>
        </p:nvSpPr>
        <p:spPr>
          <a:xfrm>
            <a:off x="0" y="0"/>
            <a:ext cx="20104100" cy="1130871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sz="1789"/>
          </a:p>
        </p:txBody>
      </p:sp>
      <p:sp>
        <p:nvSpPr>
          <p:cNvPr id="20" name="bg object 20"/>
          <p:cNvSpPr/>
          <p:nvPr/>
        </p:nvSpPr>
        <p:spPr>
          <a:xfrm>
            <a:off x="16054247" y="9082398"/>
            <a:ext cx="1242060" cy="926464"/>
          </a:xfrm>
          <a:custGeom>
            <a:avLst/>
            <a:gdLst/>
            <a:ahLst/>
            <a:cxnLst/>
            <a:rect l="l" t="t" r="r" b="b"/>
            <a:pathLst>
              <a:path w="1242059" h="926465">
                <a:moveTo>
                  <a:pt x="1241831" y="85991"/>
                </a:moveTo>
                <a:lnTo>
                  <a:pt x="1235748" y="52933"/>
                </a:lnTo>
                <a:lnTo>
                  <a:pt x="1217510" y="25552"/>
                </a:lnTo>
                <a:lnTo>
                  <a:pt x="1190294" y="6896"/>
                </a:lnTo>
                <a:lnTo>
                  <a:pt x="1157249" y="0"/>
                </a:lnTo>
                <a:lnTo>
                  <a:pt x="1105611" y="2514"/>
                </a:lnTo>
                <a:lnTo>
                  <a:pt x="1055382" y="9906"/>
                </a:lnTo>
                <a:lnTo>
                  <a:pt x="1006817" y="21932"/>
                </a:lnTo>
                <a:lnTo>
                  <a:pt x="960145" y="38379"/>
                </a:lnTo>
                <a:lnTo>
                  <a:pt x="915606" y="59016"/>
                </a:lnTo>
                <a:lnTo>
                  <a:pt x="873417" y="83616"/>
                </a:lnTo>
                <a:lnTo>
                  <a:pt x="833843" y="111937"/>
                </a:lnTo>
                <a:lnTo>
                  <a:pt x="797090" y="143764"/>
                </a:lnTo>
                <a:lnTo>
                  <a:pt x="763409" y="178854"/>
                </a:lnTo>
                <a:lnTo>
                  <a:pt x="735241" y="214236"/>
                </a:lnTo>
                <a:lnTo>
                  <a:pt x="735241" y="295262"/>
                </a:lnTo>
                <a:lnTo>
                  <a:pt x="734568" y="294309"/>
                </a:lnTo>
                <a:lnTo>
                  <a:pt x="735037" y="294906"/>
                </a:lnTo>
                <a:lnTo>
                  <a:pt x="735241" y="295262"/>
                </a:lnTo>
                <a:lnTo>
                  <a:pt x="735241" y="214236"/>
                </a:lnTo>
                <a:lnTo>
                  <a:pt x="733031" y="217004"/>
                </a:lnTo>
                <a:lnTo>
                  <a:pt x="706196" y="257937"/>
                </a:lnTo>
                <a:lnTo>
                  <a:pt x="688225" y="237871"/>
                </a:lnTo>
                <a:lnTo>
                  <a:pt x="656856" y="209765"/>
                </a:lnTo>
                <a:lnTo>
                  <a:pt x="656856" y="522947"/>
                </a:lnTo>
                <a:lnTo>
                  <a:pt x="651725" y="574116"/>
                </a:lnTo>
                <a:lnTo>
                  <a:pt x="636943" y="621449"/>
                </a:lnTo>
                <a:lnTo>
                  <a:pt x="613448" y="664286"/>
                </a:lnTo>
                <a:lnTo>
                  <a:pt x="582155" y="701967"/>
                </a:lnTo>
                <a:lnTo>
                  <a:pt x="545058" y="733259"/>
                </a:lnTo>
                <a:lnTo>
                  <a:pt x="502158" y="756754"/>
                </a:lnTo>
                <a:lnTo>
                  <a:pt x="454494" y="771537"/>
                </a:lnTo>
                <a:lnTo>
                  <a:pt x="403136" y="776668"/>
                </a:lnTo>
                <a:lnTo>
                  <a:pt x="351967" y="771537"/>
                </a:lnTo>
                <a:lnTo>
                  <a:pt x="304634" y="756754"/>
                </a:lnTo>
                <a:lnTo>
                  <a:pt x="261810" y="733259"/>
                </a:lnTo>
                <a:lnTo>
                  <a:pt x="224129" y="701967"/>
                </a:lnTo>
                <a:lnTo>
                  <a:pt x="192824" y="664883"/>
                </a:lnTo>
                <a:lnTo>
                  <a:pt x="169329" y="621969"/>
                </a:lnTo>
                <a:lnTo>
                  <a:pt x="154546" y="574306"/>
                </a:lnTo>
                <a:lnTo>
                  <a:pt x="149415" y="522947"/>
                </a:lnTo>
                <a:lnTo>
                  <a:pt x="154546" y="471792"/>
                </a:lnTo>
                <a:lnTo>
                  <a:pt x="169329" y="424459"/>
                </a:lnTo>
                <a:lnTo>
                  <a:pt x="192824" y="381622"/>
                </a:lnTo>
                <a:lnTo>
                  <a:pt x="224129" y="343941"/>
                </a:lnTo>
                <a:lnTo>
                  <a:pt x="261213" y="312648"/>
                </a:lnTo>
                <a:lnTo>
                  <a:pt x="304114" y="289140"/>
                </a:lnTo>
                <a:lnTo>
                  <a:pt x="351777" y="274358"/>
                </a:lnTo>
                <a:lnTo>
                  <a:pt x="403136" y="269227"/>
                </a:lnTo>
                <a:lnTo>
                  <a:pt x="454291" y="274358"/>
                </a:lnTo>
                <a:lnTo>
                  <a:pt x="501624" y="289140"/>
                </a:lnTo>
                <a:lnTo>
                  <a:pt x="544461" y="312648"/>
                </a:lnTo>
                <a:lnTo>
                  <a:pt x="582155" y="343941"/>
                </a:lnTo>
                <a:lnTo>
                  <a:pt x="613448" y="381025"/>
                </a:lnTo>
                <a:lnTo>
                  <a:pt x="636943" y="423938"/>
                </a:lnTo>
                <a:lnTo>
                  <a:pt x="651725" y="471589"/>
                </a:lnTo>
                <a:lnTo>
                  <a:pt x="656856" y="522947"/>
                </a:lnTo>
                <a:lnTo>
                  <a:pt x="656856" y="209765"/>
                </a:lnTo>
                <a:lnTo>
                  <a:pt x="619277" y="182562"/>
                </a:lnTo>
                <a:lnTo>
                  <a:pt x="580453" y="160782"/>
                </a:lnTo>
                <a:lnTo>
                  <a:pt x="539127" y="143319"/>
                </a:lnTo>
                <a:lnTo>
                  <a:pt x="495592" y="130467"/>
                </a:lnTo>
                <a:lnTo>
                  <a:pt x="450164" y="122529"/>
                </a:lnTo>
                <a:lnTo>
                  <a:pt x="403136" y="119824"/>
                </a:lnTo>
                <a:lnTo>
                  <a:pt x="356108" y="122529"/>
                </a:lnTo>
                <a:lnTo>
                  <a:pt x="310680" y="130467"/>
                </a:lnTo>
                <a:lnTo>
                  <a:pt x="267144" y="143319"/>
                </a:lnTo>
                <a:lnTo>
                  <a:pt x="225818" y="160782"/>
                </a:lnTo>
                <a:lnTo>
                  <a:pt x="186994" y="182562"/>
                </a:lnTo>
                <a:lnTo>
                  <a:pt x="150964" y="208368"/>
                </a:lnTo>
                <a:lnTo>
                  <a:pt x="118059" y="237871"/>
                </a:lnTo>
                <a:lnTo>
                  <a:pt x="88544" y="270789"/>
                </a:lnTo>
                <a:lnTo>
                  <a:pt x="62750" y="306806"/>
                </a:lnTo>
                <a:lnTo>
                  <a:pt x="40970" y="345630"/>
                </a:lnTo>
                <a:lnTo>
                  <a:pt x="23495" y="386969"/>
                </a:lnTo>
                <a:lnTo>
                  <a:pt x="10642" y="430491"/>
                </a:lnTo>
                <a:lnTo>
                  <a:pt x="2717" y="475919"/>
                </a:lnTo>
                <a:lnTo>
                  <a:pt x="0" y="522947"/>
                </a:lnTo>
                <a:lnTo>
                  <a:pt x="2717" y="569976"/>
                </a:lnTo>
                <a:lnTo>
                  <a:pt x="10642" y="615403"/>
                </a:lnTo>
                <a:lnTo>
                  <a:pt x="23495" y="658939"/>
                </a:lnTo>
                <a:lnTo>
                  <a:pt x="40970" y="700265"/>
                </a:lnTo>
                <a:lnTo>
                  <a:pt x="62750" y="739101"/>
                </a:lnTo>
                <a:lnTo>
                  <a:pt x="88544" y="775119"/>
                </a:lnTo>
                <a:lnTo>
                  <a:pt x="118059" y="808037"/>
                </a:lnTo>
                <a:lnTo>
                  <a:pt x="150964" y="837539"/>
                </a:lnTo>
                <a:lnTo>
                  <a:pt x="186994" y="863346"/>
                </a:lnTo>
                <a:lnTo>
                  <a:pt x="225818" y="885126"/>
                </a:lnTo>
                <a:lnTo>
                  <a:pt x="267144" y="902589"/>
                </a:lnTo>
                <a:lnTo>
                  <a:pt x="310680" y="915441"/>
                </a:lnTo>
                <a:lnTo>
                  <a:pt x="356108" y="923378"/>
                </a:lnTo>
                <a:lnTo>
                  <a:pt x="403136" y="926084"/>
                </a:lnTo>
                <a:lnTo>
                  <a:pt x="450164" y="923378"/>
                </a:lnTo>
                <a:lnTo>
                  <a:pt x="495592" y="915441"/>
                </a:lnTo>
                <a:lnTo>
                  <a:pt x="539127" y="902589"/>
                </a:lnTo>
                <a:lnTo>
                  <a:pt x="580453" y="885126"/>
                </a:lnTo>
                <a:lnTo>
                  <a:pt x="619277" y="863346"/>
                </a:lnTo>
                <a:lnTo>
                  <a:pt x="655307" y="837539"/>
                </a:lnTo>
                <a:lnTo>
                  <a:pt x="688225" y="808037"/>
                </a:lnTo>
                <a:lnTo>
                  <a:pt x="716343" y="776668"/>
                </a:lnTo>
                <a:lnTo>
                  <a:pt x="743521" y="739101"/>
                </a:lnTo>
                <a:lnTo>
                  <a:pt x="765314" y="700265"/>
                </a:lnTo>
                <a:lnTo>
                  <a:pt x="782777" y="658939"/>
                </a:lnTo>
                <a:lnTo>
                  <a:pt x="795629" y="615403"/>
                </a:lnTo>
                <a:lnTo>
                  <a:pt x="803567" y="569976"/>
                </a:lnTo>
                <a:lnTo>
                  <a:pt x="806272" y="522947"/>
                </a:lnTo>
                <a:lnTo>
                  <a:pt x="805573" y="510933"/>
                </a:lnTo>
                <a:lnTo>
                  <a:pt x="808088" y="473900"/>
                </a:lnTo>
                <a:lnTo>
                  <a:pt x="817448" y="428459"/>
                </a:lnTo>
                <a:lnTo>
                  <a:pt x="832535" y="385521"/>
                </a:lnTo>
                <a:lnTo>
                  <a:pt x="852893" y="345401"/>
                </a:lnTo>
                <a:lnTo>
                  <a:pt x="878128" y="308406"/>
                </a:lnTo>
                <a:lnTo>
                  <a:pt x="907770" y="274866"/>
                </a:lnTo>
                <a:lnTo>
                  <a:pt x="941412" y="245224"/>
                </a:lnTo>
                <a:lnTo>
                  <a:pt x="978662" y="220002"/>
                </a:lnTo>
                <a:lnTo>
                  <a:pt x="1019124" y="199631"/>
                </a:lnTo>
                <a:lnTo>
                  <a:pt x="1062405" y="184543"/>
                </a:lnTo>
                <a:lnTo>
                  <a:pt x="1108100" y="175183"/>
                </a:lnTo>
                <a:lnTo>
                  <a:pt x="1155839" y="171970"/>
                </a:lnTo>
                <a:lnTo>
                  <a:pt x="1189494" y="165277"/>
                </a:lnTo>
                <a:lnTo>
                  <a:pt x="1216812" y="146951"/>
                </a:lnTo>
                <a:lnTo>
                  <a:pt x="1235138" y="119646"/>
                </a:lnTo>
                <a:lnTo>
                  <a:pt x="1241831" y="85991"/>
                </a:lnTo>
                <a:close/>
              </a:path>
            </a:pathLst>
          </a:custGeom>
          <a:solidFill>
            <a:srgbClr val="FFFFFF"/>
          </a:solidFill>
        </p:spPr>
        <p:txBody>
          <a:bodyPr wrap="square" lIns="0" tIns="0" rIns="0" bIns="0" rtlCol="0"/>
          <a:lstStyle/>
          <a:p>
            <a:endParaRPr sz="1789"/>
          </a:p>
        </p:txBody>
      </p:sp>
      <p:sp>
        <p:nvSpPr>
          <p:cNvPr id="21" name="bg object 21"/>
          <p:cNvSpPr/>
          <p:nvPr/>
        </p:nvSpPr>
        <p:spPr>
          <a:xfrm>
            <a:off x="15214157" y="9388280"/>
            <a:ext cx="932179" cy="621664"/>
          </a:xfrm>
          <a:custGeom>
            <a:avLst/>
            <a:gdLst/>
            <a:ahLst/>
            <a:cxnLst/>
            <a:rect l="l" t="t" r="r" b="b"/>
            <a:pathLst>
              <a:path w="932180" h="621665">
                <a:moveTo>
                  <a:pt x="377774" y="190284"/>
                </a:moveTo>
                <a:lnTo>
                  <a:pt x="346456" y="170751"/>
                </a:lnTo>
                <a:lnTo>
                  <a:pt x="312229" y="156629"/>
                </a:lnTo>
                <a:lnTo>
                  <a:pt x="275882" y="148069"/>
                </a:lnTo>
                <a:lnTo>
                  <a:pt x="238213" y="145186"/>
                </a:lnTo>
                <a:lnTo>
                  <a:pt x="224256" y="145694"/>
                </a:lnTo>
                <a:lnTo>
                  <a:pt x="181838" y="152234"/>
                </a:lnTo>
                <a:lnTo>
                  <a:pt x="137591" y="167855"/>
                </a:lnTo>
                <a:lnTo>
                  <a:pt x="98323" y="191033"/>
                </a:lnTo>
                <a:lnTo>
                  <a:pt x="64706" y="220726"/>
                </a:lnTo>
                <a:lnTo>
                  <a:pt x="37401" y="255879"/>
                </a:lnTo>
                <a:lnTo>
                  <a:pt x="17068" y="295402"/>
                </a:lnTo>
                <a:lnTo>
                  <a:pt x="4381" y="338264"/>
                </a:lnTo>
                <a:lnTo>
                  <a:pt x="0" y="383400"/>
                </a:lnTo>
                <a:lnTo>
                  <a:pt x="508" y="397357"/>
                </a:lnTo>
                <a:lnTo>
                  <a:pt x="7048" y="439788"/>
                </a:lnTo>
                <a:lnTo>
                  <a:pt x="22669" y="484035"/>
                </a:lnTo>
                <a:lnTo>
                  <a:pt x="45859" y="523290"/>
                </a:lnTo>
                <a:lnTo>
                  <a:pt x="75552" y="556907"/>
                </a:lnTo>
                <a:lnTo>
                  <a:pt x="110693" y="584225"/>
                </a:lnTo>
                <a:lnTo>
                  <a:pt x="150228" y="604545"/>
                </a:lnTo>
                <a:lnTo>
                  <a:pt x="193090" y="617232"/>
                </a:lnTo>
                <a:lnTo>
                  <a:pt x="238213" y="621614"/>
                </a:lnTo>
                <a:lnTo>
                  <a:pt x="252183" y="621106"/>
                </a:lnTo>
                <a:lnTo>
                  <a:pt x="294601" y="614565"/>
                </a:lnTo>
                <a:lnTo>
                  <a:pt x="326847" y="590778"/>
                </a:lnTo>
                <a:lnTo>
                  <a:pt x="332663" y="551129"/>
                </a:lnTo>
                <a:lnTo>
                  <a:pt x="308876" y="517652"/>
                </a:lnTo>
                <a:lnTo>
                  <a:pt x="269227" y="511670"/>
                </a:lnTo>
                <a:lnTo>
                  <a:pt x="260997" y="513511"/>
                </a:lnTo>
                <a:lnTo>
                  <a:pt x="253022" y="514845"/>
                </a:lnTo>
                <a:lnTo>
                  <a:pt x="245046" y="515632"/>
                </a:lnTo>
                <a:lnTo>
                  <a:pt x="236816" y="515899"/>
                </a:lnTo>
                <a:lnTo>
                  <a:pt x="193154" y="508558"/>
                </a:lnTo>
                <a:lnTo>
                  <a:pt x="155054" y="487883"/>
                </a:lnTo>
                <a:lnTo>
                  <a:pt x="125412" y="455841"/>
                </a:lnTo>
                <a:lnTo>
                  <a:pt x="107137" y="414413"/>
                </a:lnTo>
                <a:lnTo>
                  <a:pt x="102895" y="381990"/>
                </a:lnTo>
                <a:lnTo>
                  <a:pt x="110236" y="338340"/>
                </a:lnTo>
                <a:lnTo>
                  <a:pt x="130911" y="300228"/>
                </a:lnTo>
                <a:lnTo>
                  <a:pt x="162966" y="270586"/>
                </a:lnTo>
                <a:lnTo>
                  <a:pt x="204393" y="252310"/>
                </a:lnTo>
                <a:lnTo>
                  <a:pt x="236816" y="248081"/>
                </a:lnTo>
                <a:lnTo>
                  <a:pt x="261594" y="250393"/>
                </a:lnTo>
                <a:lnTo>
                  <a:pt x="306387" y="267703"/>
                </a:lnTo>
                <a:lnTo>
                  <a:pt x="339001" y="297764"/>
                </a:lnTo>
                <a:lnTo>
                  <a:pt x="348157" y="315734"/>
                </a:lnTo>
                <a:lnTo>
                  <a:pt x="226949" y="332651"/>
                </a:lnTo>
                <a:lnTo>
                  <a:pt x="208673" y="339267"/>
                </a:lnTo>
                <a:lnTo>
                  <a:pt x="194881" y="351688"/>
                </a:lnTo>
                <a:lnTo>
                  <a:pt x="186905" y="368338"/>
                </a:lnTo>
                <a:lnTo>
                  <a:pt x="186067" y="387629"/>
                </a:lnTo>
                <a:lnTo>
                  <a:pt x="191376" y="404342"/>
                </a:lnTo>
                <a:lnTo>
                  <a:pt x="202107" y="417753"/>
                </a:lnTo>
                <a:lnTo>
                  <a:pt x="216789" y="426669"/>
                </a:lnTo>
                <a:lnTo>
                  <a:pt x="233997" y="429907"/>
                </a:lnTo>
                <a:lnTo>
                  <a:pt x="241046" y="429907"/>
                </a:lnTo>
                <a:lnTo>
                  <a:pt x="370725" y="411581"/>
                </a:lnTo>
                <a:lnTo>
                  <a:pt x="363321" y="387007"/>
                </a:lnTo>
                <a:lnTo>
                  <a:pt x="358038" y="361899"/>
                </a:lnTo>
                <a:lnTo>
                  <a:pt x="354863" y="336270"/>
                </a:lnTo>
                <a:lnTo>
                  <a:pt x="353809" y="310108"/>
                </a:lnTo>
                <a:lnTo>
                  <a:pt x="355371" y="278688"/>
                </a:lnTo>
                <a:lnTo>
                  <a:pt x="359968" y="248081"/>
                </a:lnTo>
                <a:lnTo>
                  <a:pt x="367487" y="218516"/>
                </a:lnTo>
                <a:lnTo>
                  <a:pt x="377774" y="190284"/>
                </a:lnTo>
                <a:close/>
              </a:path>
              <a:path w="932180" h="621665">
                <a:moveTo>
                  <a:pt x="931722" y="470789"/>
                </a:moveTo>
                <a:lnTo>
                  <a:pt x="900849" y="427977"/>
                </a:lnTo>
                <a:lnTo>
                  <a:pt x="876046" y="381990"/>
                </a:lnTo>
                <a:lnTo>
                  <a:pt x="857592" y="332828"/>
                </a:lnTo>
                <a:lnTo>
                  <a:pt x="845743" y="280504"/>
                </a:lnTo>
                <a:lnTo>
                  <a:pt x="847674" y="295300"/>
                </a:lnTo>
                <a:lnTo>
                  <a:pt x="848309" y="302704"/>
                </a:lnTo>
                <a:lnTo>
                  <a:pt x="848550" y="310108"/>
                </a:lnTo>
                <a:lnTo>
                  <a:pt x="842035" y="358914"/>
                </a:lnTo>
                <a:lnTo>
                  <a:pt x="823607" y="402717"/>
                </a:lnTo>
                <a:lnTo>
                  <a:pt x="794994" y="439775"/>
                </a:lnTo>
                <a:lnTo>
                  <a:pt x="757923" y="468388"/>
                </a:lnTo>
                <a:lnTo>
                  <a:pt x="714133" y="486816"/>
                </a:lnTo>
                <a:lnTo>
                  <a:pt x="665314" y="493344"/>
                </a:lnTo>
                <a:lnTo>
                  <a:pt x="616508" y="486816"/>
                </a:lnTo>
                <a:lnTo>
                  <a:pt x="572706" y="468388"/>
                </a:lnTo>
                <a:lnTo>
                  <a:pt x="535635" y="439775"/>
                </a:lnTo>
                <a:lnTo>
                  <a:pt x="507022" y="402717"/>
                </a:lnTo>
                <a:lnTo>
                  <a:pt x="488594" y="358914"/>
                </a:lnTo>
                <a:lnTo>
                  <a:pt x="482079" y="310108"/>
                </a:lnTo>
                <a:lnTo>
                  <a:pt x="488594" y="261289"/>
                </a:lnTo>
                <a:lnTo>
                  <a:pt x="507022" y="217487"/>
                </a:lnTo>
                <a:lnTo>
                  <a:pt x="535635" y="180428"/>
                </a:lnTo>
                <a:lnTo>
                  <a:pt x="572706" y="151815"/>
                </a:lnTo>
                <a:lnTo>
                  <a:pt x="616508" y="133388"/>
                </a:lnTo>
                <a:lnTo>
                  <a:pt x="665314" y="126860"/>
                </a:lnTo>
                <a:lnTo>
                  <a:pt x="675640" y="127127"/>
                </a:lnTo>
                <a:lnTo>
                  <a:pt x="685571" y="127914"/>
                </a:lnTo>
                <a:lnTo>
                  <a:pt x="695248" y="129235"/>
                </a:lnTo>
                <a:lnTo>
                  <a:pt x="704773" y="131089"/>
                </a:lnTo>
                <a:lnTo>
                  <a:pt x="729754" y="131330"/>
                </a:lnTo>
                <a:lnTo>
                  <a:pt x="770191" y="105918"/>
                </a:lnTo>
                <a:lnTo>
                  <a:pt x="781138" y="58191"/>
                </a:lnTo>
                <a:lnTo>
                  <a:pt x="755726" y="17754"/>
                </a:lnTo>
                <a:lnTo>
                  <a:pt x="716876" y="4165"/>
                </a:lnTo>
                <a:lnTo>
                  <a:pt x="666724" y="0"/>
                </a:lnTo>
                <a:lnTo>
                  <a:pt x="620750" y="3378"/>
                </a:lnTo>
                <a:lnTo>
                  <a:pt x="576910" y="13182"/>
                </a:lnTo>
                <a:lnTo>
                  <a:pt x="535698" y="28930"/>
                </a:lnTo>
                <a:lnTo>
                  <a:pt x="497560" y="50139"/>
                </a:lnTo>
                <a:lnTo>
                  <a:pt x="462991" y="76301"/>
                </a:lnTo>
                <a:lnTo>
                  <a:pt x="432447" y="106934"/>
                </a:lnTo>
                <a:lnTo>
                  <a:pt x="406400" y="141554"/>
                </a:lnTo>
                <a:lnTo>
                  <a:pt x="385330" y="179679"/>
                </a:lnTo>
                <a:lnTo>
                  <a:pt x="369697" y="220802"/>
                </a:lnTo>
                <a:lnTo>
                  <a:pt x="359968" y="264439"/>
                </a:lnTo>
                <a:lnTo>
                  <a:pt x="356616" y="310108"/>
                </a:lnTo>
                <a:lnTo>
                  <a:pt x="359994" y="356082"/>
                </a:lnTo>
                <a:lnTo>
                  <a:pt x="369811" y="399923"/>
                </a:lnTo>
                <a:lnTo>
                  <a:pt x="385559" y="441134"/>
                </a:lnTo>
                <a:lnTo>
                  <a:pt x="406755" y="479272"/>
                </a:lnTo>
                <a:lnTo>
                  <a:pt x="432930" y="513842"/>
                </a:lnTo>
                <a:lnTo>
                  <a:pt x="463562" y="544385"/>
                </a:lnTo>
                <a:lnTo>
                  <a:pt x="498182" y="570420"/>
                </a:lnTo>
                <a:lnTo>
                  <a:pt x="536295" y="591502"/>
                </a:lnTo>
                <a:lnTo>
                  <a:pt x="577418" y="607136"/>
                </a:lnTo>
                <a:lnTo>
                  <a:pt x="621055" y="616864"/>
                </a:lnTo>
                <a:lnTo>
                  <a:pt x="666724" y="620204"/>
                </a:lnTo>
                <a:lnTo>
                  <a:pt x="714095" y="616597"/>
                </a:lnTo>
                <a:lnTo>
                  <a:pt x="759206" y="606120"/>
                </a:lnTo>
                <a:lnTo>
                  <a:pt x="801497" y="589356"/>
                </a:lnTo>
                <a:lnTo>
                  <a:pt x="840435" y="566877"/>
                </a:lnTo>
                <a:lnTo>
                  <a:pt x="875487" y="539242"/>
                </a:lnTo>
                <a:lnTo>
                  <a:pt x="906094" y="507034"/>
                </a:lnTo>
                <a:lnTo>
                  <a:pt x="931722" y="470789"/>
                </a:lnTo>
                <a:close/>
              </a:path>
            </a:pathLst>
          </a:custGeom>
          <a:solidFill>
            <a:srgbClr val="FFFFFF"/>
          </a:solidFill>
        </p:spPr>
        <p:txBody>
          <a:bodyPr wrap="square" lIns="0" tIns="0" rIns="0" bIns="0" rtlCol="0"/>
          <a:lstStyle/>
          <a:p>
            <a:endParaRPr sz="1789"/>
          </a:p>
        </p:txBody>
      </p:sp>
      <p:pic>
        <p:nvPicPr>
          <p:cNvPr id="22" name="bg object 22"/>
          <p:cNvPicPr/>
          <p:nvPr/>
        </p:nvPicPr>
        <p:blipFill>
          <a:blip r:embed="rId3" cstate="email">
            <a:extLst>
              <a:ext uri="{28A0092B-C50C-407E-A947-70E740481C1C}">
                <a14:useLocalDpi xmlns:a14="http://schemas.microsoft.com/office/drawing/2010/main"/>
              </a:ext>
            </a:extLst>
          </a:blip>
          <a:stretch>
            <a:fillRect/>
          </a:stretch>
        </p:blipFill>
        <p:spPr>
          <a:xfrm>
            <a:off x="16895769" y="9784354"/>
            <a:ext cx="188873" cy="211438"/>
          </a:xfrm>
          <a:prstGeom prst="rect">
            <a:avLst/>
          </a:prstGeom>
        </p:spPr>
      </p:pic>
      <p:pic>
        <p:nvPicPr>
          <p:cNvPr id="23" name="bg object 23"/>
          <p:cNvPicPr/>
          <p:nvPr/>
        </p:nvPicPr>
        <p:blipFill>
          <a:blip r:embed="rId4" cstate="email">
            <a:extLst>
              <a:ext uri="{28A0092B-C50C-407E-A947-70E740481C1C}">
                <a14:useLocalDpi xmlns:a14="http://schemas.microsoft.com/office/drawing/2010/main"/>
              </a:ext>
            </a:extLst>
          </a:blip>
          <a:stretch>
            <a:fillRect/>
          </a:stretch>
        </p:blipFill>
        <p:spPr>
          <a:xfrm>
            <a:off x="17112825" y="9784352"/>
            <a:ext cx="422889" cy="211441"/>
          </a:xfrm>
          <a:prstGeom prst="rect">
            <a:avLst/>
          </a:prstGeom>
        </p:spPr>
      </p:pic>
      <p:sp>
        <p:nvSpPr>
          <p:cNvPr id="24" name="bg object 24"/>
          <p:cNvSpPr/>
          <p:nvPr/>
        </p:nvSpPr>
        <p:spPr>
          <a:xfrm>
            <a:off x="17601945" y="9708233"/>
            <a:ext cx="217169" cy="286384"/>
          </a:xfrm>
          <a:custGeom>
            <a:avLst/>
            <a:gdLst/>
            <a:ahLst/>
            <a:cxnLst/>
            <a:rect l="l" t="t" r="r" b="b"/>
            <a:pathLst>
              <a:path w="217169" h="286384">
                <a:moveTo>
                  <a:pt x="109924" y="252316"/>
                </a:moveTo>
                <a:lnTo>
                  <a:pt x="62029" y="252316"/>
                </a:lnTo>
                <a:lnTo>
                  <a:pt x="65596" y="257603"/>
                </a:lnTo>
                <a:lnTo>
                  <a:pt x="76824" y="269232"/>
                </a:lnTo>
                <a:lnTo>
                  <a:pt x="96511" y="280862"/>
                </a:lnTo>
                <a:lnTo>
                  <a:pt x="125451" y="286148"/>
                </a:lnTo>
                <a:lnTo>
                  <a:pt x="161772" y="278747"/>
                </a:lnTo>
                <a:lnTo>
                  <a:pt x="190825" y="257603"/>
                </a:lnTo>
                <a:lnTo>
                  <a:pt x="192254" y="255133"/>
                </a:lnTo>
                <a:lnTo>
                  <a:pt x="121221" y="255133"/>
                </a:lnTo>
                <a:lnTo>
                  <a:pt x="109924" y="252316"/>
                </a:lnTo>
                <a:close/>
              </a:path>
              <a:path w="217169" h="286384">
                <a:moveTo>
                  <a:pt x="38051" y="0"/>
                </a:moveTo>
                <a:lnTo>
                  <a:pt x="0" y="0"/>
                </a:lnTo>
                <a:lnTo>
                  <a:pt x="0" y="33831"/>
                </a:lnTo>
                <a:lnTo>
                  <a:pt x="22564" y="33831"/>
                </a:lnTo>
                <a:lnTo>
                  <a:pt x="25381" y="36648"/>
                </a:lnTo>
                <a:lnTo>
                  <a:pt x="25381" y="281918"/>
                </a:lnTo>
                <a:lnTo>
                  <a:pt x="62029" y="281918"/>
                </a:lnTo>
                <a:lnTo>
                  <a:pt x="62029" y="259363"/>
                </a:lnTo>
                <a:lnTo>
                  <a:pt x="60615" y="252316"/>
                </a:lnTo>
                <a:lnTo>
                  <a:pt x="109924" y="252316"/>
                </a:lnTo>
                <a:lnTo>
                  <a:pt x="96134" y="248878"/>
                </a:lnTo>
                <a:lnTo>
                  <a:pt x="78053" y="232580"/>
                </a:lnTo>
                <a:lnTo>
                  <a:pt x="67109" y="209939"/>
                </a:lnTo>
                <a:lnTo>
                  <a:pt x="63432" y="184654"/>
                </a:lnTo>
                <a:lnTo>
                  <a:pt x="68299" y="151198"/>
                </a:lnTo>
                <a:lnTo>
                  <a:pt x="81226" y="128447"/>
                </a:lnTo>
                <a:lnTo>
                  <a:pt x="99703" y="115476"/>
                </a:lnTo>
                <a:lnTo>
                  <a:pt x="121221" y="111357"/>
                </a:lnTo>
                <a:lnTo>
                  <a:pt x="197013" y="111357"/>
                </a:lnTo>
                <a:lnTo>
                  <a:pt x="195526" y="108541"/>
                </a:lnTo>
                <a:lnTo>
                  <a:pt x="62029" y="108541"/>
                </a:lnTo>
                <a:lnTo>
                  <a:pt x="63432" y="101494"/>
                </a:lnTo>
                <a:lnTo>
                  <a:pt x="63432" y="25370"/>
                </a:lnTo>
                <a:lnTo>
                  <a:pt x="62045" y="13676"/>
                </a:lnTo>
                <a:lnTo>
                  <a:pt x="57617" y="5813"/>
                </a:lnTo>
                <a:lnTo>
                  <a:pt x="49751" y="1387"/>
                </a:lnTo>
                <a:lnTo>
                  <a:pt x="38051" y="0"/>
                </a:lnTo>
                <a:close/>
              </a:path>
              <a:path w="217169" h="286384">
                <a:moveTo>
                  <a:pt x="197013" y="111357"/>
                </a:moveTo>
                <a:lnTo>
                  <a:pt x="121221" y="111357"/>
                </a:lnTo>
                <a:lnTo>
                  <a:pt x="144525" y="116444"/>
                </a:lnTo>
                <a:lnTo>
                  <a:pt x="162807" y="130913"/>
                </a:lnTo>
                <a:lnTo>
                  <a:pt x="174747" y="153575"/>
                </a:lnTo>
                <a:lnTo>
                  <a:pt x="179020" y="183240"/>
                </a:lnTo>
                <a:lnTo>
                  <a:pt x="174548" y="213503"/>
                </a:lnTo>
                <a:lnTo>
                  <a:pt x="162277" y="236102"/>
                </a:lnTo>
                <a:lnTo>
                  <a:pt x="143928" y="250243"/>
                </a:lnTo>
                <a:lnTo>
                  <a:pt x="121221" y="255133"/>
                </a:lnTo>
                <a:lnTo>
                  <a:pt x="192254" y="255133"/>
                </a:lnTo>
                <a:lnTo>
                  <a:pt x="210099" y="224300"/>
                </a:lnTo>
                <a:lnTo>
                  <a:pt x="217082" y="180423"/>
                </a:lnTo>
                <a:lnTo>
                  <a:pt x="210937" y="137741"/>
                </a:lnTo>
                <a:lnTo>
                  <a:pt x="197013" y="111357"/>
                </a:lnTo>
                <a:close/>
              </a:path>
              <a:path w="217169" h="286384">
                <a:moveTo>
                  <a:pt x="128268" y="74709"/>
                </a:moveTo>
                <a:lnTo>
                  <a:pt x="100297" y="75238"/>
                </a:lnTo>
                <a:lnTo>
                  <a:pt x="84219" y="78938"/>
                </a:lnTo>
                <a:lnTo>
                  <a:pt x="73957" y="88982"/>
                </a:lnTo>
                <a:lnTo>
                  <a:pt x="63432" y="108541"/>
                </a:lnTo>
                <a:lnTo>
                  <a:pt x="195526" y="108541"/>
                </a:lnTo>
                <a:lnTo>
                  <a:pt x="193293" y="104309"/>
                </a:lnTo>
                <a:lnTo>
                  <a:pt x="165341" y="82506"/>
                </a:lnTo>
                <a:lnTo>
                  <a:pt x="128268" y="74709"/>
                </a:lnTo>
                <a:close/>
              </a:path>
            </a:pathLst>
          </a:custGeom>
          <a:solidFill>
            <a:srgbClr val="FFFFFF"/>
          </a:solidFill>
        </p:spPr>
        <p:txBody>
          <a:bodyPr wrap="square" lIns="0" tIns="0" rIns="0" bIns="0" rtlCol="0"/>
          <a:lstStyle/>
          <a:p>
            <a:endParaRPr sz="1789"/>
          </a:p>
        </p:txBody>
      </p:sp>
      <p:pic>
        <p:nvPicPr>
          <p:cNvPr id="25" name="bg object 25"/>
          <p:cNvPicPr/>
          <p:nvPr/>
        </p:nvPicPr>
        <p:blipFill>
          <a:blip r:embed="rId5" cstate="email">
            <a:extLst>
              <a:ext uri="{28A0092B-C50C-407E-A947-70E740481C1C}">
                <a14:useLocalDpi xmlns:a14="http://schemas.microsoft.com/office/drawing/2010/main"/>
              </a:ext>
            </a:extLst>
          </a:blip>
          <a:stretch>
            <a:fillRect/>
          </a:stretch>
        </p:blipFill>
        <p:spPr>
          <a:xfrm>
            <a:off x="17842992" y="9784354"/>
            <a:ext cx="195919" cy="211438"/>
          </a:xfrm>
          <a:prstGeom prst="rect">
            <a:avLst/>
          </a:prstGeom>
        </p:spPr>
      </p:pic>
      <p:sp>
        <p:nvSpPr>
          <p:cNvPr id="26" name="bg object 26"/>
          <p:cNvSpPr/>
          <p:nvPr/>
        </p:nvSpPr>
        <p:spPr>
          <a:xfrm>
            <a:off x="18045951" y="9708243"/>
            <a:ext cx="324485" cy="283845"/>
          </a:xfrm>
          <a:custGeom>
            <a:avLst/>
            <a:gdLst/>
            <a:ahLst/>
            <a:cxnLst/>
            <a:rect l="l" t="t" r="r" b="b"/>
            <a:pathLst>
              <a:path w="324484" h="283845">
                <a:moveTo>
                  <a:pt x="88811" y="248081"/>
                </a:moveTo>
                <a:lnTo>
                  <a:pt x="66255" y="248081"/>
                </a:lnTo>
                <a:lnTo>
                  <a:pt x="63436" y="245262"/>
                </a:lnTo>
                <a:lnTo>
                  <a:pt x="63436" y="25374"/>
                </a:lnTo>
                <a:lnTo>
                  <a:pt x="62039" y="13677"/>
                </a:lnTo>
                <a:lnTo>
                  <a:pt x="57619" y="5816"/>
                </a:lnTo>
                <a:lnTo>
                  <a:pt x="49758" y="1397"/>
                </a:lnTo>
                <a:lnTo>
                  <a:pt x="38061" y="0"/>
                </a:lnTo>
                <a:lnTo>
                  <a:pt x="0" y="0"/>
                </a:lnTo>
                <a:lnTo>
                  <a:pt x="0" y="33832"/>
                </a:lnTo>
                <a:lnTo>
                  <a:pt x="22555" y="33832"/>
                </a:lnTo>
                <a:lnTo>
                  <a:pt x="25374" y="36652"/>
                </a:lnTo>
                <a:lnTo>
                  <a:pt x="25374" y="42291"/>
                </a:lnTo>
                <a:lnTo>
                  <a:pt x="25374" y="256540"/>
                </a:lnTo>
                <a:lnTo>
                  <a:pt x="26758" y="268236"/>
                </a:lnTo>
                <a:lnTo>
                  <a:pt x="31178" y="276098"/>
                </a:lnTo>
                <a:lnTo>
                  <a:pt x="39039" y="280530"/>
                </a:lnTo>
                <a:lnTo>
                  <a:pt x="50736" y="281914"/>
                </a:lnTo>
                <a:lnTo>
                  <a:pt x="88811" y="281914"/>
                </a:lnTo>
                <a:lnTo>
                  <a:pt x="88811" y="248081"/>
                </a:lnTo>
                <a:close/>
              </a:path>
              <a:path w="324484" h="283845">
                <a:moveTo>
                  <a:pt x="215684" y="248081"/>
                </a:moveTo>
                <a:lnTo>
                  <a:pt x="211442" y="249504"/>
                </a:lnTo>
                <a:lnTo>
                  <a:pt x="205803" y="249504"/>
                </a:lnTo>
                <a:lnTo>
                  <a:pt x="193243" y="248196"/>
                </a:lnTo>
                <a:lnTo>
                  <a:pt x="179374" y="242277"/>
                </a:lnTo>
                <a:lnTo>
                  <a:pt x="168135" y="228688"/>
                </a:lnTo>
                <a:lnTo>
                  <a:pt x="163512" y="204393"/>
                </a:lnTo>
                <a:lnTo>
                  <a:pt x="163512" y="111353"/>
                </a:lnTo>
                <a:lnTo>
                  <a:pt x="210032" y="111353"/>
                </a:lnTo>
                <a:lnTo>
                  <a:pt x="210032" y="80352"/>
                </a:lnTo>
                <a:lnTo>
                  <a:pt x="162115" y="80352"/>
                </a:lnTo>
                <a:lnTo>
                  <a:pt x="162115" y="25374"/>
                </a:lnTo>
                <a:lnTo>
                  <a:pt x="124053" y="25374"/>
                </a:lnTo>
                <a:lnTo>
                  <a:pt x="124053" y="80352"/>
                </a:lnTo>
                <a:lnTo>
                  <a:pt x="97269" y="80352"/>
                </a:lnTo>
                <a:lnTo>
                  <a:pt x="97269" y="111353"/>
                </a:lnTo>
                <a:lnTo>
                  <a:pt x="124053" y="111353"/>
                </a:lnTo>
                <a:lnTo>
                  <a:pt x="124053" y="207213"/>
                </a:lnTo>
                <a:lnTo>
                  <a:pt x="132588" y="247650"/>
                </a:lnTo>
                <a:lnTo>
                  <a:pt x="153301" y="270637"/>
                </a:lnTo>
                <a:lnTo>
                  <a:pt x="178752" y="280949"/>
                </a:lnTo>
                <a:lnTo>
                  <a:pt x="201574" y="283324"/>
                </a:lnTo>
                <a:lnTo>
                  <a:pt x="210032" y="283324"/>
                </a:lnTo>
                <a:lnTo>
                  <a:pt x="215684" y="281914"/>
                </a:lnTo>
                <a:lnTo>
                  <a:pt x="215684" y="249504"/>
                </a:lnTo>
                <a:lnTo>
                  <a:pt x="215684" y="248081"/>
                </a:lnTo>
                <a:close/>
              </a:path>
              <a:path w="324484" h="283845">
                <a:moveTo>
                  <a:pt x="295998" y="1409"/>
                </a:moveTo>
                <a:lnTo>
                  <a:pt x="260769" y="1409"/>
                </a:lnTo>
                <a:lnTo>
                  <a:pt x="260769" y="42278"/>
                </a:lnTo>
                <a:lnTo>
                  <a:pt x="295998" y="42278"/>
                </a:lnTo>
                <a:lnTo>
                  <a:pt x="295998" y="1409"/>
                </a:lnTo>
                <a:close/>
              </a:path>
              <a:path w="324484" h="283845">
                <a:moveTo>
                  <a:pt x="324205" y="249491"/>
                </a:moveTo>
                <a:lnTo>
                  <a:pt x="301650" y="249491"/>
                </a:lnTo>
                <a:lnTo>
                  <a:pt x="298831" y="246672"/>
                </a:lnTo>
                <a:lnTo>
                  <a:pt x="298831" y="105714"/>
                </a:lnTo>
                <a:lnTo>
                  <a:pt x="297434" y="94018"/>
                </a:lnTo>
                <a:lnTo>
                  <a:pt x="293014" y="86156"/>
                </a:lnTo>
                <a:lnTo>
                  <a:pt x="285153" y="81737"/>
                </a:lnTo>
                <a:lnTo>
                  <a:pt x="273456" y="80340"/>
                </a:lnTo>
                <a:lnTo>
                  <a:pt x="235407" y="80340"/>
                </a:lnTo>
                <a:lnTo>
                  <a:pt x="235407" y="114173"/>
                </a:lnTo>
                <a:lnTo>
                  <a:pt x="257949" y="114173"/>
                </a:lnTo>
                <a:lnTo>
                  <a:pt x="260769" y="116992"/>
                </a:lnTo>
                <a:lnTo>
                  <a:pt x="260769" y="257949"/>
                </a:lnTo>
                <a:lnTo>
                  <a:pt x="262153" y="269646"/>
                </a:lnTo>
                <a:lnTo>
                  <a:pt x="266585" y="277507"/>
                </a:lnTo>
                <a:lnTo>
                  <a:pt x="274447" y="281940"/>
                </a:lnTo>
                <a:lnTo>
                  <a:pt x="286156" y="283324"/>
                </a:lnTo>
                <a:lnTo>
                  <a:pt x="324205" y="283324"/>
                </a:lnTo>
                <a:lnTo>
                  <a:pt x="324205" y="249491"/>
                </a:lnTo>
                <a:close/>
              </a:path>
            </a:pathLst>
          </a:custGeom>
          <a:solidFill>
            <a:srgbClr val="FFFFFF"/>
          </a:solidFill>
        </p:spPr>
        <p:txBody>
          <a:bodyPr wrap="square" lIns="0" tIns="0" rIns="0" bIns="0" rtlCol="0"/>
          <a:lstStyle/>
          <a:p>
            <a:endParaRPr sz="1789"/>
          </a:p>
        </p:txBody>
      </p:sp>
      <p:pic>
        <p:nvPicPr>
          <p:cNvPr id="27" name="bg object 27"/>
          <p:cNvPicPr/>
          <p:nvPr/>
        </p:nvPicPr>
        <p:blipFill>
          <a:blip r:embed="rId6" cstate="email">
            <a:extLst>
              <a:ext uri="{28A0092B-C50C-407E-A947-70E740481C1C}">
                <a14:useLocalDpi xmlns:a14="http://schemas.microsoft.com/office/drawing/2010/main"/>
              </a:ext>
            </a:extLst>
          </a:blip>
          <a:stretch>
            <a:fillRect/>
          </a:stretch>
        </p:blipFill>
        <p:spPr>
          <a:xfrm>
            <a:off x="18389890" y="9784354"/>
            <a:ext cx="195931" cy="211438"/>
          </a:xfrm>
          <a:prstGeom prst="rect">
            <a:avLst/>
          </a:prstGeom>
        </p:spPr>
      </p:pic>
      <p:sp>
        <p:nvSpPr>
          <p:cNvPr id="28" name="bg object 28"/>
          <p:cNvSpPr/>
          <p:nvPr/>
        </p:nvSpPr>
        <p:spPr>
          <a:xfrm>
            <a:off x="1007715" y="1894998"/>
            <a:ext cx="6633845" cy="7519034"/>
          </a:xfrm>
          <a:custGeom>
            <a:avLst/>
            <a:gdLst/>
            <a:ahLst/>
            <a:cxnLst/>
            <a:rect l="l" t="t" r="r" b="b"/>
            <a:pathLst>
              <a:path w="6633845" h="7519034">
                <a:moveTo>
                  <a:pt x="3384455" y="0"/>
                </a:moveTo>
                <a:lnTo>
                  <a:pt x="3334733" y="5436"/>
                </a:lnTo>
                <a:lnTo>
                  <a:pt x="3285123" y="11526"/>
                </a:lnTo>
                <a:lnTo>
                  <a:pt x="3235632" y="18270"/>
                </a:lnTo>
                <a:lnTo>
                  <a:pt x="3186266" y="25663"/>
                </a:lnTo>
                <a:lnTo>
                  <a:pt x="3137031" y="33705"/>
                </a:lnTo>
                <a:lnTo>
                  <a:pt x="3087933" y="42393"/>
                </a:lnTo>
                <a:lnTo>
                  <a:pt x="3038979" y="51725"/>
                </a:lnTo>
                <a:lnTo>
                  <a:pt x="2990174" y="61699"/>
                </a:lnTo>
                <a:lnTo>
                  <a:pt x="2941525" y="72313"/>
                </a:lnTo>
                <a:lnTo>
                  <a:pt x="2893039" y="83564"/>
                </a:lnTo>
                <a:lnTo>
                  <a:pt x="2844720" y="95451"/>
                </a:lnTo>
                <a:lnTo>
                  <a:pt x="2796576" y="107971"/>
                </a:lnTo>
                <a:lnTo>
                  <a:pt x="2748613" y="121122"/>
                </a:lnTo>
                <a:lnTo>
                  <a:pt x="2700836" y="134902"/>
                </a:lnTo>
                <a:lnTo>
                  <a:pt x="2653252" y="149310"/>
                </a:lnTo>
                <a:lnTo>
                  <a:pt x="2605867" y="164341"/>
                </a:lnTo>
                <a:lnTo>
                  <a:pt x="2558687" y="179996"/>
                </a:lnTo>
                <a:lnTo>
                  <a:pt x="2511719" y="196271"/>
                </a:lnTo>
                <a:lnTo>
                  <a:pt x="2464968" y="213164"/>
                </a:lnTo>
                <a:lnTo>
                  <a:pt x="2418441" y="230674"/>
                </a:lnTo>
                <a:lnTo>
                  <a:pt x="2372144" y="248798"/>
                </a:lnTo>
                <a:lnTo>
                  <a:pt x="2326084" y="267533"/>
                </a:lnTo>
                <a:lnTo>
                  <a:pt x="2280265" y="286879"/>
                </a:lnTo>
                <a:lnTo>
                  <a:pt x="2234695" y="306832"/>
                </a:lnTo>
                <a:lnTo>
                  <a:pt x="2189379" y="327391"/>
                </a:lnTo>
                <a:lnTo>
                  <a:pt x="2144325" y="348553"/>
                </a:lnTo>
                <a:lnTo>
                  <a:pt x="2099537" y="370316"/>
                </a:lnTo>
                <a:lnTo>
                  <a:pt x="2055022" y="392679"/>
                </a:lnTo>
                <a:lnTo>
                  <a:pt x="2010787" y="415639"/>
                </a:lnTo>
                <a:lnTo>
                  <a:pt x="1966837" y="439193"/>
                </a:lnTo>
                <a:lnTo>
                  <a:pt x="1923179" y="463340"/>
                </a:lnTo>
                <a:lnTo>
                  <a:pt x="1879819" y="488078"/>
                </a:lnTo>
                <a:lnTo>
                  <a:pt x="1836763" y="513404"/>
                </a:lnTo>
                <a:lnTo>
                  <a:pt x="1794017" y="539317"/>
                </a:lnTo>
                <a:lnTo>
                  <a:pt x="1751587" y="565814"/>
                </a:lnTo>
                <a:lnTo>
                  <a:pt x="1709480" y="592892"/>
                </a:lnTo>
                <a:lnTo>
                  <a:pt x="1667590" y="620626"/>
                </a:lnTo>
                <a:lnTo>
                  <a:pt x="1626106" y="648892"/>
                </a:lnTo>
                <a:lnTo>
                  <a:pt x="1585032" y="677687"/>
                </a:lnTo>
                <a:lnTo>
                  <a:pt x="1544373" y="707006"/>
                </a:lnTo>
                <a:lnTo>
                  <a:pt x="1504133" y="736843"/>
                </a:lnTo>
                <a:lnTo>
                  <a:pt x="1464317" y="767194"/>
                </a:lnTo>
                <a:lnTo>
                  <a:pt x="1424929" y="798055"/>
                </a:lnTo>
                <a:lnTo>
                  <a:pt x="1385974" y="829420"/>
                </a:lnTo>
                <a:lnTo>
                  <a:pt x="1347455" y="861284"/>
                </a:lnTo>
                <a:lnTo>
                  <a:pt x="1309379" y="893643"/>
                </a:lnTo>
                <a:lnTo>
                  <a:pt x="1271748" y="926491"/>
                </a:lnTo>
                <a:lnTo>
                  <a:pt x="1234569" y="959825"/>
                </a:lnTo>
                <a:lnTo>
                  <a:pt x="1197844" y="993639"/>
                </a:lnTo>
                <a:lnTo>
                  <a:pt x="1161579" y="1027927"/>
                </a:lnTo>
                <a:lnTo>
                  <a:pt x="1125778" y="1062687"/>
                </a:lnTo>
                <a:lnTo>
                  <a:pt x="1090445" y="1097912"/>
                </a:lnTo>
                <a:lnTo>
                  <a:pt x="1055585" y="1133597"/>
                </a:lnTo>
                <a:lnTo>
                  <a:pt x="1021203" y="1169739"/>
                </a:lnTo>
                <a:lnTo>
                  <a:pt x="987303" y="1206331"/>
                </a:lnTo>
                <a:lnTo>
                  <a:pt x="953890" y="1243370"/>
                </a:lnTo>
                <a:lnTo>
                  <a:pt x="920967" y="1280850"/>
                </a:lnTo>
                <a:lnTo>
                  <a:pt x="888540" y="1318767"/>
                </a:lnTo>
                <a:lnTo>
                  <a:pt x="856613" y="1357115"/>
                </a:lnTo>
                <a:lnTo>
                  <a:pt x="825190" y="1395891"/>
                </a:lnTo>
                <a:lnTo>
                  <a:pt x="794277" y="1435088"/>
                </a:lnTo>
                <a:lnTo>
                  <a:pt x="763876" y="1474702"/>
                </a:lnTo>
                <a:lnTo>
                  <a:pt x="733994" y="1514729"/>
                </a:lnTo>
                <a:lnTo>
                  <a:pt x="704633" y="1555163"/>
                </a:lnTo>
                <a:lnTo>
                  <a:pt x="675800" y="1596000"/>
                </a:lnTo>
                <a:lnTo>
                  <a:pt x="647498" y="1637235"/>
                </a:lnTo>
                <a:lnTo>
                  <a:pt x="619732" y="1678863"/>
                </a:lnTo>
                <a:lnTo>
                  <a:pt x="592506" y="1720879"/>
                </a:lnTo>
                <a:lnTo>
                  <a:pt x="565825" y="1763278"/>
                </a:lnTo>
                <a:lnTo>
                  <a:pt x="539693" y="1806055"/>
                </a:lnTo>
                <a:lnTo>
                  <a:pt x="514115" y="1849207"/>
                </a:lnTo>
                <a:lnTo>
                  <a:pt x="489096" y="1892727"/>
                </a:lnTo>
                <a:lnTo>
                  <a:pt x="464639" y="1936611"/>
                </a:lnTo>
                <a:lnTo>
                  <a:pt x="440769" y="1980815"/>
                </a:lnTo>
                <a:lnTo>
                  <a:pt x="417508" y="2025298"/>
                </a:lnTo>
                <a:lnTo>
                  <a:pt x="394858" y="2070055"/>
                </a:lnTo>
                <a:lnTo>
                  <a:pt x="372821" y="2115077"/>
                </a:lnTo>
                <a:lnTo>
                  <a:pt x="351398" y="2160360"/>
                </a:lnTo>
                <a:lnTo>
                  <a:pt x="330591" y="2205896"/>
                </a:lnTo>
                <a:lnTo>
                  <a:pt x="310401" y="2251680"/>
                </a:lnTo>
                <a:lnTo>
                  <a:pt x="290831" y="2297704"/>
                </a:lnTo>
                <a:lnTo>
                  <a:pt x="271882" y="2343963"/>
                </a:lnTo>
                <a:lnTo>
                  <a:pt x="253556" y="2390449"/>
                </a:lnTo>
                <a:lnTo>
                  <a:pt x="235854" y="2437158"/>
                </a:lnTo>
                <a:lnTo>
                  <a:pt x="218778" y="2484081"/>
                </a:lnTo>
                <a:lnTo>
                  <a:pt x="202329" y="2531214"/>
                </a:lnTo>
                <a:lnTo>
                  <a:pt x="186510" y="2578549"/>
                </a:lnTo>
                <a:lnTo>
                  <a:pt x="171322" y="2626080"/>
                </a:lnTo>
                <a:lnTo>
                  <a:pt x="156766" y="2673801"/>
                </a:lnTo>
                <a:lnTo>
                  <a:pt x="142845" y="2721706"/>
                </a:lnTo>
                <a:lnTo>
                  <a:pt x="129560" y="2769787"/>
                </a:lnTo>
                <a:lnTo>
                  <a:pt x="116913" y="2818039"/>
                </a:lnTo>
                <a:lnTo>
                  <a:pt x="104905" y="2866455"/>
                </a:lnTo>
                <a:lnTo>
                  <a:pt x="93538" y="2915029"/>
                </a:lnTo>
                <a:lnTo>
                  <a:pt x="82814" y="2963754"/>
                </a:lnTo>
                <a:lnTo>
                  <a:pt x="72734" y="3012625"/>
                </a:lnTo>
                <a:lnTo>
                  <a:pt x="63300" y="3061634"/>
                </a:lnTo>
                <a:lnTo>
                  <a:pt x="54514" y="3110775"/>
                </a:lnTo>
                <a:lnTo>
                  <a:pt x="46378" y="3160042"/>
                </a:lnTo>
                <a:lnTo>
                  <a:pt x="38892" y="3209429"/>
                </a:lnTo>
                <a:lnTo>
                  <a:pt x="32059" y="3258929"/>
                </a:lnTo>
                <a:lnTo>
                  <a:pt x="25881" y="3308535"/>
                </a:lnTo>
                <a:lnTo>
                  <a:pt x="20358" y="3358242"/>
                </a:lnTo>
                <a:lnTo>
                  <a:pt x="15494" y="3408043"/>
                </a:lnTo>
                <a:lnTo>
                  <a:pt x="11289" y="3457931"/>
                </a:lnTo>
                <a:lnTo>
                  <a:pt x="7745" y="3507901"/>
                </a:lnTo>
                <a:lnTo>
                  <a:pt x="4863" y="3557945"/>
                </a:lnTo>
                <a:lnTo>
                  <a:pt x="2647" y="3608057"/>
                </a:lnTo>
                <a:lnTo>
                  <a:pt x="1096" y="3658232"/>
                </a:lnTo>
                <a:lnTo>
                  <a:pt x="213" y="3708462"/>
                </a:lnTo>
                <a:lnTo>
                  <a:pt x="0" y="3758700"/>
                </a:lnTo>
                <a:lnTo>
                  <a:pt x="455" y="3808897"/>
                </a:lnTo>
                <a:lnTo>
                  <a:pt x="1578" y="3859046"/>
                </a:lnTo>
                <a:lnTo>
                  <a:pt x="3366" y="3909141"/>
                </a:lnTo>
                <a:lnTo>
                  <a:pt x="5819" y="3959176"/>
                </a:lnTo>
                <a:lnTo>
                  <a:pt x="8935" y="4009144"/>
                </a:lnTo>
                <a:lnTo>
                  <a:pt x="12712" y="4059039"/>
                </a:lnTo>
                <a:lnTo>
                  <a:pt x="17148" y="4108854"/>
                </a:lnTo>
                <a:lnTo>
                  <a:pt x="22243" y="4158583"/>
                </a:lnTo>
                <a:lnTo>
                  <a:pt x="27994" y="4208220"/>
                </a:lnTo>
                <a:lnTo>
                  <a:pt x="34401" y="4257758"/>
                </a:lnTo>
                <a:lnTo>
                  <a:pt x="41461" y="4307191"/>
                </a:lnTo>
                <a:lnTo>
                  <a:pt x="49172" y="4356513"/>
                </a:lnTo>
                <a:lnTo>
                  <a:pt x="57535" y="4405716"/>
                </a:lnTo>
                <a:lnTo>
                  <a:pt x="66546" y="4454794"/>
                </a:lnTo>
                <a:lnTo>
                  <a:pt x="76205" y="4503742"/>
                </a:lnTo>
                <a:lnTo>
                  <a:pt x="86510" y="4552552"/>
                </a:lnTo>
                <a:lnTo>
                  <a:pt x="97459" y="4601219"/>
                </a:lnTo>
                <a:lnTo>
                  <a:pt x="109051" y="4649735"/>
                </a:lnTo>
                <a:lnTo>
                  <a:pt x="121284" y="4698095"/>
                </a:lnTo>
                <a:lnTo>
                  <a:pt x="134157" y="4746292"/>
                </a:lnTo>
                <a:lnTo>
                  <a:pt x="147668" y="4794319"/>
                </a:lnTo>
                <a:lnTo>
                  <a:pt x="161815" y="4842170"/>
                </a:lnTo>
                <a:lnTo>
                  <a:pt x="176598" y="4889840"/>
                </a:lnTo>
                <a:lnTo>
                  <a:pt x="192015" y="4937320"/>
                </a:lnTo>
                <a:lnTo>
                  <a:pt x="208063" y="4984605"/>
                </a:lnTo>
                <a:lnTo>
                  <a:pt x="224743" y="5031689"/>
                </a:lnTo>
                <a:lnTo>
                  <a:pt x="242051" y="5078565"/>
                </a:lnTo>
                <a:lnTo>
                  <a:pt x="259986" y="5125227"/>
                </a:lnTo>
                <a:lnTo>
                  <a:pt x="278548" y="5171667"/>
                </a:lnTo>
                <a:lnTo>
                  <a:pt x="297734" y="5217881"/>
                </a:lnTo>
                <a:lnTo>
                  <a:pt x="317542" y="5263861"/>
                </a:lnTo>
                <a:lnTo>
                  <a:pt x="337972" y="5309601"/>
                </a:lnTo>
                <a:lnTo>
                  <a:pt x="359022" y="5355094"/>
                </a:lnTo>
                <a:lnTo>
                  <a:pt x="380690" y="5400335"/>
                </a:lnTo>
                <a:lnTo>
                  <a:pt x="402975" y="5445316"/>
                </a:lnTo>
                <a:lnTo>
                  <a:pt x="425875" y="5490031"/>
                </a:lnTo>
                <a:lnTo>
                  <a:pt x="449369" y="5534438"/>
                </a:lnTo>
                <a:lnTo>
                  <a:pt x="473434" y="5578493"/>
                </a:lnTo>
                <a:lnTo>
                  <a:pt x="498064" y="5622191"/>
                </a:lnTo>
                <a:lnTo>
                  <a:pt x="523257" y="5665528"/>
                </a:lnTo>
                <a:lnTo>
                  <a:pt x="549007" y="5708499"/>
                </a:lnTo>
                <a:lnTo>
                  <a:pt x="575309" y="5751098"/>
                </a:lnTo>
                <a:lnTo>
                  <a:pt x="602161" y="5793321"/>
                </a:lnTo>
                <a:lnTo>
                  <a:pt x="629557" y="5835164"/>
                </a:lnTo>
                <a:lnTo>
                  <a:pt x="657492" y="5876620"/>
                </a:lnTo>
                <a:lnTo>
                  <a:pt x="685963" y="5917685"/>
                </a:lnTo>
                <a:lnTo>
                  <a:pt x="714966" y="5958354"/>
                </a:lnTo>
                <a:lnTo>
                  <a:pt x="744495" y="5998622"/>
                </a:lnTo>
                <a:lnTo>
                  <a:pt x="774546" y="6038484"/>
                </a:lnTo>
                <a:lnTo>
                  <a:pt x="805116" y="6077936"/>
                </a:lnTo>
                <a:lnTo>
                  <a:pt x="836199" y="6116971"/>
                </a:lnTo>
                <a:lnTo>
                  <a:pt x="867791" y="6155587"/>
                </a:lnTo>
                <a:lnTo>
                  <a:pt x="899888" y="6193776"/>
                </a:lnTo>
                <a:lnTo>
                  <a:pt x="932486" y="6231535"/>
                </a:lnTo>
                <a:lnTo>
                  <a:pt x="965579" y="6268859"/>
                </a:lnTo>
                <a:lnTo>
                  <a:pt x="999165" y="6305742"/>
                </a:lnTo>
                <a:lnTo>
                  <a:pt x="1033237" y="6342180"/>
                </a:lnTo>
                <a:lnTo>
                  <a:pt x="1067793" y="6378167"/>
                </a:lnTo>
                <a:lnTo>
                  <a:pt x="1102827" y="6413699"/>
                </a:lnTo>
                <a:lnTo>
                  <a:pt x="1138336" y="6448771"/>
                </a:lnTo>
                <a:lnTo>
                  <a:pt x="1174314" y="6483378"/>
                </a:lnTo>
                <a:lnTo>
                  <a:pt x="1210758" y="6517515"/>
                </a:lnTo>
                <a:lnTo>
                  <a:pt x="1247663" y="6551177"/>
                </a:lnTo>
                <a:lnTo>
                  <a:pt x="1285024" y="6584359"/>
                </a:lnTo>
                <a:lnTo>
                  <a:pt x="1322838" y="6617057"/>
                </a:lnTo>
                <a:lnTo>
                  <a:pt x="1361100" y="6649264"/>
                </a:lnTo>
                <a:lnTo>
                  <a:pt x="1399805" y="6680977"/>
                </a:lnTo>
                <a:lnTo>
                  <a:pt x="1438949" y="6712190"/>
                </a:lnTo>
                <a:lnTo>
                  <a:pt x="1478528" y="6742898"/>
                </a:lnTo>
                <a:lnTo>
                  <a:pt x="1518538" y="6773097"/>
                </a:lnTo>
                <a:lnTo>
                  <a:pt x="1558974" y="6802781"/>
                </a:lnTo>
                <a:lnTo>
                  <a:pt x="1599831" y="6831946"/>
                </a:lnTo>
                <a:lnTo>
                  <a:pt x="1641105" y="6860586"/>
                </a:lnTo>
                <a:lnTo>
                  <a:pt x="1682758" y="6888674"/>
                </a:lnTo>
                <a:lnTo>
                  <a:pt x="1724748" y="6916182"/>
                </a:lnTo>
                <a:lnTo>
                  <a:pt x="1767069" y="6943109"/>
                </a:lnTo>
                <a:lnTo>
                  <a:pt x="1809716" y="6969453"/>
                </a:lnTo>
                <a:lnTo>
                  <a:pt x="1852681" y="6995210"/>
                </a:lnTo>
                <a:lnTo>
                  <a:pt x="1895959" y="7020380"/>
                </a:lnTo>
                <a:lnTo>
                  <a:pt x="1939544" y="7044960"/>
                </a:lnTo>
                <a:lnTo>
                  <a:pt x="1983428" y="7068947"/>
                </a:lnTo>
                <a:lnTo>
                  <a:pt x="2027608" y="7092339"/>
                </a:lnTo>
                <a:lnTo>
                  <a:pt x="2072075" y="7115133"/>
                </a:lnTo>
                <a:lnTo>
                  <a:pt x="2116823" y="7137328"/>
                </a:lnTo>
                <a:lnTo>
                  <a:pt x="2161848" y="7158922"/>
                </a:lnTo>
                <a:lnTo>
                  <a:pt x="2207142" y="7179911"/>
                </a:lnTo>
                <a:lnTo>
                  <a:pt x="2252699" y="7200294"/>
                </a:lnTo>
                <a:lnTo>
                  <a:pt x="2298513" y="7220068"/>
                </a:lnTo>
                <a:lnTo>
                  <a:pt x="2344578" y="7239231"/>
                </a:lnTo>
                <a:lnTo>
                  <a:pt x="2390887" y="7257781"/>
                </a:lnTo>
                <a:lnTo>
                  <a:pt x="2437435" y="7275715"/>
                </a:lnTo>
                <a:lnTo>
                  <a:pt x="2484215" y="7293031"/>
                </a:lnTo>
                <a:lnTo>
                  <a:pt x="2531221" y="7309727"/>
                </a:lnTo>
                <a:lnTo>
                  <a:pt x="2578448" y="7325801"/>
                </a:lnTo>
                <a:lnTo>
                  <a:pt x="2625887" y="7341250"/>
                </a:lnTo>
                <a:lnTo>
                  <a:pt x="2673535" y="7356072"/>
                </a:lnTo>
                <a:lnTo>
                  <a:pt x="2721383" y="7370264"/>
                </a:lnTo>
                <a:lnTo>
                  <a:pt x="2769427" y="7383825"/>
                </a:lnTo>
                <a:lnTo>
                  <a:pt x="2817660" y="7396752"/>
                </a:lnTo>
                <a:lnTo>
                  <a:pt x="2866075" y="7409043"/>
                </a:lnTo>
                <a:lnTo>
                  <a:pt x="2914667" y="7420695"/>
                </a:lnTo>
                <a:lnTo>
                  <a:pt x="2963429" y="7431706"/>
                </a:lnTo>
                <a:lnTo>
                  <a:pt x="3012356" y="7442075"/>
                </a:lnTo>
                <a:lnTo>
                  <a:pt x="3061440" y="7451797"/>
                </a:lnTo>
                <a:lnTo>
                  <a:pt x="3110676" y="7460872"/>
                </a:lnTo>
                <a:lnTo>
                  <a:pt x="3160058" y="7469298"/>
                </a:lnTo>
                <a:lnTo>
                  <a:pt x="3209579" y="7477070"/>
                </a:lnTo>
                <a:lnTo>
                  <a:pt x="3259233" y="7484188"/>
                </a:lnTo>
                <a:lnTo>
                  <a:pt x="3309015" y="7490650"/>
                </a:lnTo>
                <a:lnTo>
                  <a:pt x="3358917" y="7496452"/>
                </a:lnTo>
                <a:lnTo>
                  <a:pt x="3408891" y="7501588"/>
                </a:lnTo>
                <a:lnTo>
                  <a:pt x="3458890" y="7506054"/>
                </a:lnTo>
                <a:lnTo>
                  <a:pt x="3508907" y="7509851"/>
                </a:lnTo>
                <a:lnTo>
                  <a:pt x="3558936" y="7512981"/>
                </a:lnTo>
                <a:lnTo>
                  <a:pt x="3608970" y="7515444"/>
                </a:lnTo>
                <a:lnTo>
                  <a:pt x="3659002" y="7517240"/>
                </a:lnTo>
                <a:lnTo>
                  <a:pt x="3709027" y="7518372"/>
                </a:lnTo>
                <a:lnTo>
                  <a:pt x="3759037" y="7518839"/>
                </a:lnTo>
                <a:lnTo>
                  <a:pt x="3809026" y="7518643"/>
                </a:lnTo>
                <a:lnTo>
                  <a:pt x="3858987" y="7517784"/>
                </a:lnTo>
                <a:lnTo>
                  <a:pt x="3908914" y="7516264"/>
                </a:lnTo>
                <a:lnTo>
                  <a:pt x="3958800" y="7514083"/>
                </a:lnTo>
                <a:lnTo>
                  <a:pt x="4008640" y="7511243"/>
                </a:lnTo>
                <a:lnTo>
                  <a:pt x="4058425" y="7507743"/>
                </a:lnTo>
                <a:lnTo>
                  <a:pt x="4108150" y="7503586"/>
                </a:lnTo>
                <a:lnTo>
                  <a:pt x="4157809" y="7498771"/>
                </a:lnTo>
                <a:lnTo>
                  <a:pt x="4207394" y="7493300"/>
                </a:lnTo>
                <a:lnTo>
                  <a:pt x="4256899" y="7487174"/>
                </a:lnTo>
                <a:lnTo>
                  <a:pt x="4306317" y="7480394"/>
                </a:lnTo>
                <a:lnTo>
                  <a:pt x="4355643" y="7472960"/>
                </a:lnTo>
                <a:lnTo>
                  <a:pt x="4404869" y="7464873"/>
                </a:lnTo>
                <a:lnTo>
                  <a:pt x="4453989" y="7456135"/>
                </a:lnTo>
                <a:lnTo>
                  <a:pt x="4502997" y="7446746"/>
                </a:lnTo>
                <a:lnTo>
                  <a:pt x="4551885" y="7436707"/>
                </a:lnTo>
                <a:lnTo>
                  <a:pt x="4600648" y="7426019"/>
                </a:lnTo>
                <a:lnTo>
                  <a:pt x="4649278" y="7414683"/>
                </a:lnTo>
                <a:lnTo>
                  <a:pt x="4697770" y="7402700"/>
                </a:lnTo>
                <a:lnTo>
                  <a:pt x="4746116" y="7390070"/>
                </a:lnTo>
                <a:lnTo>
                  <a:pt x="4794310" y="7376795"/>
                </a:lnTo>
                <a:lnTo>
                  <a:pt x="4842347" y="7362875"/>
                </a:lnTo>
                <a:lnTo>
                  <a:pt x="4890218" y="7348312"/>
                </a:lnTo>
                <a:lnTo>
                  <a:pt x="4937918" y="7333105"/>
                </a:lnTo>
                <a:lnTo>
                  <a:pt x="4985439" y="7317257"/>
                </a:lnTo>
                <a:lnTo>
                  <a:pt x="5032777" y="7300768"/>
                </a:lnTo>
                <a:lnTo>
                  <a:pt x="5079923" y="7283639"/>
                </a:lnTo>
                <a:lnTo>
                  <a:pt x="5126871" y="7265871"/>
                </a:lnTo>
                <a:lnTo>
                  <a:pt x="5173616" y="7247465"/>
                </a:lnTo>
                <a:lnTo>
                  <a:pt x="5219949" y="7228504"/>
                </a:lnTo>
                <a:lnTo>
                  <a:pt x="5265991" y="7208944"/>
                </a:lnTo>
                <a:lnTo>
                  <a:pt x="5311736" y="7188791"/>
                </a:lnTo>
                <a:lnTo>
                  <a:pt x="5357178" y="7168047"/>
                </a:lnTo>
                <a:lnTo>
                  <a:pt x="5402313" y="7146717"/>
                </a:lnTo>
                <a:lnTo>
                  <a:pt x="5447135" y="7124804"/>
                </a:lnTo>
                <a:lnTo>
                  <a:pt x="5491639" y="7102312"/>
                </a:lnTo>
                <a:lnTo>
                  <a:pt x="5535819" y="7079245"/>
                </a:lnTo>
                <a:lnTo>
                  <a:pt x="5579670" y="7055606"/>
                </a:lnTo>
                <a:lnTo>
                  <a:pt x="5623187" y="7031401"/>
                </a:lnTo>
                <a:lnTo>
                  <a:pt x="5666365" y="7006631"/>
                </a:lnTo>
                <a:lnTo>
                  <a:pt x="5709198" y="6981303"/>
                </a:lnTo>
                <a:lnTo>
                  <a:pt x="5751682" y="6955418"/>
                </a:lnTo>
                <a:lnTo>
                  <a:pt x="5793809" y="6928981"/>
                </a:lnTo>
                <a:lnTo>
                  <a:pt x="5835577" y="6901996"/>
                </a:lnTo>
                <a:lnTo>
                  <a:pt x="5876978" y="6874466"/>
                </a:lnTo>
                <a:lnTo>
                  <a:pt x="5918009" y="6846396"/>
                </a:lnTo>
                <a:lnTo>
                  <a:pt x="5958662" y="6817789"/>
                </a:lnTo>
                <a:lnTo>
                  <a:pt x="5998935" y="6788650"/>
                </a:lnTo>
                <a:lnTo>
                  <a:pt x="6038820" y="6758981"/>
                </a:lnTo>
                <a:lnTo>
                  <a:pt x="6078312" y="6728787"/>
                </a:lnTo>
                <a:lnTo>
                  <a:pt x="6117407" y="6698071"/>
                </a:lnTo>
                <a:lnTo>
                  <a:pt x="6156100" y="6666838"/>
                </a:lnTo>
                <a:lnTo>
                  <a:pt x="6194384" y="6635092"/>
                </a:lnTo>
                <a:lnTo>
                  <a:pt x="6232254" y="6602835"/>
                </a:lnTo>
                <a:lnTo>
                  <a:pt x="6269706" y="6570072"/>
                </a:lnTo>
                <a:lnTo>
                  <a:pt x="6306733" y="6536807"/>
                </a:lnTo>
                <a:lnTo>
                  <a:pt x="6343331" y="6503044"/>
                </a:lnTo>
                <a:lnTo>
                  <a:pt x="6379494" y="6468786"/>
                </a:lnTo>
                <a:lnTo>
                  <a:pt x="6415218" y="6434037"/>
                </a:lnTo>
                <a:lnTo>
                  <a:pt x="6450496" y="6398802"/>
                </a:lnTo>
                <a:lnTo>
                  <a:pt x="6485324" y="6363083"/>
                </a:lnTo>
                <a:lnTo>
                  <a:pt x="6519695" y="6326885"/>
                </a:lnTo>
                <a:lnTo>
                  <a:pt x="6553606" y="6290212"/>
                </a:lnTo>
                <a:lnTo>
                  <a:pt x="6587050" y="6253067"/>
                </a:lnTo>
                <a:lnTo>
                  <a:pt x="6620022" y="6215454"/>
                </a:lnTo>
                <a:lnTo>
                  <a:pt x="6633330" y="6174433"/>
                </a:lnTo>
                <a:lnTo>
                  <a:pt x="6627378" y="6153624"/>
                </a:lnTo>
                <a:lnTo>
                  <a:pt x="6593660" y="6125331"/>
                </a:lnTo>
                <a:lnTo>
                  <a:pt x="6551143" y="6128936"/>
                </a:lnTo>
                <a:lnTo>
                  <a:pt x="6500497" y="6180232"/>
                </a:lnTo>
                <a:lnTo>
                  <a:pt x="6467125" y="6217220"/>
                </a:lnTo>
                <a:lnTo>
                  <a:pt x="6433276" y="6253724"/>
                </a:lnTo>
                <a:lnTo>
                  <a:pt x="6398956" y="6289741"/>
                </a:lnTo>
                <a:lnTo>
                  <a:pt x="6364170" y="6325266"/>
                </a:lnTo>
                <a:lnTo>
                  <a:pt x="6328923" y="6360296"/>
                </a:lnTo>
                <a:lnTo>
                  <a:pt x="6293221" y="6394827"/>
                </a:lnTo>
                <a:lnTo>
                  <a:pt x="6257070" y="6428854"/>
                </a:lnTo>
                <a:lnTo>
                  <a:pt x="6220476" y="6462374"/>
                </a:lnTo>
                <a:lnTo>
                  <a:pt x="6183443" y="6495382"/>
                </a:lnTo>
                <a:lnTo>
                  <a:pt x="6145977" y="6527875"/>
                </a:lnTo>
                <a:lnTo>
                  <a:pt x="6108085" y="6559847"/>
                </a:lnTo>
                <a:lnTo>
                  <a:pt x="6069771" y="6591297"/>
                </a:lnTo>
                <a:lnTo>
                  <a:pt x="6031041" y="6622218"/>
                </a:lnTo>
                <a:lnTo>
                  <a:pt x="5991901" y="6652608"/>
                </a:lnTo>
                <a:lnTo>
                  <a:pt x="5952356" y="6682462"/>
                </a:lnTo>
                <a:lnTo>
                  <a:pt x="5912412" y="6711776"/>
                </a:lnTo>
                <a:lnTo>
                  <a:pt x="5872074" y="6740546"/>
                </a:lnTo>
                <a:lnTo>
                  <a:pt x="5831348" y="6768768"/>
                </a:lnTo>
                <a:lnTo>
                  <a:pt x="5790239" y="6796439"/>
                </a:lnTo>
                <a:lnTo>
                  <a:pt x="5748754" y="6823553"/>
                </a:lnTo>
                <a:lnTo>
                  <a:pt x="5706897" y="6850108"/>
                </a:lnTo>
                <a:lnTo>
                  <a:pt x="5664674" y="6876098"/>
                </a:lnTo>
                <a:lnTo>
                  <a:pt x="5622091" y="6901520"/>
                </a:lnTo>
                <a:lnTo>
                  <a:pt x="5579153" y="6926370"/>
                </a:lnTo>
                <a:lnTo>
                  <a:pt x="5535867" y="6950644"/>
                </a:lnTo>
                <a:lnTo>
                  <a:pt x="5492236" y="6974338"/>
                </a:lnTo>
                <a:lnTo>
                  <a:pt x="5448268" y="6997447"/>
                </a:lnTo>
                <a:lnTo>
                  <a:pt x="5403967" y="7019968"/>
                </a:lnTo>
                <a:lnTo>
                  <a:pt x="5359339" y="7041897"/>
                </a:lnTo>
                <a:lnTo>
                  <a:pt x="5314390" y="7063230"/>
                </a:lnTo>
                <a:lnTo>
                  <a:pt x="5269125" y="7083962"/>
                </a:lnTo>
                <a:lnTo>
                  <a:pt x="5223550" y="7104089"/>
                </a:lnTo>
                <a:lnTo>
                  <a:pt x="5177670" y="7123608"/>
                </a:lnTo>
                <a:lnTo>
                  <a:pt x="5131491" y="7142515"/>
                </a:lnTo>
                <a:lnTo>
                  <a:pt x="5084887" y="7160858"/>
                </a:lnTo>
                <a:lnTo>
                  <a:pt x="5038073" y="7178547"/>
                </a:lnTo>
                <a:lnTo>
                  <a:pt x="4991058" y="7195580"/>
                </a:lnTo>
                <a:lnTo>
                  <a:pt x="4943847" y="7211958"/>
                </a:lnTo>
                <a:lnTo>
                  <a:pt x="4896448" y="7227679"/>
                </a:lnTo>
                <a:lnTo>
                  <a:pt x="4848867" y="7242742"/>
                </a:lnTo>
                <a:lnTo>
                  <a:pt x="4801112" y="7257146"/>
                </a:lnTo>
                <a:lnTo>
                  <a:pt x="4753189" y="7270890"/>
                </a:lnTo>
                <a:lnTo>
                  <a:pt x="4705106" y="7283973"/>
                </a:lnTo>
                <a:lnTo>
                  <a:pt x="4656868" y="7296395"/>
                </a:lnTo>
                <a:lnTo>
                  <a:pt x="4608484" y="7308155"/>
                </a:lnTo>
                <a:lnTo>
                  <a:pt x="4559959" y="7319250"/>
                </a:lnTo>
                <a:lnTo>
                  <a:pt x="4511301" y="7329682"/>
                </a:lnTo>
                <a:lnTo>
                  <a:pt x="4462517" y="7339448"/>
                </a:lnTo>
                <a:lnTo>
                  <a:pt x="4413613" y="7348547"/>
                </a:lnTo>
                <a:lnTo>
                  <a:pt x="4364596" y="7356979"/>
                </a:lnTo>
                <a:lnTo>
                  <a:pt x="4315474" y="7364743"/>
                </a:lnTo>
                <a:lnTo>
                  <a:pt x="4266253" y="7371838"/>
                </a:lnTo>
                <a:lnTo>
                  <a:pt x="4216940" y="7378262"/>
                </a:lnTo>
                <a:lnTo>
                  <a:pt x="4167542" y="7384016"/>
                </a:lnTo>
                <a:lnTo>
                  <a:pt x="4118066" y="7389097"/>
                </a:lnTo>
                <a:lnTo>
                  <a:pt x="4068518" y="7393506"/>
                </a:lnTo>
                <a:lnTo>
                  <a:pt x="4018907" y="7397241"/>
                </a:lnTo>
                <a:lnTo>
                  <a:pt x="3969237" y="7400300"/>
                </a:lnTo>
                <a:lnTo>
                  <a:pt x="3919517" y="7402684"/>
                </a:lnTo>
                <a:lnTo>
                  <a:pt x="3869753" y="7404392"/>
                </a:lnTo>
                <a:lnTo>
                  <a:pt x="3819952" y="7405421"/>
                </a:lnTo>
                <a:lnTo>
                  <a:pt x="3770121" y="7405772"/>
                </a:lnTo>
                <a:lnTo>
                  <a:pt x="3720267" y="7405444"/>
                </a:lnTo>
                <a:lnTo>
                  <a:pt x="3670397" y="7404435"/>
                </a:lnTo>
                <a:lnTo>
                  <a:pt x="3620517" y="7402744"/>
                </a:lnTo>
                <a:lnTo>
                  <a:pt x="3570635" y="7400371"/>
                </a:lnTo>
                <a:lnTo>
                  <a:pt x="3520758" y="7397315"/>
                </a:lnTo>
                <a:lnTo>
                  <a:pt x="3470892" y="7393574"/>
                </a:lnTo>
                <a:lnTo>
                  <a:pt x="3421043" y="7389148"/>
                </a:lnTo>
                <a:lnTo>
                  <a:pt x="3371220" y="7384036"/>
                </a:lnTo>
                <a:lnTo>
                  <a:pt x="3321473" y="7378244"/>
                </a:lnTo>
                <a:lnTo>
                  <a:pt x="3271849" y="7371775"/>
                </a:lnTo>
                <a:lnTo>
                  <a:pt x="3222356" y="7364634"/>
                </a:lnTo>
                <a:lnTo>
                  <a:pt x="3173000" y="7356822"/>
                </a:lnTo>
                <a:lnTo>
                  <a:pt x="3123787" y="7348343"/>
                </a:lnTo>
                <a:lnTo>
                  <a:pt x="3074724" y="7339197"/>
                </a:lnTo>
                <a:lnTo>
                  <a:pt x="3025818" y="7329388"/>
                </a:lnTo>
                <a:lnTo>
                  <a:pt x="2977075" y="7318919"/>
                </a:lnTo>
                <a:lnTo>
                  <a:pt x="2928501" y="7307791"/>
                </a:lnTo>
                <a:lnTo>
                  <a:pt x="2880104" y="7296007"/>
                </a:lnTo>
                <a:lnTo>
                  <a:pt x="2831889" y="7283569"/>
                </a:lnTo>
                <a:lnTo>
                  <a:pt x="2783863" y="7270480"/>
                </a:lnTo>
                <a:lnTo>
                  <a:pt x="2736033" y="7256742"/>
                </a:lnTo>
                <a:lnTo>
                  <a:pt x="2688406" y="7242358"/>
                </a:lnTo>
                <a:lnTo>
                  <a:pt x="2640986" y="7227330"/>
                </a:lnTo>
                <a:lnTo>
                  <a:pt x="2593783" y="7211661"/>
                </a:lnTo>
                <a:lnTo>
                  <a:pt x="2546800" y="7195352"/>
                </a:lnTo>
                <a:lnTo>
                  <a:pt x="2500047" y="7178407"/>
                </a:lnTo>
                <a:lnTo>
                  <a:pt x="2453528" y="7160827"/>
                </a:lnTo>
                <a:lnTo>
                  <a:pt x="2407250" y="7142615"/>
                </a:lnTo>
                <a:lnTo>
                  <a:pt x="2361220" y="7123774"/>
                </a:lnTo>
                <a:lnTo>
                  <a:pt x="2315444" y="7104306"/>
                </a:lnTo>
                <a:lnTo>
                  <a:pt x="2269930" y="7084213"/>
                </a:lnTo>
                <a:lnTo>
                  <a:pt x="2224682" y="7063498"/>
                </a:lnTo>
                <a:lnTo>
                  <a:pt x="2179709" y="7042163"/>
                </a:lnTo>
                <a:lnTo>
                  <a:pt x="2135016" y="7020210"/>
                </a:lnTo>
                <a:lnTo>
                  <a:pt x="2090610" y="6997643"/>
                </a:lnTo>
                <a:lnTo>
                  <a:pt x="2046498" y="6974463"/>
                </a:lnTo>
                <a:lnTo>
                  <a:pt x="2002685" y="6950673"/>
                </a:lnTo>
                <a:lnTo>
                  <a:pt x="1959179" y="6926275"/>
                </a:lnTo>
                <a:lnTo>
                  <a:pt x="1915987" y="6901272"/>
                </a:lnTo>
                <a:lnTo>
                  <a:pt x="1873113" y="6875666"/>
                </a:lnTo>
                <a:lnTo>
                  <a:pt x="1830566" y="6849459"/>
                </a:lnTo>
                <a:lnTo>
                  <a:pt x="1788352" y="6822654"/>
                </a:lnTo>
                <a:lnTo>
                  <a:pt x="1746476" y="6795253"/>
                </a:lnTo>
                <a:lnTo>
                  <a:pt x="1704946" y="6767259"/>
                </a:lnTo>
                <a:lnTo>
                  <a:pt x="1663804" y="6738699"/>
                </a:lnTo>
                <a:lnTo>
                  <a:pt x="1623089" y="6709601"/>
                </a:lnTo>
                <a:lnTo>
                  <a:pt x="1582807" y="6679971"/>
                </a:lnTo>
                <a:lnTo>
                  <a:pt x="1542961" y="6649814"/>
                </a:lnTo>
                <a:lnTo>
                  <a:pt x="1503557" y="6619136"/>
                </a:lnTo>
                <a:lnTo>
                  <a:pt x="1464599" y="6587942"/>
                </a:lnTo>
                <a:lnTo>
                  <a:pt x="1426092" y="6556236"/>
                </a:lnTo>
                <a:lnTo>
                  <a:pt x="1388040" y="6524025"/>
                </a:lnTo>
                <a:lnTo>
                  <a:pt x="1350448" y="6491313"/>
                </a:lnTo>
                <a:lnTo>
                  <a:pt x="1313320" y="6458105"/>
                </a:lnTo>
                <a:lnTo>
                  <a:pt x="1276662" y="6424407"/>
                </a:lnTo>
                <a:lnTo>
                  <a:pt x="1240477" y="6390224"/>
                </a:lnTo>
                <a:lnTo>
                  <a:pt x="1204771" y="6355561"/>
                </a:lnTo>
                <a:lnTo>
                  <a:pt x="1169548" y="6320424"/>
                </a:lnTo>
                <a:lnTo>
                  <a:pt x="1134813" y="6284817"/>
                </a:lnTo>
                <a:lnTo>
                  <a:pt x="1100569" y="6248745"/>
                </a:lnTo>
                <a:lnTo>
                  <a:pt x="1066823" y="6212215"/>
                </a:lnTo>
                <a:lnTo>
                  <a:pt x="1033578" y="6175230"/>
                </a:lnTo>
                <a:lnTo>
                  <a:pt x="1000839" y="6137797"/>
                </a:lnTo>
                <a:lnTo>
                  <a:pt x="968611" y="6099921"/>
                </a:lnTo>
                <a:lnTo>
                  <a:pt x="936898" y="6061606"/>
                </a:lnTo>
                <a:lnTo>
                  <a:pt x="905705" y="6022858"/>
                </a:lnTo>
                <a:lnTo>
                  <a:pt x="875037" y="5983682"/>
                </a:lnTo>
                <a:lnTo>
                  <a:pt x="844897" y="5944083"/>
                </a:lnTo>
                <a:lnTo>
                  <a:pt x="815292" y="5904067"/>
                </a:lnTo>
                <a:lnTo>
                  <a:pt x="786225" y="5863639"/>
                </a:lnTo>
                <a:lnTo>
                  <a:pt x="757700" y="5822804"/>
                </a:lnTo>
                <a:lnTo>
                  <a:pt x="729724" y="5781566"/>
                </a:lnTo>
                <a:lnTo>
                  <a:pt x="702299" y="5739932"/>
                </a:lnTo>
                <a:lnTo>
                  <a:pt x="675431" y="5697907"/>
                </a:lnTo>
                <a:lnTo>
                  <a:pt x="649125" y="5655495"/>
                </a:lnTo>
                <a:lnTo>
                  <a:pt x="623385" y="5612702"/>
                </a:lnTo>
                <a:lnTo>
                  <a:pt x="598215" y="5569533"/>
                </a:lnTo>
                <a:lnTo>
                  <a:pt x="573621" y="5525994"/>
                </a:lnTo>
                <a:lnTo>
                  <a:pt x="549606" y="5482089"/>
                </a:lnTo>
                <a:lnTo>
                  <a:pt x="526176" y="5437823"/>
                </a:lnTo>
                <a:lnTo>
                  <a:pt x="503354" y="5393241"/>
                </a:lnTo>
                <a:lnTo>
                  <a:pt x="481163" y="5348386"/>
                </a:lnTo>
                <a:lnTo>
                  <a:pt x="459604" y="5303265"/>
                </a:lnTo>
                <a:lnTo>
                  <a:pt x="438678" y="5257887"/>
                </a:lnTo>
                <a:lnTo>
                  <a:pt x="418388" y="5212256"/>
                </a:lnTo>
                <a:lnTo>
                  <a:pt x="398735" y="5166380"/>
                </a:lnTo>
                <a:lnTo>
                  <a:pt x="379720" y="5120267"/>
                </a:lnTo>
                <a:lnTo>
                  <a:pt x="361345" y="5073921"/>
                </a:lnTo>
                <a:lnTo>
                  <a:pt x="343612" y="5027351"/>
                </a:lnTo>
                <a:lnTo>
                  <a:pt x="326522" y="4980563"/>
                </a:lnTo>
                <a:lnTo>
                  <a:pt x="310077" y="4933563"/>
                </a:lnTo>
                <a:lnTo>
                  <a:pt x="294278" y="4886360"/>
                </a:lnTo>
                <a:lnTo>
                  <a:pt x="279128" y="4838958"/>
                </a:lnTo>
                <a:lnTo>
                  <a:pt x="264628" y="4791365"/>
                </a:lnTo>
                <a:lnTo>
                  <a:pt x="250779" y="4743589"/>
                </a:lnTo>
                <a:lnTo>
                  <a:pt x="237583" y="4695634"/>
                </a:lnTo>
                <a:lnTo>
                  <a:pt x="225042" y="4647510"/>
                </a:lnTo>
                <a:lnTo>
                  <a:pt x="213157" y="4599221"/>
                </a:lnTo>
                <a:lnTo>
                  <a:pt x="201930" y="4550775"/>
                </a:lnTo>
                <a:lnTo>
                  <a:pt x="191362" y="4502178"/>
                </a:lnTo>
                <a:lnTo>
                  <a:pt x="181455" y="4453438"/>
                </a:lnTo>
                <a:lnTo>
                  <a:pt x="172212" y="4404562"/>
                </a:lnTo>
                <a:lnTo>
                  <a:pt x="163632" y="4355554"/>
                </a:lnTo>
                <a:lnTo>
                  <a:pt x="155718" y="4306424"/>
                </a:lnTo>
                <a:lnTo>
                  <a:pt x="148472" y="4257177"/>
                </a:lnTo>
                <a:lnTo>
                  <a:pt x="141896" y="4207820"/>
                </a:lnTo>
                <a:lnTo>
                  <a:pt x="135990" y="4158360"/>
                </a:lnTo>
                <a:lnTo>
                  <a:pt x="130756" y="4108804"/>
                </a:lnTo>
                <a:lnTo>
                  <a:pt x="126196" y="4059158"/>
                </a:lnTo>
                <a:lnTo>
                  <a:pt x="122313" y="4009430"/>
                </a:lnTo>
                <a:lnTo>
                  <a:pt x="119106" y="3959625"/>
                </a:lnTo>
                <a:lnTo>
                  <a:pt x="116578" y="3909751"/>
                </a:lnTo>
                <a:lnTo>
                  <a:pt x="114731" y="3859815"/>
                </a:lnTo>
                <a:lnTo>
                  <a:pt x="113566" y="3809823"/>
                </a:lnTo>
                <a:lnTo>
                  <a:pt x="113084" y="3759782"/>
                </a:lnTo>
                <a:lnTo>
                  <a:pt x="113288" y="3709698"/>
                </a:lnTo>
                <a:lnTo>
                  <a:pt x="114177" y="3659621"/>
                </a:lnTo>
                <a:lnTo>
                  <a:pt x="115750" y="3609602"/>
                </a:lnTo>
                <a:lnTo>
                  <a:pt x="118006" y="3559646"/>
                </a:lnTo>
                <a:lnTo>
                  <a:pt x="120942" y="3509761"/>
                </a:lnTo>
                <a:lnTo>
                  <a:pt x="124557" y="3459954"/>
                </a:lnTo>
                <a:lnTo>
                  <a:pt x="128850" y="3410230"/>
                </a:lnTo>
                <a:lnTo>
                  <a:pt x="133818" y="3360598"/>
                </a:lnTo>
                <a:lnTo>
                  <a:pt x="139459" y="3311063"/>
                </a:lnTo>
                <a:lnTo>
                  <a:pt x="145773" y="3261632"/>
                </a:lnTo>
                <a:lnTo>
                  <a:pt x="152756" y="3212312"/>
                </a:lnTo>
                <a:lnTo>
                  <a:pt x="160408" y="3163110"/>
                </a:lnTo>
                <a:lnTo>
                  <a:pt x="168727" y="3114033"/>
                </a:lnTo>
                <a:lnTo>
                  <a:pt x="177710" y="3065086"/>
                </a:lnTo>
                <a:lnTo>
                  <a:pt x="187357" y="3016278"/>
                </a:lnTo>
                <a:lnTo>
                  <a:pt x="197665" y="2967614"/>
                </a:lnTo>
                <a:lnTo>
                  <a:pt x="208632" y="2919102"/>
                </a:lnTo>
                <a:lnTo>
                  <a:pt x="220257" y="2870747"/>
                </a:lnTo>
                <a:lnTo>
                  <a:pt x="232538" y="2822558"/>
                </a:lnTo>
                <a:lnTo>
                  <a:pt x="245474" y="2774539"/>
                </a:lnTo>
                <a:lnTo>
                  <a:pt x="259062" y="2726700"/>
                </a:lnTo>
                <a:lnTo>
                  <a:pt x="273301" y="2679045"/>
                </a:lnTo>
                <a:lnTo>
                  <a:pt x="288189" y="2631581"/>
                </a:lnTo>
                <a:lnTo>
                  <a:pt x="303724" y="2584316"/>
                </a:lnTo>
                <a:lnTo>
                  <a:pt x="319904" y="2537257"/>
                </a:lnTo>
                <a:lnTo>
                  <a:pt x="336729" y="2490409"/>
                </a:lnTo>
                <a:lnTo>
                  <a:pt x="354195" y="2443780"/>
                </a:lnTo>
                <a:lnTo>
                  <a:pt x="372301" y="2397375"/>
                </a:lnTo>
                <a:lnTo>
                  <a:pt x="391046" y="2351203"/>
                </a:lnTo>
                <a:lnTo>
                  <a:pt x="410427" y="2305270"/>
                </a:lnTo>
                <a:lnTo>
                  <a:pt x="430444" y="2259582"/>
                </a:lnTo>
                <a:lnTo>
                  <a:pt x="451094" y="2214147"/>
                </a:lnTo>
                <a:lnTo>
                  <a:pt x="472374" y="2168970"/>
                </a:lnTo>
                <a:lnTo>
                  <a:pt x="494285" y="2124059"/>
                </a:lnTo>
                <a:lnTo>
                  <a:pt x="516824" y="2079420"/>
                </a:lnTo>
                <a:lnTo>
                  <a:pt x="539988" y="2035060"/>
                </a:lnTo>
                <a:lnTo>
                  <a:pt x="563777" y="1990986"/>
                </a:lnTo>
                <a:lnTo>
                  <a:pt x="588167" y="1947242"/>
                </a:lnTo>
                <a:lnTo>
                  <a:pt x="613134" y="1903871"/>
                </a:lnTo>
                <a:lnTo>
                  <a:pt x="638673" y="1860878"/>
                </a:lnTo>
                <a:lnTo>
                  <a:pt x="664778" y="1818268"/>
                </a:lnTo>
                <a:lnTo>
                  <a:pt x="691446" y="1776047"/>
                </a:lnTo>
                <a:lnTo>
                  <a:pt x="718671" y="1734218"/>
                </a:lnTo>
                <a:lnTo>
                  <a:pt x="746449" y="1692789"/>
                </a:lnTo>
                <a:lnTo>
                  <a:pt x="774776" y="1651763"/>
                </a:lnTo>
                <a:lnTo>
                  <a:pt x="803645" y="1611145"/>
                </a:lnTo>
                <a:lnTo>
                  <a:pt x="833054" y="1570942"/>
                </a:lnTo>
                <a:lnTo>
                  <a:pt x="862996" y="1531157"/>
                </a:lnTo>
                <a:lnTo>
                  <a:pt x="893468" y="1491796"/>
                </a:lnTo>
                <a:lnTo>
                  <a:pt x="924464" y="1452865"/>
                </a:lnTo>
                <a:lnTo>
                  <a:pt x="955980" y="1414367"/>
                </a:lnTo>
                <a:lnTo>
                  <a:pt x="988011" y="1376309"/>
                </a:lnTo>
                <a:lnTo>
                  <a:pt x="1020552" y="1338695"/>
                </a:lnTo>
                <a:lnTo>
                  <a:pt x="1053599" y="1301531"/>
                </a:lnTo>
                <a:lnTo>
                  <a:pt x="1087147" y="1264821"/>
                </a:lnTo>
                <a:lnTo>
                  <a:pt x="1121191" y="1228571"/>
                </a:lnTo>
                <a:lnTo>
                  <a:pt x="1155727" y="1192786"/>
                </a:lnTo>
                <a:lnTo>
                  <a:pt x="1190749" y="1157470"/>
                </a:lnTo>
                <a:lnTo>
                  <a:pt x="1226253" y="1122630"/>
                </a:lnTo>
                <a:lnTo>
                  <a:pt x="1262235" y="1088269"/>
                </a:lnTo>
                <a:lnTo>
                  <a:pt x="1298689" y="1054394"/>
                </a:lnTo>
                <a:lnTo>
                  <a:pt x="1335611" y="1021009"/>
                </a:lnTo>
                <a:lnTo>
                  <a:pt x="1372996" y="988119"/>
                </a:lnTo>
                <a:lnTo>
                  <a:pt x="1410839" y="955730"/>
                </a:lnTo>
                <a:lnTo>
                  <a:pt x="1449137" y="923847"/>
                </a:lnTo>
                <a:lnTo>
                  <a:pt x="1487883" y="892474"/>
                </a:lnTo>
                <a:lnTo>
                  <a:pt x="1527073" y="861617"/>
                </a:lnTo>
                <a:lnTo>
                  <a:pt x="1566703" y="831281"/>
                </a:lnTo>
                <a:lnTo>
                  <a:pt x="1606767" y="801470"/>
                </a:lnTo>
                <a:lnTo>
                  <a:pt x="1647262" y="772191"/>
                </a:lnTo>
                <a:lnTo>
                  <a:pt x="1688182" y="743448"/>
                </a:lnTo>
                <a:lnTo>
                  <a:pt x="1729523" y="715247"/>
                </a:lnTo>
                <a:lnTo>
                  <a:pt x="1771279" y="687591"/>
                </a:lnTo>
                <a:lnTo>
                  <a:pt x="1813253" y="660608"/>
                </a:lnTo>
                <a:lnTo>
                  <a:pt x="1855558" y="634221"/>
                </a:lnTo>
                <a:lnTo>
                  <a:pt x="1898186" y="608433"/>
                </a:lnTo>
                <a:lnTo>
                  <a:pt x="1941131" y="583245"/>
                </a:lnTo>
                <a:lnTo>
                  <a:pt x="1984387" y="558661"/>
                </a:lnTo>
                <a:lnTo>
                  <a:pt x="2027947" y="534681"/>
                </a:lnTo>
                <a:lnTo>
                  <a:pt x="2071805" y="511310"/>
                </a:lnTo>
                <a:lnTo>
                  <a:pt x="2115954" y="488548"/>
                </a:lnTo>
                <a:lnTo>
                  <a:pt x="2160388" y="466398"/>
                </a:lnTo>
                <a:lnTo>
                  <a:pt x="2205100" y="444862"/>
                </a:lnTo>
                <a:lnTo>
                  <a:pt x="2250084" y="423943"/>
                </a:lnTo>
                <a:lnTo>
                  <a:pt x="2295333" y="403642"/>
                </a:lnTo>
                <a:lnTo>
                  <a:pt x="2340841" y="383963"/>
                </a:lnTo>
                <a:lnTo>
                  <a:pt x="2386601" y="364907"/>
                </a:lnTo>
                <a:lnTo>
                  <a:pt x="2432607" y="346476"/>
                </a:lnTo>
                <a:lnTo>
                  <a:pt x="2478852" y="328673"/>
                </a:lnTo>
                <a:lnTo>
                  <a:pt x="2525330" y="311500"/>
                </a:lnTo>
                <a:lnTo>
                  <a:pt x="2572034" y="294959"/>
                </a:lnTo>
                <a:lnTo>
                  <a:pt x="2618957" y="279052"/>
                </a:lnTo>
                <a:lnTo>
                  <a:pt x="2666094" y="263782"/>
                </a:lnTo>
                <a:lnTo>
                  <a:pt x="2713438" y="249152"/>
                </a:lnTo>
                <a:lnTo>
                  <a:pt x="2760982" y="235162"/>
                </a:lnTo>
                <a:lnTo>
                  <a:pt x="2808720" y="221816"/>
                </a:lnTo>
                <a:lnTo>
                  <a:pt x="2856645" y="209115"/>
                </a:lnTo>
                <a:lnTo>
                  <a:pt x="2904751" y="197063"/>
                </a:lnTo>
                <a:lnTo>
                  <a:pt x="2953031" y="185660"/>
                </a:lnTo>
                <a:lnTo>
                  <a:pt x="3001479" y="174910"/>
                </a:lnTo>
                <a:lnTo>
                  <a:pt x="3050088" y="164815"/>
                </a:lnTo>
                <a:lnTo>
                  <a:pt x="3098851" y="155376"/>
                </a:lnTo>
                <a:lnTo>
                  <a:pt x="3147763" y="146597"/>
                </a:lnTo>
                <a:lnTo>
                  <a:pt x="3196817" y="138479"/>
                </a:lnTo>
                <a:lnTo>
                  <a:pt x="3246006" y="131025"/>
                </a:lnTo>
                <a:lnTo>
                  <a:pt x="3295324" y="124236"/>
                </a:lnTo>
                <a:lnTo>
                  <a:pt x="3344763" y="118116"/>
                </a:lnTo>
                <a:lnTo>
                  <a:pt x="3394319" y="112666"/>
                </a:lnTo>
                <a:lnTo>
                  <a:pt x="3415832" y="106049"/>
                </a:lnTo>
                <a:lnTo>
                  <a:pt x="3432665" y="92283"/>
                </a:lnTo>
                <a:lnTo>
                  <a:pt x="3443162" y="73285"/>
                </a:lnTo>
                <a:lnTo>
                  <a:pt x="3445668" y="50972"/>
                </a:lnTo>
                <a:lnTo>
                  <a:pt x="3439323" y="29440"/>
                </a:lnTo>
                <a:lnTo>
                  <a:pt x="3425687" y="12630"/>
                </a:lnTo>
                <a:lnTo>
                  <a:pt x="3406739" y="2248"/>
                </a:lnTo>
                <a:lnTo>
                  <a:pt x="3384455" y="0"/>
                </a:lnTo>
                <a:close/>
              </a:path>
            </a:pathLst>
          </a:custGeom>
          <a:solidFill>
            <a:srgbClr val="8BB31E"/>
          </a:solidFill>
        </p:spPr>
        <p:txBody>
          <a:bodyPr wrap="square" lIns="0" tIns="0" rIns="0" bIns="0" rtlCol="0"/>
          <a:lstStyle/>
          <a:p>
            <a:endParaRPr sz="1789"/>
          </a:p>
        </p:txBody>
      </p:sp>
      <p:sp>
        <p:nvSpPr>
          <p:cNvPr id="2" name="Holder 2"/>
          <p:cNvSpPr>
            <a:spLocks noGrp="1"/>
          </p:cNvSpPr>
          <p:nvPr>
            <p:ph type="title"/>
          </p:nvPr>
        </p:nvSpPr>
        <p:spPr>
          <a:xfrm>
            <a:off x="1146562" y="723160"/>
            <a:ext cx="17810976" cy="567815"/>
          </a:xfrm>
        </p:spPr>
        <p:txBody>
          <a:bodyPr lIns="0" tIns="0" rIns="0" bIns="0"/>
          <a:lstStyle>
            <a:lvl1pPr>
              <a:defRPr sz="4076"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5" name="Holder 5"/>
          <p:cNvSpPr>
            <a:spLocks noGrp="1"/>
          </p:cNvSpPr>
          <p:nvPr>
            <p:ph type="sldNum" sz="quarter" idx="7"/>
          </p:nvPr>
        </p:nvSpPr>
        <p:spPr/>
        <p:txBody>
          <a:bodyPr lIns="0" tIns="0" rIns="0" bIns="0"/>
          <a:lstStyle>
            <a:lvl1pPr>
              <a:defRPr sz="1890" b="0" i="0">
                <a:solidFill>
                  <a:srgbClr val="4F9C45"/>
                </a:solidFill>
                <a:latin typeface="Trebuchet MS"/>
                <a:cs typeface="Trebuchet MS"/>
              </a:defRPr>
            </a:lvl1pPr>
          </a:lstStyle>
          <a:p>
            <a:pPr marL="37884">
              <a:lnSpc>
                <a:spcPts val="2253"/>
              </a:lnSpc>
            </a:pPr>
            <a:fld id="{81D60167-4931-47E6-BA6A-407CBD079E47}" type="slidenum">
              <a:rPr lang="lv-LV" spc="148" smtClean="0"/>
              <a:pPr marL="37884">
                <a:lnSpc>
                  <a:spcPts val="2253"/>
                </a:lnSpc>
              </a:pPr>
              <a:t>‹#›</a:t>
            </a:fld>
            <a:endParaRPr lang="lv-LV" spc="148"/>
          </a:p>
        </p:txBody>
      </p:sp>
    </p:spTree>
    <p:extLst>
      <p:ext uri="{BB962C8B-B14F-4D97-AF65-F5344CB8AC3E}">
        <p14:creationId xmlns:p14="http://schemas.microsoft.com/office/powerpoint/2010/main" val="2147884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46562" y="723160"/>
            <a:ext cx="17810976" cy="567815"/>
          </a:xfrm>
        </p:spPr>
        <p:txBody>
          <a:bodyPr lIns="0" tIns="0" rIns="0" bIns="0"/>
          <a:lstStyle>
            <a:lvl1pPr>
              <a:defRPr sz="4076" b="1" i="0">
                <a:solidFill>
                  <a:srgbClr val="8AB31E"/>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658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
            <a:ext cx="20052030" cy="11368405"/>
          </a:xfrm>
          <a:custGeom>
            <a:avLst/>
            <a:gdLst/>
            <a:ahLst/>
            <a:cxnLst/>
            <a:rect l="l" t="t" r="r" b="b"/>
            <a:pathLst>
              <a:path w="20052030" h="11368405">
                <a:moveTo>
                  <a:pt x="20052016" y="0"/>
                </a:moveTo>
                <a:lnTo>
                  <a:pt x="0" y="0"/>
                </a:lnTo>
                <a:lnTo>
                  <a:pt x="0" y="11368316"/>
                </a:lnTo>
                <a:lnTo>
                  <a:pt x="20052016" y="11368316"/>
                </a:lnTo>
                <a:lnTo>
                  <a:pt x="20052016" y="0"/>
                </a:lnTo>
                <a:close/>
              </a:path>
            </a:pathLst>
          </a:custGeom>
          <a:solidFill>
            <a:srgbClr val="F6F8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4" name="Holder 4"/>
          <p:cNvSpPr>
            <a:spLocks noGrp="1"/>
          </p:cNvSpPr>
          <p:nvPr>
            <p:ph type="sldNum" sz="quarter" idx="7"/>
          </p:nvPr>
        </p:nvSpPr>
        <p:spPr/>
        <p:txBody>
          <a:bodyPr lIns="0" tIns="0" rIns="0" bIns="0"/>
          <a:lstStyle>
            <a:lvl1pPr>
              <a:defRPr sz="1900" b="0" i="0">
                <a:solidFill>
                  <a:srgbClr val="4F9C45"/>
                </a:solidFill>
                <a:latin typeface="Trebuchet MS"/>
                <a:cs typeface="Trebuchet MS"/>
              </a:defRPr>
            </a:lvl1pPr>
          </a:lstStyle>
          <a:p>
            <a:pPr marL="38100">
              <a:lnSpc>
                <a:spcPts val="2265"/>
              </a:lnSpc>
            </a:pPr>
            <a:fld id="{81D60167-4931-47E6-BA6A-407CBD079E47}" type="slidenum">
              <a:rPr spc="150" dirty="0"/>
              <a:t>‹#›</a:t>
            </a:fld>
            <a:endParaRPr spc="15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a:xfrm>
            <a:off x="1005205" y="10517696"/>
            <a:ext cx="4623943" cy="276999"/>
          </a:xfrm>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2437338" y="17357963"/>
            <a:ext cx="673974" cy="276871"/>
          </a:xfrm>
        </p:spPr>
        <p:txBody>
          <a:bodyPr lIns="0" tIns="0" rIns="0" bIns="0"/>
          <a:lstStyle>
            <a:lvl1pPr>
              <a:defRPr sz="1890" b="0" i="0">
                <a:solidFill>
                  <a:srgbClr val="4F9C45"/>
                </a:solidFill>
                <a:latin typeface="Trebuchet MS"/>
                <a:cs typeface="Trebuchet MS"/>
              </a:defRPr>
            </a:lvl1pPr>
          </a:lstStyle>
          <a:p>
            <a:pPr marL="37884">
              <a:lnSpc>
                <a:spcPts val="2253"/>
              </a:lnSpc>
            </a:pPr>
            <a:endParaRPr lang="en-US" spc="148" dirty="0"/>
          </a:p>
        </p:txBody>
      </p:sp>
      <p:sp>
        <p:nvSpPr>
          <p:cNvPr id="7" name="Rectangle 6">
            <a:extLst>
              <a:ext uri="{FF2B5EF4-FFF2-40B4-BE49-F238E27FC236}">
                <a16:creationId xmlns:a16="http://schemas.microsoft.com/office/drawing/2014/main" id="{AD48F774-A2F1-C173-09DC-4FC88D1B7BFE}"/>
              </a:ext>
            </a:extLst>
          </p:cNvPr>
          <p:cNvSpPr/>
          <p:nvPr userDrawn="1"/>
        </p:nvSpPr>
        <p:spPr>
          <a:xfrm>
            <a:off x="0" y="0"/>
            <a:ext cx="20104100" cy="11372850"/>
          </a:xfrm>
          <a:prstGeom prst="rect">
            <a:avLst/>
          </a:prstGeom>
          <a:solidFill>
            <a:srgbClr val="F6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248842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25583"/>
            <a:ext cx="17088486" cy="630942"/>
          </a:xfrm>
          <a:prstGeom prst="rect">
            <a:avLst/>
          </a:prstGeom>
        </p:spPr>
        <p:txBody>
          <a:bodyPr wrap="square" lIns="0" tIns="0" rIns="0" bIns="0">
            <a:spAutoFit/>
          </a:bodyPr>
          <a:lstStyle>
            <a:lvl1pPr>
              <a:defRPr sz="4100" b="1" i="0">
                <a:solidFill>
                  <a:srgbClr val="8AB31E"/>
                </a:solidFill>
                <a:latin typeface="Trebuchet MS"/>
                <a:cs typeface="Trebuchet MS"/>
              </a:defRPr>
            </a:lvl1pPr>
          </a:lstStyle>
          <a:p>
            <a:endParaRPr/>
          </a:p>
        </p:txBody>
      </p:sp>
      <p:sp>
        <p:nvSpPr>
          <p:cNvPr id="3" name="Holder 3"/>
          <p:cNvSpPr>
            <a:spLocks noGrp="1"/>
          </p:cNvSpPr>
          <p:nvPr>
            <p:ph type="subTitle" idx="4"/>
          </p:nvPr>
        </p:nvSpPr>
        <p:spPr>
          <a:xfrm>
            <a:off x="3015615" y="6368797"/>
            <a:ext cx="1407287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1108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rgbClr val="8AB31E"/>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159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67129"/>
          </a:xfrm>
          <a:custGeom>
            <a:avLst/>
            <a:gdLst/>
            <a:ahLst/>
            <a:cxnLst/>
            <a:rect l="l" t="t" r="r" b="b"/>
            <a:pathLst>
              <a:path w="20104100" h="11354435">
                <a:moveTo>
                  <a:pt x="20104099" y="0"/>
                </a:moveTo>
                <a:lnTo>
                  <a:pt x="0" y="0"/>
                </a:lnTo>
                <a:lnTo>
                  <a:pt x="0" y="11354128"/>
                </a:lnTo>
                <a:lnTo>
                  <a:pt x="20104099" y="11354128"/>
                </a:lnTo>
                <a:lnTo>
                  <a:pt x="20104099" y="0"/>
                </a:lnTo>
                <a:close/>
              </a:path>
            </a:pathLst>
          </a:custGeom>
          <a:solidFill>
            <a:srgbClr val="F6F8FF"/>
          </a:solidFill>
        </p:spPr>
        <p:txBody>
          <a:bodyPr wrap="square" lIns="0" tIns="0" rIns="0" bIns="0" rtlCol="0"/>
          <a:lstStyle/>
          <a:p>
            <a:endParaRPr/>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13102777" y="4182975"/>
            <a:ext cx="6961633" cy="7183846"/>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10727408" y="3025733"/>
            <a:ext cx="3108092" cy="1248348"/>
          </a:xfrm>
          <a:prstGeom prst="rect">
            <a:avLst/>
          </a:prstGeom>
        </p:spPr>
      </p:pic>
      <p:sp>
        <p:nvSpPr>
          <p:cNvPr id="2" name="Holder 2"/>
          <p:cNvSpPr>
            <a:spLocks noGrp="1"/>
          </p:cNvSpPr>
          <p:nvPr>
            <p:ph type="title"/>
          </p:nvPr>
        </p:nvSpPr>
        <p:spPr/>
        <p:txBody>
          <a:bodyPr lIns="0" tIns="0" rIns="0" bIns="0"/>
          <a:lstStyle>
            <a:lvl1pPr>
              <a:defRPr sz="4100" b="1" i="0">
                <a:solidFill>
                  <a:srgbClr val="8AB31E"/>
                </a:solidFill>
                <a:latin typeface="Trebuchet MS"/>
                <a:cs typeface="Trebuchet MS"/>
              </a:defRPr>
            </a:lvl1pPr>
          </a:lstStyle>
          <a:p>
            <a:endParaRPr/>
          </a:p>
        </p:txBody>
      </p:sp>
      <p:sp>
        <p:nvSpPr>
          <p:cNvPr id="3" name="Holder 3"/>
          <p:cNvSpPr>
            <a:spLocks noGrp="1"/>
          </p:cNvSpPr>
          <p:nvPr>
            <p:ph sz="half" idx="2"/>
          </p:nvPr>
        </p:nvSpPr>
        <p:spPr>
          <a:xfrm>
            <a:off x="1005205" y="2615756"/>
            <a:ext cx="87452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15756"/>
            <a:ext cx="874528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71006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5.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05583" y="1059284"/>
            <a:ext cx="10697210" cy="1148714"/>
          </a:xfrm>
          <a:prstGeom prst="rect">
            <a:avLst/>
          </a:prstGeom>
        </p:spPr>
        <p:txBody>
          <a:bodyPr wrap="square" lIns="0" tIns="0" rIns="0" bIns="0">
            <a:spAutoFit/>
          </a:bodyPr>
          <a:lstStyle>
            <a:lvl1pPr>
              <a:defRPr sz="41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5113034" y="2445061"/>
            <a:ext cx="12005310" cy="7099300"/>
          </a:xfrm>
          <a:prstGeom prst="rect">
            <a:avLst/>
          </a:prstGeom>
        </p:spPr>
        <p:txBody>
          <a:bodyPr wrap="square" lIns="0" tIns="0" rIns="0" bIns="0">
            <a:spAutoFit/>
          </a:bodyPr>
          <a:lstStyle>
            <a:lvl1pPr>
              <a:defRPr sz="205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a:xfrm>
            <a:off x="1478107" y="10467113"/>
            <a:ext cx="408727" cy="311575"/>
          </a:xfrm>
          <a:prstGeom prst="rect">
            <a:avLst/>
          </a:prstGeom>
        </p:spPr>
        <p:txBody>
          <a:bodyPr wrap="square" lIns="0" tIns="0" rIns="0" bIns="0">
            <a:spAutoFit/>
          </a:bodyPr>
          <a:lstStyle>
            <a:lvl1pPr>
              <a:defRPr sz="1900" b="0" i="0">
                <a:solidFill>
                  <a:srgbClr val="4F9C45"/>
                </a:solidFill>
                <a:latin typeface="Trebuchet MS"/>
                <a:cs typeface="Trebuchet MS"/>
              </a:defRPr>
            </a:lvl1pPr>
          </a:lstStyle>
          <a:p>
            <a:pPr marL="38100">
              <a:lnSpc>
                <a:spcPts val="2265"/>
              </a:lnSpc>
            </a:pPr>
            <a:fld id="{81D60167-4931-47E6-BA6A-407CBD079E47}" type="slidenum">
              <a:rPr spc="150" dirty="0"/>
              <a:t>‹#›</a:t>
            </a:fld>
            <a:endParaRPr spc="1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67129"/>
          </a:xfrm>
          <a:custGeom>
            <a:avLst/>
            <a:gdLst/>
            <a:ahLst/>
            <a:cxnLst/>
            <a:rect l="l" t="t" r="r" b="b"/>
            <a:pathLst>
              <a:path w="20104100" h="11354435">
                <a:moveTo>
                  <a:pt x="20104099" y="0"/>
                </a:moveTo>
                <a:lnTo>
                  <a:pt x="0" y="0"/>
                </a:lnTo>
                <a:lnTo>
                  <a:pt x="0" y="11354128"/>
                </a:lnTo>
                <a:lnTo>
                  <a:pt x="20104099" y="11354128"/>
                </a:lnTo>
                <a:lnTo>
                  <a:pt x="20104099" y="0"/>
                </a:lnTo>
                <a:close/>
              </a:path>
            </a:pathLst>
          </a:custGeom>
          <a:solidFill>
            <a:srgbClr val="F6F8FF"/>
          </a:solidFill>
        </p:spPr>
        <p:txBody>
          <a:bodyPr wrap="square" lIns="0" tIns="0" rIns="0" bIns="0" rtlCol="0"/>
          <a:lstStyle/>
          <a:p>
            <a:endParaRPr/>
          </a:p>
        </p:txBody>
      </p:sp>
      <p:sp>
        <p:nvSpPr>
          <p:cNvPr id="2" name="Holder 2"/>
          <p:cNvSpPr>
            <a:spLocks noGrp="1"/>
          </p:cNvSpPr>
          <p:nvPr>
            <p:ph type="title"/>
          </p:nvPr>
        </p:nvSpPr>
        <p:spPr>
          <a:xfrm>
            <a:off x="1549801" y="1107019"/>
            <a:ext cx="17004499" cy="630942"/>
          </a:xfrm>
          <a:prstGeom prst="rect">
            <a:avLst/>
          </a:prstGeom>
        </p:spPr>
        <p:txBody>
          <a:bodyPr wrap="square" lIns="0" tIns="0" rIns="0" bIns="0">
            <a:spAutoFit/>
          </a:bodyPr>
          <a:lstStyle>
            <a:lvl1pPr>
              <a:defRPr sz="4100" b="1" i="0">
                <a:solidFill>
                  <a:srgbClr val="8AB31E"/>
                </a:solidFill>
                <a:latin typeface="Trebuchet MS"/>
                <a:cs typeface="Trebuchet MS"/>
              </a:defRPr>
            </a:lvl1pPr>
          </a:lstStyle>
          <a:p>
            <a:endParaRPr/>
          </a:p>
        </p:txBody>
      </p:sp>
      <p:sp>
        <p:nvSpPr>
          <p:cNvPr id="3" name="Holder 3"/>
          <p:cNvSpPr>
            <a:spLocks noGrp="1"/>
          </p:cNvSpPr>
          <p:nvPr>
            <p:ph type="body" idx="1"/>
          </p:nvPr>
        </p:nvSpPr>
        <p:spPr>
          <a:xfrm>
            <a:off x="1625058" y="3771349"/>
            <a:ext cx="827913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76752"/>
            <a:ext cx="643331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6" y="10576752"/>
            <a:ext cx="462394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a:xfrm>
            <a:off x="14474954" y="10576752"/>
            <a:ext cx="4623943"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1891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58502-FFBF-BB2B-8112-B1C575A75586}"/>
              </a:ext>
            </a:extLst>
          </p:cNvPr>
          <p:cNvSpPr>
            <a:spLocks noGrp="1"/>
          </p:cNvSpPr>
          <p:nvPr>
            <p:ph type="title"/>
          </p:nvPr>
        </p:nvSpPr>
        <p:spPr>
          <a:xfrm>
            <a:off x="1146562" y="709902"/>
            <a:ext cx="17810976" cy="594330"/>
          </a:xfrm>
          <a:prstGeom prst="rect">
            <a:avLst/>
          </a:prstGeom>
        </p:spPr>
        <p:txBody>
          <a:bodyPr vert="horz" lIns="90000" tIns="45720" rIns="91440" bIns="0" rtlCol="0" anchor="ctr">
            <a:spAutoFit/>
          </a:bodyPr>
          <a:lstStyle/>
          <a:p>
            <a:r>
              <a:rPr lang="en-GB"/>
              <a:t>Click to edit Master title style</a:t>
            </a:r>
          </a:p>
        </p:txBody>
      </p:sp>
      <p:sp>
        <p:nvSpPr>
          <p:cNvPr id="3" name="Text Placeholder 2">
            <a:extLst>
              <a:ext uri="{FF2B5EF4-FFF2-40B4-BE49-F238E27FC236}">
                <a16:creationId xmlns:a16="http://schemas.microsoft.com/office/drawing/2014/main" id="{AB0CAFF8-72C9-5572-8591-6DA7E87D280C}"/>
              </a:ext>
            </a:extLst>
          </p:cNvPr>
          <p:cNvSpPr>
            <a:spLocks noGrp="1"/>
          </p:cNvSpPr>
          <p:nvPr>
            <p:ph type="body" idx="1"/>
          </p:nvPr>
        </p:nvSpPr>
        <p:spPr>
          <a:xfrm>
            <a:off x="1146562" y="2282469"/>
            <a:ext cx="17810976" cy="758453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60CB2A5-921D-9B0A-A6AC-DF1B657B537F}"/>
              </a:ext>
            </a:extLst>
          </p:cNvPr>
          <p:cNvSpPr>
            <a:spLocks noGrp="1"/>
          </p:cNvSpPr>
          <p:nvPr>
            <p:ph type="ftr" sz="quarter" idx="3"/>
          </p:nvPr>
        </p:nvSpPr>
        <p:spPr>
          <a:xfrm>
            <a:off x="1146561" y="10246138"/>
            <a:ext cx="12390245" cy="605499"/>
          </a:xfrm>
          <a:prstGeom prst="rect">
            <a:avLst/>
          </a:prstGeom>
        </p:spPr>
        <p:txBody>
          <a:bodyPr vert="horz" lIns="90000" tIns="45720" rIns="91440" bIns="45720" rtlCol="0" anchor="t"/>
          <a:lstStyle>
            <a:lvl1pPr algn="l">
              <a:defRPr sz="1319">
                <a:solidFill>
                  <a:schemeClr val="tx2"/>
                </a:solidFill>
              </a:defRPr>
            </a:lvl1pPr>
          </a:lstStyle>
          <a:p>
            <a:endParaRPr lang="en-GB"/>
          </a:p>
        </p:txBody>
      </p:sp>
    </p:spTree>
    <p:extLst>
      <p:ext uri="{BB962C8B-B14F-4D97-AF65-F5344CB8AC3E}">
        <p14:creationId xmlns:p14="http://schemas.microsoft.com/office/powerpoint/2010/main" val="150406285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dt="0"/>
  <p:txStyles>
    <p:titleStyle>
      <a:lvl1pPr algn="l" defTabSz="1507846" rtl="0" eaLnBrk="1" latinLnBrk="0" hangingPunct="1">
        <a:lnSpc>
          <a:spcPct val="90000"/>
        </a:lnSpc>
        <a:spcBef>
          <a:spcPct val="0"/>
        </a:spcBef>
        <a:buNone/>
        <a:defRPr sz="3958" kern="1200">
          <a:solidFill>
            <a:schemeClr val="tx1"/>
          </a:solidFill>
          <a:latin typeface="+mj-lt"/>
          <a:ea typeface="+mj-ea"/>
          <a:cs typeface="+mj-cs"/>
        </a:defRPr>
      </a:lvl1pPr>
    </p:titleStyle>
    <p:bodyStyle>
      <a:lvl1pPr marL="376961"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1pPr>
      <a:lvl2pPr marL="1130884"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2pPr>
      <a:lvl3pPr marL="1884807"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3pPr>
      <a:lvl4pPr marL="2638730"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4pPr>
      <a:lvl5pPr marL="3392653"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LT"/>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5">
          <p15:clr>
            <a:srgbClr val="F26B43"/>
          </p15:clr>
        </p15:guide>
        <p15:guide id="6" orient="horz" pos="3884">
          <p15:clr>
            <a:srgbClr val="F26B43"/>
          </p15:clr>
        </p15:guide>
        <p15:guide id="7" pos="438">
          <p15:clr>
            <a:srgbClr val="F26B43"/>
          </p15:clr>
        </p15:guide>
        <p15:guide id="8" pos="7242">
          <p15:clr>
            <a:srgbClr val="F26B43"/>
          </p15:clr>
        </p15:guide>
        <p15:guide id="9" orient="horz" pos="845">
          <p15:clr>
            <a:srgbClr val="F26B43"/>
          </p15:clr>
        </p15:guide>
        <p15:guide id="10" orient="horz" pos="37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05584" y="1059284"/>
            <a:ext cx="10697210" cy="630942"/>
          </a:xfrm>
          <a:prstGeom prst="rect">
            <a:avLst/>
          </a:prstGeom>
        </p:spPr>
        <p:txBody>
          <a:bodyPr wrap="square" lIns="0" tIns="0" rIns="0" bIns="0">
            <a:spAutoFit/>
          </a:bodyPr>
          <a:lstStyle>
            <a:lvl1pPr>
              <a:defRPr sz="41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5113034" y="2445062"/>
            <a:ext cx="12005310" cy="315471"/>
          </a:xfrm>
          <a:prstGeom prst="rect">
            <a:avLst/>
          </a:prstGeom>
        </p:spPr>
        <p:txBody>
          <a:bodyPr wrap="square" lIns="0" tIns="0" rIns="0" bIns="0">
            <a:spAutoFit/>
          </a:bodyPr>
          <a:lstStyle>
            <a:lvl1pPr>
              <a:defRPr sz="205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a:xfrm>
            <a:off x="6835394" y="10517698"/>
            <a:ext cx="643331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8"/>
            <a:ext cx="462394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9/30/2024</a:t>
            </a:fld>
            <a:endParaRPr lang="en-US"/>
          </a:p>
        </p:txBody>
      </p:sp>
      <p:sp>
        <p:nvSpPr>
          <p:cNvPr id="6" name="Holder 6"/>
          <p:cNvSpPr>
            <a:spLocks noGrp="1"/>
          </p:cNvSpPr>
          <p:nvPr>
            <p:ph type="sldNum" sz="quarter" idx="7"/>
          </p:nvPr>
        </p:nvSpPr>
        <p:spPr>
          <a:xfrm>
            <a:off x="1478108" y="10467113"/>
            <a:ext cx="408727" cy="276871"/>
          </a:xfrm>
          <a:prstGeom prst="rect">
            <a:avLst/>
          </a:prstGeom>
        </p:spPr>
        <p:txBody>
          <a:bodyPr wrap="square" lIns="0" tIns="0" rIns="0" bIns="0">
            <a:spAutoFit/>
          </a:bodyPr>
          <a:lstStyle>
            <a:lvl1pPr>
              <a:defRPr sz="1890" b="0" i="0">
                <a:solidFill>
                  <a:srgbClr val="4F9C45"/>
                </a:solidFill>
                <a:latin typeface="Trebuchet MS"/>
                <a:cs typeface="Trebuchet MS"/>
              </a:defRPr>
            </a:lvl1pPr>
          </a:lstStyle>
          <a:p>
            <a:pPr marL="37884">
              <a:lnSpc>
                <a:spcPts val="2253"/>
              </a:lnSpc>
            </a:pPr>
            <a:fld id="{81D60167-4931-47E6-BA6A-407CBD079E47}" type="slidenum">
              <a:rPr lang="lv-LV" spc="148" smtClean="0"/>
              <a:pPr marL="37884">
                <a:lnSpc>
                  <a:spcPts val="2253"/>
                </a:lnSpc>
              </a:pPr>
              <a:t>‹#›</a:t>
            </a:fld>
            <a:endParaRPr lang="lv-LV" spc="148"/>
          </a:p>
        </p:txBody>
      </p:sp>
    </p:spTree>
    <p:extLst>
      <p:ext uri="{BB962C8B-B14F-4D97-AF65-F5344CB8AC3E}">
        <p14:creationId xmlns:p14="http://schemas.microsoft.com/office/powerpoint/2010/main" val="285397947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defRPr>
          <a:latin typeface="+mj-lt"/>
          <a:ea typeface="+mj-ea"/>
          <a:cs typeface="+mj-cs"/>
        </a:defRPr>
      </a:lvl1pPr>
    </p:titleStyle>
    <p:bodyStyle>
      <a:lvl1pPr marL="0">
        <a:defRPr>
          <a:latin typeface="+mn-lt"/>
          <a:ea typeface="+mn-ea"/>
          <a:cs typeface="+mn-cs"/>
        </a:defRPr>
      </a:lvl1pPr>
      <a:lvl2pPr marL="454616">
        <a:defRPr>
          <a:latin typeface="+mn-lt"/>
          <a:ea typeface="+mn-ea"/>
          <a:cs typeface="+mn-cs"/>
        </a:defRPr>
      </a:lvl2pPr>
      <a:lvl3pPr marL="909231">
        <a:defRPr>
          <a:latin typeface="+mn-lt"/>
          <a:ea typeface="+mn-ea"/>
          <a:cs typeface="+mn-cs"/>
        </a:defRPr>
      </a:lvl3pPr>
      <a:lvl4pPr marL="1363847">
        <a:defRPr>
          <a:latin typeface="+mn-lt"/>
          <a:ea typeface="+mn-ea"/>
          <a:cs typeface="+mn-cs"/>
        </a:defRPr>
      </a:lvl4pPr>
      <a:lvl5pPr marL="1818461">
        <a:defRPr>
          <a:latin typeface="+mn-lt"/>
          <a:ea typeface="+mn-ea"/>
          <a:cs typeface="+mn-cs"/>
        </a:defRPr>
      </a:lvl5pPr>
      <a:lvl6pPr marL="2273077">
        <a:defRPr>
          <a:latin typeface="+mn-lt"/>
          <a:ea typeface="+mn-ea"/>
          <a:cs typeface="+mn-cs"/>
        </a:defRPr>
      </a:lvl6pPr>
      <a:lvl7pPr marL="2727693">
        <a:defRPr>
          <a:latin typeface="+mn-lt"/>
          <a:ea typeface="+mn-ea"/>
          <a:cs typeface="+mn-cs"/>
        </a:defRPr>
      </a:lvl7pPr>
      <a:lvl8pPr marL="3182308">
        <a:defRPr>
          <a:latin typeface="+mn-lt"/>
          <a:ea typeface="+mn-ea"/>
          <a:cs typeface="+mn-cs"/>
        </a:defRPr>
      </a:lvl8pPr>
      <a:lvl9pPr marL="3636924">
        <a:defRPr>
          <a:latin typeface="+mn-lt"/>
          <a:ea typeface="+mn-ea"/>
          <a:cs typeface="+mn-cs"/>
        </a:defRPr>
      </a:lvl9pPr>
    </p:bodyStyle>
    <p:otherStyle>
      <a:lvl1pPr marL="0">
        <a:defRPr>
          <a:latin typeface="+mn-lt"/>
          <a:ea typeface="+mn-ea"/>
          <a:cs typeface="+mn-cs"/>
        </a:defRPr>
      </a:lvl1pPr>
      <a:lvl2pPr marL="454616">
        <a:defRPr>
          <a:latin typeface="+mn-lt"/>
          <a:ea typeface="+mn-ea"/>
          <a:cs typeface="+mn-cs"/>
        </a:defRPr>
      </a:lvl2pPr>
      <a:lvl3pPr marL="909231">
        <a:defRPr>
          <a:latin typeface="+mn-lt"/>
          <a:ea typeface="+mn-ea"/>
          <a:cs typeface="+mn-cs"/>
        </a:defRPr>
      </a:lvl3pPr>
      <a:lvl4pPr marL="1363847">
        <a:defRPr>
          <a:latin typeface="+mn-lt"/>
          <a:ea typeface="+mn-ea"/>
          <a:cs typeface="+mn-cs"/>
        </a:defRPr>
      </a:lvl4pPr>
      <a:lvl5pPr marL="1818461">
        <a:defRPr>
          <a:latin typeface="+mn-lt"/>
          <a:ea typeface="+mn-ea"/>
          <a:cs typeface="+mn-cs"/>
        </a:defRPr>
      </a:lvl5pPr>
      <a:lvl6pPr marL="2273077">
        <a:defRPr>
          <a:latin typeface="+mn-lt"/>
          <a:ea typeface="+mn-ea"/>
          <a:cs typeface="+mn-cs"/>
        </a:defRPr>
      </a:lvl6pPr>
      <a:lvl7pPr marL="2727693">
        <a:defRPr>
          <a:latin typeface="+mn-lt"/>
          <a:ea typeface="+mn-ea"/>
          <a:cs typeface="+mn-cs"/>
        </a:defRPr>
      </a:lvl7pPr>
      <a:lvl8pPr marL="3182308">
        <a:defRPr>
          <a:latin typeface="+mn-lt"/>
          <a:ea typeface="+mn-ea"/>
          <a:cs typeface="+mn-cs"/>
        </a:defRPr>
      </a:lvl8pPr>
      <a:lvl9pPr marL="3636924">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58502-FFBF-BB2B-8112-B1C575A75586}"/>
              </a:ext>
            </a:extLst>
          </p:cNvPr>
          <p:cNvSpPr>
            <a:spLocks noGrp="1"/>
          </p:cNvSpPr>
          <p:nvPr>
            <p:ph type="title"/>
          </p:nvPr>
        </p:nvSpPr>
        <p:spPr>
          <a:xfrm>
            <a:off x="1146562" y="709902"/>
            <a:ext cx="17810976" cy="594330"/>
          </a:xfrm>
          <a:prstGeom prst="rect">
            <a:avLst/>
          </a:prstGeom>
        </p:spPr>
        <p:txBody>
          <a:bodyPr vert="horz" lIns="90000" tIns="45720" rIns="91440" bIns="0" rtlCol="0" anchor="ctr">
            <a:spAutoFit/>
          </a:bodyPr>
          <a:lstStyle/>
          <a:p>
            <a:r>
              <a:rPr lang="en-GB"/>
              <a:t>Click to edit Master title style</a:t>
            </a:r>
          </a:p>
        </p:txBody>
      </p:sp>
      <p:sp>
        <p:nvSpPr>
          <p:cNvPr id="3" name="Text Placeholder 2">
            <a:extLst>
              <a:ext uri="{FF2B5EF4-FFF2-40B4-BE49-F238E27FC236}">
                <a16:creationId xmlns:a16="http://schemas.microsoft.com/office/drawing/2014/main" id="{AB0CAFF8-72C9-5572-8591-6DA7E87D280C}"/>
              </a:ext>
            </a:extLst>
          </p:cNvPr>
          <p:cNvSpPr>
            <a:spLocks noGrp="1"/>
          </p:cNvSpPr>
          <p:nvPr>
            <p:ph type="body" idx="1"/>
          </p:nvPr>
        </p:nvSpPr>
        <p:spPr>
          <a:xfrm>
            <a:off x="1146562" y="2282469"/>
            <a:ext cx="17810976" cy="758453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A60CB2A5-921D-9B0A-A6AC-DF1B657B537F}"/>
              </a:ext>
            </a:extLst>
          </p:cNvPr>
          <p:cNvSpPr>
            <a:spLocks noGrp="1"/>
          </p:cNvSpPr>
          <p:nvPr>
            <p:ph type="ftr" sz="quarter" idx="3"/>
          </p:nvPr>
        </p:nvSpPr>
        <p:spPr>
          <a:xfrm>
            <a:off x="1146561" y="10246138"/>
            <a:ext cx="12390245" cy="605499"/>
          </a:xfrm>
          <a:prstGeom prst="rect">
            <a:avLst/>
          </a:prstGeom>
        </p:spPr>
        <p:txBody>
          <a:bodyPr vert="horz" lIns="90000" tIns="45720" rIns="91440" bIns="45720" rtlCol="0" anchor="t"/>
          <a:lstStyle>
            <a:lvl1pPr algn="l">
              <a:defRPr sz="1319">
                <a:solidFill>
                  <a:schemeClr val="tx2"/>
                </a:solidFill>
              </a:defRPr>
            </a:lvl1pPr>
          </a:lstStyle>
          <a:p>
            <a:endParaRPr lang="en-GB"/>
          </a:p>
        </p:txBody>
      </p:sp>
    </p:spTree>
    <p:extLst>
      <p:ext uri="{BB962C8B-B14F-4D97-AF65-F5344CB8AC3E}">
        <p14:creationId xmlns:p14="http://schemas.microsoft.com/office/powerpoint/2010/main" val="19204770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hdr="0" dt="0"/>
  <p:txStyles>
    <p:titleStyle>
      <a:lvl1pPr algn="l" defTabSz="1507846" rtl="0" eaLnBrk="1" latinLnBrk="0" hangingPunct="1">
        <a:lnSpc>
          <a:spcPct val="90000"/>
        </a:lnSpc>
        <a:spcBef>
          <a:spcPct val="0"/>
        </a:spcBef>
        <a:buNone/>
        <a:defRPr sz="3958" kern="1200">
          <a:solidFill>
            <a:schemeClr val="tx1"/>
          </a:solidFill>
          <a:latin typeface="+mj-lt"/>
          <a:ea typeface="+mj-ea"/>
          <a:cs typeface="+mj-cs"/>
        </a:defRPr>
      </a:lvl1pPr>
    </p:titleStyle>
    <p:bodyStyle>
      <a:lvl1pPr marL="376961"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1pPr>
      <a:lvl2pPr marL="1130884"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2pPr>
      <a:lvl3pPr marL="1884807"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3pPr>
      <a:lvl4pPr marL="2638730"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4pPr>
      <a:lvl5pPr marL="3392653" indent="-376961" algn="l" defTabSz="1507846" rtl="0" eaLnBrk="1" latinLnBrk="0" hangingPunct="1">
        <a:lnSpc>
          <a:spcPct val="100000"/>
        </a:lnSpc>
        <a:spcBef>
          <a:spcPts val="0"/>
        </a:spcBef>
        <a:spcAft>
          <a:spcPts val="660"/>
        </a:spcAft>
        <a:buClr>
          <a:schemeClr val="accent1"/>
        </a:buClr>
        <a:buFont typeface="Arial" panose="020B0604020202020204" pitchFamily="34" charset="0"/>
        <a:buChar char="•"/>
        <a:defRPr sz="1649"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LT"/>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5">
          <p15:clr>
            <a:srgbClr val="F26B43"/>
          </p15:clr>
        </p15:guide>
        <p15:guide id="6" orient="horz" pos="3884">
          <p15:clr>
            <a:srgbClr val="F26B43"/>
          </p15:clr>
        </p15:guide>
        <p15:guide id="7" pos="438">
          <p15:clr>
            <a:srgbClr val="F26B43"/>
          </p15:clr>
        </p15:guide>
        <p15:guide id="8" pos="7242">
          <p15:clr>
            <a:srgbClr val="F26B43"/>
          </p15:clr>
        </p15:guide>
        <p15:guide id="9" orient="horz" pos="845">
          <p15:clr>
            <a:srgbClr val="F26B43"/>
          </p15:clr>
        </p15:guide>
        <p15:guide id="10" orient="horz" pos="37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1.png"/><Relationship Id="rId7"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22.png"/><Relationship Id="rId9" Type="http://schemas.openxmlformats.org/officeDocument/2006/relationships/image" Target="../media/image86.png"/></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1.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95.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97.emf"/><Relationship Id="rId10" Type="http://schemas.openxmlformats.org/officeDocument/2006/relationships/image" Target="../media/image100.png"/><Relationship Id="rId4" Type="http://schemas.openxmlformats.org/officeDocument/2006/relationships/image" Target="../media/image96.emf"/><Relationship Id="rId9"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6.emf"/><Relationship Id="rId7" Type="http://schemas.openxmlformats.org/officeDocument/2006/relationships/image" Target="../media/image102.png"/><Relationship Id="rId2" Type="http://schemas.openxmlformats.org/officeDocument/2006/relationships/image" Target="../media/image98.emf"/><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1.emf"/><Relationship Id="rId9" Type="http://schemas.openxmlformats.org/officeDocument/2006/relationships/image" Target="../media/image104.png"/></Relationships>
</file>

<file path=ppt/slides/_rels/slide16.xml.rels><?xml version="1.0" encoding="UTF-8" standalone="yes"?>
<Relationships xmlns="http://schemas.openxmlformats.org/package/2006/relationships"><Relationship Id="rId8" Type="http://schemas.openxmlformats.org/officeDocument/2006/relationships/hyperlink" Target="https://ec.europa.eu/eurostat/databrowser/bookmark/5e5554c6-c458-443d-90d6-13f4ca887f33?lang=en" TargetMode="External"/><Relationship Id="rId3" Type="http://schemas.openxmlformats.org/officeDocument/2006/relationships/image" Target="../media/image21.png"/><Relationship Id="rId7" Type="http://schemas.openxmlformats.org/officeDocument/2006/relationships/hyperlink" Target="https://ec.europa.eu/eurostat/databrowser/bookmark/490c5bef-d685-408b-a44b-ca1ce0d5b137?lang=en"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chart" Target="../charts/chart3.xml"/><Relationship Id="rId4" Type="http://schemas.openxmlformats.org/officeDocument/2006/relationships/image" Target="../media/image22.png"/><Relationship Id="rId9" Type="http://schemas.openxmlformats.org/officeDocument/2006/relationships/hyperlink" Target="https://ec.europa.eu/eurostat/databrowser/bookmark/61efd146-a202-4b30-9ecf-f24d86accaf1?lang=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g"/><Relationship Id="rId1" Type="http://schemas.openxmlformats.org/officeDocument/2006/relationships/slideLayout" Target="../slideLayouts/slideLayout41.xml"/><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chart" Target="../charts/chart5.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chart" Target="../charts/chart6.xml"/><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111.png"/><Relationship Id="rId5" Type="http://schemas.openxmlformats.org/officeDocument/2006/relationships/image" Target="../media/image21.png"/><Relationship Id="rId10" Type="http://schemas.openxmlformats.org/officeDocument/2006/relationships/image" Target="../media/image110.png"/><Relationship Id="rId4" Type="http://schemas.openxmlformats.org/officeDocument/2006/relationships/chart" Target="../charts/chart7.xml"/><Relationship Id="rId9"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jpeg"/><Relationship Id="rId1" Type="http://schemas.openxmlformats.org/officeDocument/2006/relationships/slideLayout" Target="../slideLayouts/slideLayout23.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25.emf"/><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s>
</file>

<file path=ppt/slides/_rels/slide2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21" Type="http://schemas.openxmlformats.org/officeDocument/2006/relationships/image" Target="../media/image59.png"/><Relationship Id="rId34" Type="http://schemas.openxmlformats.org/officeDocument/2006/relationships/image" Target="../media/image72.png"/><Relationship Id="rId42" Type="http://schemas.openxmlformats.org/officeDocument/2006/relationships/image" Target="../media/image80.png"/><Relationship Id="rId7" Type="http://schemas.openxmlformats.org/officeDocument/2006/relationships/image" Target="../media/image45.pn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41"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png"/><Relationship Id="rId40" Type="http://schemas.openxmlformats.org/officeDocument/2006/relationships/image" Target="../media/image78.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 Id="rId43" Type="http://schemas.openxmlformats.org/officeDocument/2006/relationships/image" Target="../media/image81.png"/><Relationship Id="rId8" Type="http://schemas.openxmlformats.org/officeDocument/2006/relationships/image" Target="../media/image46.png"/><Relationship Id="rId3" Type="http://schemas.openxmlformats.org/officeDocument/2006/relationships/image" Target="../media/image41.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ttēls 15" descr="Attēls, kurā ir persona, iekštelpa, plauksta&#10;&#10;Apraksts ģenerēts automātiski">
            <a:extLst>
              <a:ext uri="{FF2B5EF4-FFF2-40B4-BE49-F238E27FC236}">
                <a16:creationId xmlns:a16="http://schemas.microsoft.com/office/drawing/2014/main" id="{2E24F702-ECA4-93D5-19CF-0E71F9A4D9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416" y="0"/>
            <a:ext cx="20345516" cy="11446577"/>
          </a:xfrm>
          <a:prstGeom prst="rect">
            <a:avLst/>
          </a:prstGeom>
        </p:spPr>
      </p:pic>
      <p:sp>
        <p:nvSpPr>
          <p:cNvPr id="13" name="object 13"/>
          <p:cNvSpPr txBox="1">
            <a:spLocks noGrp="1"/>
          </p:cNvSpPr>
          <p:nvPr>
            <p:ph type="title"/>
          </p:nvPr>
        </p:nvSpPr>
        <p:spPr>
          <a:xfrm>
            <a:off x="2018900" y="2779205"/>
            <a:ext cx="6480175" cy="1538883"/>
          </a:xfrm>
          <a:prstGeom prst="rect">
            <a:avLst/>
          </a:prstGeom>
        </p:spPr>
        <p:txBody>
          <a:bodyPr vert="horz" wrap="square" lIns="0" tIns="15240" rIns="0" bIns="0" rtlCol="0">
            <a:spAutoFit/>
          </a:bodyPr>
          <a:lstStyle/>
          <a:p>
            <a:pPr marL="12700">
              <a:lnSpc>
                <a:spcPct val="100000"/>
              </a:lnSpc>
              <a:spcBef>
                <a:spcPts val="120"/>
              </a:spcBef>
            </a:pPr>
            <a:r>
              <a:rPr sz="9900" dirty="0">
                <a:latin typeface="Trebuchet MS" panose="020B0603020202020204" pitchFamily="34" charset="0"/>
                <a:cs typeface="Arial" panose="020B0604020202020204" pitchFamily="34" charset="0"/>
              </a:rPr>
              <a:t>Eco Baltia</a:t>
            </a:r>
          </a:p>
        </p:txBody>
      </p:sp>
      <p:sp>
        <p:nvSpPr>
          <p:cNvPr id="14" name="object 14"/>
          <p:cNvSpPr txBox="1"/>
          <p:nvPr/>
        </p:nvSpPr>
        <p:spPr>
          <a:xfrm>
            <a:off x="2018890" y="4710537"/>
            <a:ext cx="5724525" cy="1859280"/>
          </a:xfrm>
          <a:prstGeom prst="rect">
            <a:avLst/>
          </a:prstGeom>
        </p:spPr>
        <p:txBody>
          <a:bodyPr vert="horz" wrap="square" lIns="0" tIns="12065" rIns="0" bIns="0" rtlCol="0">
            <a:spAutoFit/>
          </a:bodyPr>
          <a:lstStyle/>
          <a:p>
            <a:pPr marL="12700" marR="5080">
              <a:lnSpc>
                <a:spcPct val="100299"/>
              </a:lnSpc>
              <a:spcBef>
                <a:spcPts val="95"/>
              </a:spcBef>
            </a:pPr>
            <a:r>
              <a:rPr sz="4000" spc="114" dirty="0">
                <a:solidFill>
                  <a:srgbClr val="FFFFFF"/>
                </a:solidFill>
                <a:latin typeface="Trebuchet MS"/>
                <a:cs typeface="Trebuchet MS"/>
              </a:rPr>
              <a:t>Largest</a:t>
            </a:r>
            <a:r>
              <a:rPr sz="4000" spc="-160" dirty="0">
                <a:solidFill>
                  <a:srgbClr val="FFFFFF"/>
                </a:solidFill>
                <a:latin typeface="Trebuchet MS"/>
                <a:cs typeface="Trebuchet MS"/>
              </a:rPr>
              <a:t> </a:t>
            </a:r>
            <a:r>
              <a:rPr sz="4000" spc="40" dirty="0">
                <a:solidFill>
                  <a:srgbClr val="FFFFFF"/>
                </a:solidFill>
                <a:latin typeface="Trebuchet MS"/>
                <a:cs typeface="Trebuchet MS"/>
              </a:rPr>
              <a:t>environmental </a:t>
            </a:r>
            <a:r>
              <a:rPr sz="4000" spc="150" dirty="0">
                <a:solidFill>
                  <a:srgbClr val="FFFFFF"/>
                </a:solidFill>
                <a:latin typeface="Trebuchet MS"/>
                <a:cs typeface="Trebuchet MS"/>
              </a:rPr>
              <a:t>and</a:t>
            </a:r>
            <a:r>
              <a:rPr sz="4000" spc="-290" dirty="0">
                <a:solidFill>
                  <a:srgbClr val="FFFFFF"/>
                </a:solidFill>
                <a:latin typeface="Trebuchet MS"/>
                <a:cs typeface="Trebuchet MS"/>
              </a:rPr>
              <a:t> </a:t>
            </a:r>
            <a:r>
              <a:rPr sz="4000" spc="95" dirty="0">
                <a:solidFill>
                  <a:srgbClr val="FFFFFF"/>
                </a:solidFill>
                <a:latin typeface="Trebuchet MS"/>
                <a:cs typeface="Trebuchet MS"/>
              </a:rPr>
              <a:t>waste</a:t>
            </a:r>
            <a:r>
              <a:rPr sz="4000" spc="-175" dirty="0">
                <a:solidFill>
                  <a:srgbClr val="FFFFFF"/>
                </a:solidFill>
                <a:latin typeface="Trebuchet MS"/>
                <a:cs typeface="Trebuchet MS"/>
              </a:rPr>
              <a:t> </a:t>
            </a:r>
            <a:r>
              <a:rPr sz="4000" spc="155" dirty="0">
                <a:solidFill>
                  <a:srgbClr val="FFFFFF"/>
                </a:solidFill>
                <a:latin typeface="Trebuchet MS"/>
                <a:cs typeface="Trebuchet MS"/>
              </a:rPr>
              <a:t>management </a:t>
            </a:r>
            <a:r>
              <a:rPr sz="4000" spc="180" dirty="0">
                <a:solidFill>
                  <a:srgbClr val="FFFFFF"/>
                </a:solidFill>
                <a:latin typeface="Trebuchet MS"/>
                <a:cs typeface="Trebuchet MS"/>
              </a:rPr>
              <a:t>group</a:t>
            </a:r>
            <a:r>
              <a:rPr sz="4000" spc="-195" dirty="0">
                <a:solidFill>
                  <a:srgbClr val="FFFFFF"/>
                </a:solidFill>
                <a:latin typeface="Trebuchet MS"/>
                <a:cs typeface="Trebuchet MS"/>
              </a:rPr>
              <a:t> </a:t>
            </a:r>
            <a:r>
              <a:rPr sz="4000" spc="-20" dirty="0">
                <a:solidFill>
                  <a:srgbClr val="FFFFFF"/>
                </a:solidFill>
                <a:latin typeface="Trebuchet MS"/>
                <a:cs typeface="Trebuchet MS"/>
              </a:rPr>
              <a:t>in</a:t>
            </a:r>
            <a:r>
              <a:rPr sz="4000" spc="-190" dirty="0">
                <a:solidFill>
                  <a:srgbClr val="FFFFFF"/>
                </a:solidFill>
                <a:latin typeface="Trebuchet MS"/>
                <a:cs typeface="Trebuchet MS"/>
              </a:rPr>
              <a:t> </a:t>
            </a:r>
            <a:r>
              <a:rPr sz="4000" dirty="0">
                <a:solidFill>
                  <a:srgbClr val="FFFFFF"/>
                </a:solidFill>
                <a:latin typeface="Trebuchet MS"/>
                <a:cs typeface="Trebuchet MS"/>
              </a:rPr>
              <a:t>the</a:t>
            </a:r>
            <a:r>
              <a:rPr sz="4000" spc="-195" dirty="0">
                <a:solidFill>
                  <a:srgbClr val="FFFFFF"/>
                </a:solidFill>
                <a:latin typeface="Trebuchet MS"/>
                <a:cs typeface="Trebuchet MS"/>
              </a:rPr>
              <a:t> </a:t>
            </a:r>
            <a:r>
              <a:rPr sz="4000" spc="40" dirty="0">
                <a:solidFill>
                  <a:srgbClr val="FFFFFF"/>
                </a:solidFill>
                <a:latin typeface="Trebuchet MS"/>
                <a:cs typeface="Trebuchet MS"/>
              </a:rPr>
              <a:t>Baltics</a:t>
            </a:r>
            <a:endParaRPr sz="4000" dirty="0">
              <a:latin typeface="Trebuchet MS"/>
              <a:cs typeface="Trebuchet MS"/>
            </a:endParaRPr>
          </a:p>
        </p:txBody>
      </p:sp>
    </p:spTree>
    <p:extLst>
      <p:ext uri="{BB962C8B-B14F-4D97-AF65-F5344CB8AC3E}">
        <p14:creationId xmlns:p14="http://schemas.microsoft.com/office/powerpoint/2010/main" val="558109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rostokąt zaokrąglony 50">
            <a:extLst>
              <a:ext uri="{FF2B5EF4-FFF2-40B4-BE49-F238E27FC236}">
                <a16:creationId xmlns:a16="http://schemas.microsoft.com/office/drawing/2014/main" id="{7513D767-0497-4D8F-82E1-7D488991818F}"/>
              </a:ext>
            </a:extLst>
          </p:cNvPr>
          <p:cNvSpPr/>
          <p:nvPr/>
        </p:nvSpPr>
        <p:spPr>
          <a:xfrm>
            <a:off x="363769" y="4922219"/>
            <a:ext cx="3034791"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VYTAUTAS PLUNKSNIS</a:t>
            </a:r>
          </a:p>
          <a:p>
            <a:pPr algn="ctr" defTabSz="858634">
              <a:defRPr/>
            </a:pPr>
            <a:r>
              <a:rPr lang="en-GB" sz="1649" dirty="0">
                <a:solidFill>
                  <a:srgbClr val="8BB31E"/>
                </a:solidFill>
                <a:latin typeface="Trebuchet MS" panose="020B0703020202090204" pitchFamily="34" charset="0"/>
                <a:cs typeface="Arial" panose="020B0604020202020204" pitchFamily="34" charset="0"/>
              </a:rPr>
              <a:t>Chairman of Supervisory Board at Eco Baltia</a:t>
            </a:r>
            <a:endParaRPr lang="en-GB" sz="1979" dirty="0">
              <a:solidFill>
                <a:srgbClr val="8BB31E"/>
              </a:solidFill>
              <a:latin typeface="Trebuchet MS" panose="020B0703020202090204" pitchFamily="34" charset="0"/>
              <a:cs typeface="Arial" panose="020B0604020202020204" pitchFamily="34" charset="0"/>
            </a:endParaRPr>
          </a:p>
        </p:txBody>
      </p:sp>
      <p:sp>
        <p:nvSpPr>
          <p:cNvPr id="95" name="Prostokąt zaokrąglony 50">
            <a:extLst>
              <a:ext uri="{FF2B5EF4-FFF2-40B4-BE49-F238E27FC236}">
                <a16:creationId xmlns:a16="http://schemas.microsoft.com/office/drawing/2014/main" id="{637ED774-781A-4494-B91D-80C988A3701E}"/>
              </a:ext>
            </a:extLst>
          </p:cNvPr>
          <p:cNvSpPr/>
          <p:nvPr/>
        </p:nvSpPr>
        <p:spPr>
          <a:xfrm>
            <a:off x="376270" y="6139152"/>
            <a:ext cx="2980444" cy="1923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dirty="0" err="1">
                <a:solidFill>
                  <a:srgbClr val="000000"/>
                </a:solidFill>
                <a:latin typeface="Trebuchet MS"/>
                <a:cs typeface="Trebuchet MS"/>
              </a:rPr>
              <a:t>Vytautas</a:t>
            </a:r>
            <a:r>
              <a:rPr lang="en-GB" sz="1484" dirty="0">
                <a:solidFill>
                  <a:srgbClr val="000000"/>
                </a:solidFill>
                <a:latin typeface="Trebuchet MS"/>
                <a:cs typeface="Trebuchet MS"/>
              </a:rPr>
              <a:t> has extensive experience in international investment management. As Head of INVL Private Equity, </a:t>
            </a:r>
            <a:r>
              <a:rPr lang="en-GB" sz="1484" dirty="0" err="1">
                <a:solidFill>
                  <a:srgbClr val="000000"/>
                </a:solidFill>
                <a:latin typeface="Trebuchet MS"/>
                <a:cs typeface="Trebuchet MS"/>
              </a:rPr>
              <a:t>Vytautas</a:t>
            </a:r>
            <a:r>
              <a:rPr lang="en-GB" sz="1484" dirty="0">
                <a:solidFill>
                  <a:srgbClr val="000000"/>
                </a:solidFill>
                <a:latin typeface="Trebuchet MS"/>
                <a:cs typeface="Trebuchet MS"/>
              </a:rPr>
              <a:t> has been involved in various large-scale investment projects for INVL in Lithuania, Latvia, Moldova and Norway.</a:t>
            </a:r>
          </a:p>
        </p:txBody>
      </p:sp>
      <p:sp>
        <p:nvSpPr>
          <p:cNvPr id="3" name="object 79">
            <a:extLst>
              <a:ext uri="{FF2B5EF4-FFF2-40B4-BE49-F238E27FC236}">
                <a16:creationId xmlns:a16="http://schemas.microsoft.com/office/drawing/2014/main" id="{7D4F0BB2-1376-55BC-CC27-1EFB1B96FDB9}"/>
              </a:ext>
            </a:extLst>
          </p:cNvPr>
          <p:cNvSpPr txBox="1">
            <a:spLocks/>
          </p:cNvSpPr>
          <p:nvPr/>
        </p:nvSpPr>
        <p:spPr>
          <a:xfrm>
            <a:off x="1146563" y="1116947"/>
            <a:ext cx="6719167" cy="621191"/>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defRPr/>
            </a:pPr>
            <a:r>
              <a:rPr lang="en-US" sz="3958">
                <a:solidFill>
                  <a:srgbClr val="000000"/>
                </a:solidFill>
              </a:rPr>
              <a:t>SUPERVISORY BOARD</a:t>
            </a:r>
          </a:p>
        </p:txBody>
      </p:sp>
      <p:grpSp>
        <p:nvGrpSpPr>
          <p:cNvPr id="4" name="Group 3">
            <a:extLst>
              <a:ext uri="{FF2B5EF4-FFF2-40B4-BE49-F238E27FC236}">
                <a16:creationId xmlns:a16="http://schemas.microsoft.com/office/drawing/2014/main" id="{43FD3369-FD1C-40C8-B2F5-7A68DE0AF1DA}"/>
              </a:ext>
            </a:extLst>
          </p:cNvPr>
          <p:cNvGrpSpPr/>
          <p:nvPr/>
        </p:nvGrpSpPr>
        <p:grpSpPr>
          <a:xfrm>
            <a:off x="17185683" y="10358518"/>
            <a:ext cx="1771855" cy="487770"/>
            <a:chOff x="9840014" y="6262360"/>
            <a:chExt cx="1074530" cy="295805"/>
          </a:xfrm>
        </p:grpSpPr>
        <p:grpSp>
          <p:nvGrpSpPr>
            <p:cNvPr id="5" name="object 2">
              <a:extLst>
                <a:ext uri="{FF2B5EF4-FFF2-40B4-BE49-F238E27FC236}">
                  <a16:creationId xmlns:a16="http://schemas.microsoft.com/office/drawing/2014/main" id="{8E9A750E-6782-254F-02C0-664ACD3B3BD1}"/>
                </a:ext>
              </a:extLst>
            </p:cNvPr>
            <p:cNvGrpSpPr/>
            <p:nvPr/>
          </p:nvGrpSpPr>
          <p:grpSpPr>
            <a:xfrm>
              <a:off x="10107672" y="6262360"/>
              <a:ext cx="395934" cy="295227"/>
              <a:chOff x="17249685" y="10385080"/>
              <a:chExt cx="656590" cy="489584"/>
            </a:xfrm>
          </p:grpSpPr>
          <p:sp>
            <p:nvSpPr>
              <p:cNvPr id="29" name="object 3">
                <a:extLst>
                  <a:ext uri="{FF2B5EF4-FFF2-40B4-BE49-F238E27FC236}">
                    <a16:creationId xmlns:a16="http://schemas.microsoft.com/office/drawing/2014/main" id="{A9FDAF20-5915-0FD6-CF70-5DB9CEC7F93C}"/>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sp>
            <p:nvSpPr>
              <p:cNvPr id="30" name="object 4">
                <a:extLst>
                  <a:ext uri="{FF2B5EF4-FFF2-40B4-BE49-F238E27FC236}">
                    <a16:creationId xmlns:a16="http://schemas.microsoft.com/office/drawing/2014/main" id="{59B87C49-4CDF-1AA7-8719-8FF86123C208}"/>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8" name="Group 7">
              <a:extLst>
                <a:ext uri="{FF2B5EF4-FFF2-40B4-BE49-F238E27FC236}">
                  <a16:creationId xmlns:a16="http://schemas.microsoft.com/office/drawing/2014/main" id="{72D20076-4D6F-678E-71B2-A5C11AF3E7D7}"/>
                </a:ext>
              </a:extLst>
            </p:cNvPr>
            <p:cNvGrpSpPr/>
            <p:nvPr/>
          </p:nvGrpSpPr>
          <p:grpSpPr>
            <a:xfrm>
              <a:off x="9840014" y="6359815"/>
              <a:ext cx="1074530" cy="198350"/>
              <a:chOff x="9840014" y="6359815"/>
              <a:chExt cx="1074530" cy="198350"/>
            </a:xfrm>
          </p:grpSpPr>
          <p:grpSp>
            <p:nvGrpSpPr>
              <p:cNvPr id="9" name="object 5">
                <a:extLst>
                  <a:ext uri="{FF2B5EF4-FFF2-40B4-BE49-F238E27FC236}">
                    <a16:creationId xmlns:a16="http://schemas.microsoft.com/office/drawing/2014/main" id="{9036BECF-EFF1-0771-4CE3-19E8C7FA6C48}"/>
                  </a:ext>
                </a:extLst>
              </p:cNvPr>
              <p:cNvGrpSpPr/>
              <p:nvPr/>
            </p:nvGrpSpPr>
            <p:grpSpPr>
              <a:xfrm>
                <a:off x="9840014" y="6359815"/>
                <a:ext cx="297141" cy="198350"/>
                <a:chOff x="16805817" y="10546693"/>
                <a:chExt cx="492759" cy="328930"/>
              </a:xfrm>
            </p:grpSpPr>
            <p:pic>
              <p:nvPicPr>
                <p:cNvPr id="27" name="object 6">
                  <a:extLst>
                    <a:ext uri="{FF2B5EF4-FFF2-40B4-BE49-F238E27FC236}">
                      <a16:creationId xmlns:a16="http://schemas.microsoft.com/office/drawing/2014/main" id="{1E9E3018-4435-3C38-7D3F-05370A519774}"/>
                    </a:ext>
                  </a:extLst>
                </p:cNvPr>
                <p:cNvPicPr/>
                <p:nvPr/>
              </p:nvPicPr>
              <p:blipFill>
                <a:blip r:embed="rId3"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28" name="object 7">
                  <a:extLst>
                    <a:ext uri="{FF2B5EF4-FFF2-40B4-BE49-F238E27FC236}">
                      <a16:creationId xmlns:a16="http://schemas.microsoft.com/office/drawing/2014/main" id="{3802E2F2-4729-6C6D-CD06-D1E6BD5A3414}"/>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11" name="object 8">
                <a:extLst>
                  <a:ext uri="{FF2B5EF4-FFF2-40B4-BE49-F238E27FC236}">
                    <a16:creationId xmlns:a16="http://schemas.microsoft.com/office/drawing/2014/main" id="{4401A51F-0106-FDC3-9B86-9172B5A9E18A}"/>
                  </a:ext>
                </a:extLst>
              </p:cNvPr>
              <p:cNvGrpSpPr/>
              <p:nvPr/>
            </p:nvGrpSpPr>
            <p:grpSpPr>
              <a:xfrm>
                <a:off x="10375784" y="6461756"/>
                <a:ext cx="538760" cy="91899"/>
                <a:chOff x="17694304" y="10715745"/>
                <a:chExt cx="893444" cy="152400"/>
              </a:xfrm>
            </p:grpSpPr>
            <p:pic>
              <p:nvPicPr>
                <p:cNvPr id="13" name="object 9">
                  <a:extLst>
                    <a:ext uri="{FF2B5EF4-FFF2-40B4-BE49-F238E27FC236}">
                      <a16:creationId xmlns:a16="http://schemas.microsoft.com/office/drawing/2014/main" id="{9F7F7F92-C3B8-B458-A13D-554583CBE182}"/>
                    </a:ext>
                  </a:extLst>
                </p:cNvPr>
                <p:cNvPicPr/>
                <p:nvPr/>
              </p:nvPicPr>
              <p:blipFill>
                <a:blip r:embed="rId4"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26" name="object 10">
                  <a:extLst>
                    <a:ext uri="{FF2B5EF4-FFF2-40B4-BE49-F238E27FC236}">
                      <a16:creationId xmlns:a16="http://schemas.microsoft.com/office/drawing/2014/main" id="{36A80ED2-EA7B-E8FC-23DE-635E90A632C8}"/>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grpSp>
      <p:sp>
        <p:nvSpPr>
          <p:cNvPr id="14" name="object 10">
            <a:extLst>
              <a:ext uri="{FF2B5EF4-FFF2-40B4-BE49-F238E27FC236}">
                <a16:creationId xmlns:a16="http://schemas.microsoft.com/office/drawing/2014/main" id="{7B7D32D7-4930-03F3-4F6E-258472E9859D}"/>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defRPr/>
            </a:pPr>
            <a:endParaRPr sz="1789">
              <a:latin typeface="Avenir Light"/>
              <a:ea typeface="+mn-ea"/>
              <a:cs typeface="+mn-cs"/>
            </a:endParaRPr>
          </a:p>
        </p:txBody>
      </p:sp>
      <p:sp>
        <p:nvSpPr>
          <p:cNvPr id="23" name="Rectangle 22">
            <a:extLst>
              <a:ext uri="{FF2B5EF4-FFF2-40B4-BE49-F238E27FC236}">
                <a16:creationId xmlns:a16="http://schemas.microsoft.com/office/drawing/2014/main" id="{5EB24A28-F8EF-985F-4115-CE76EA41BBB0}"/>
              </a:ext>
            </a:extLst>
          </p:cNvPr>
          <p:cNvSpPr/>
          <p:nvPr/>
        </p:nvSpPr>
        <p:spPr>
          <a:xfrm>
            <a:off x="397100" y="2173699"/>
            <a:ext cx="2968125" cy="7432185"/>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4" name="Prostokąt zaokrąglony 50">
            <a:extLst>
              <a:ext uri="{FF2B5EF4-FFF2-40B4-BE49-F238E27FC236}">
                <a16:creationId xmlns:a16="http://schemas.microsoft.com/office/drawing/2014/main" id="{E27FE441-E61D-AAA3-87F7-AFEC937882FB}"/>
              </a:ext>
            </a:extLst>
          </p:cNvPr>
          <p:cNvSpPr/>
          <p:nvPr/>
        </p:nvSpPr>
        <p:spPr>
          <a:xfrm>
            <a:off x="3531567" y="4922219"/>
            <a:ext cx="2936881" cy="1694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DEIMANTE KORSAKAITE</a:t>
            </a:r>
          </a:p>
          <a:p>
            <a:pPr algn="ctr" defTabSz="858634">
              <a:defRPr/>
            </a:pPr>
            <a:r>
              <a:rPr lang="en-GB" sz="1649" dirty="0">
                <a:solidFill>
                  <a:srgbClr val="8BB31E"/>
                </a:solidFill>
                <a:latin typeface="Trebuchet MS" panose="020B0703020202090204" pitchFamily="34" charset="0"/>
                <a:cs typeface="Arial" panose="020B0604020202020204" pitchFamily="34" charset="0"/>
              </a:rPr>
              <a:t>Deputy Chair of the Supervisory Board at</a:t>
            </a:r>
          </a:p>
          <a:p>
            <a:pPr algn="ctr" defTabSz="858634">
              <a:defRPr/>
            </a:pPr>
            <a:r>
              <a:rPr lang="en-GB" sz="1649" dirty="0">
                <a:solidFill>
                  <a:srgbClr val="8BB31E"/>
                </a:solidFill>
                <a:latin typeface="Trebuchet MS" panose="020B0703020202090204" pitchFamily="34" charset="0"/>
                <a:cs typeface="Arial" panose="020B0604020202020204" pitchFamily="34" charset="0"/>
              </a:rPr>
              <a:t>Eco </a:t>
            </a:r>
            <a:r>
              <a:rPr lang="en-GB" sz="1649" dirty="0" err="1">
                <a:solidFill>
                  <a:srgbClr val="8BB31E"/>
                </a:solidFill>
                <a:latin typeface="Trebuchet MS" panose="020B0703020202090204" pitchFamily="34" charset="0"/>
                <a:cs typeface="Arial" panose="020B0604020202020204" pitchFamily="34" charset="0"/>
              </a:rPr>
              <a:t>Baltia</a:t>
            </a:r>
            <a:endParaRPr lang="en-GB" sz="1979" dirty="0">
              <a:solidFill>
                <a:srgbClr val="8BB31E"/>
              </a:solidFill>
              <a:latin typeface="Trebuchet MS" panose="020B0703020202090204" pitchFamily="34" charset="0"/>
              <a:cs typeface="Arial" panose="020B0604020202020204" pitchFamily="34" charset="0"/>
            </a:endParaRPr>
          </a:p>
        </p:txBody>
      </p:sp>
      <p:sp>
        <p:nvSpPr>
          <p:cNvPr id="25" name="Prostokąt zaokrąglony 50">
            <a:extLst>
              <a:ext uri="{FF2B5EF4-FFF2-40B4-BE49-F238E27FC236}">
                <a16:creationId xmlns:a16="http://schemas.microsoft.com/office/drawing/2014/main" id="{2F403735-B43F-7E0A-5FA4-4C2AFAE3D7B6}"/>
              </a:ext>
            </a:extLst>
          </p:cNvPr>
          <p:cNvSpPr/>
          <p:nvPr/>
        </p:nvSpPr>
        <p:spPr>
          <a:xfrm>
            <a:off x="3555098" y="6139152"/>
            <a:ext cx="2968125" cy="193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dirty="0" err="1">
                <a:solidFill>
                  <a:srgbClr val="000000"/>
                </a:solidFill>
                <a:latin typeface="Trebuchet MS"/>
                <a:cs typeface="Trebuchet MS"/>
              </a:rPr>
              <a:t>Deimante</a:t>
            </a:r>
            <a:r>
              <a:rPr lang="en-GB" sz="1484" dirty="0">
                <a:solidFill>
                  <a:srgbClr val="000000"/>
                </a:solidFill>
                <a:latin typeface="Trebuchet MS"/>
                <a:cs typeface="Trebuchet MS"/>
              </a:rPr>
              <a:t> is recognized as one of the leading M&amp;A experts in Lithuania with extensive experience in transaction structuring and negotiations, legal due diligence. Advised local and international clients on deals with the combined value of almost €2 bn.</a:t>
            </a:r>
          </a:p>
        </p:txBody>
      </p:sp>
      <p:sp>
        <p:nvSpPr>
          <p:cNvPr id="39" name="Rectangle 38">
            <a:extLst>
              <a:ext uri="{FF2B5EF4-FFF2-40B4-BE49-F238E27FC236}">
                <a16:creationId xmlns:a16="http://schemas.microsoft.com/office/drawing/2014/main" id="{51F66882-21C4-29C7-1BEE-91ECB4973E84}"/>
              </a:ext>
            </a:extLst>
          </p:cNvPr>
          <p:cNvSpPr/>
          <p:nvPr/>
        </p:nvSpPr>
        <p:spPr>
          <a:xfrm>
            <a:off x="3518094" y="2173699"/>
            <a:ext cx="2968125" cy="7436218"/>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1" name="Prostokąt zaokrąglony 50">
            <a:extLst>
              <a:ext uri="{FF2B5EF4-FFF2-40B4-BE49-F238E27FC236}">
                <a16:creationId xmlns:a16="http://schemas.microsoft.com/office/drawing/2014/main" id="{CC3C38B6-01B6-DA22-7C01-011D077460B7}"/>
              </a:ext>
            </a:extLst>
          </p:cNvPr>
          <p:cNvSpPr/>
          <p:nvPr/>
        </p:nvSpPr>
        <p:spPr>
          <a:xfrm>
            <a:off x="6641895" y="4922219"/>
            <a:ext cx="2988984"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ALBERTO ATIENZA GUELL</a:t>
            </a:r>
          </a:p>
          <a:p>
            <a:pPr algn="ctr" defTabSz="858634">
              <a:defRPr/>
            </a:pPr>
            <a:r>
              <a:rPr lang="en-GB" sz="1649" dirty="0">
                <a:solidFill>
                  <a:srgbClr val="8BB31E"/>
                </a:solidFill>
                <a:latin typeface="Trebuchet MS" panose="020B0703020202090204" pitchFamily="34" charset="0"/>
                <a:cs typeface="Arial" panose="020B0604020202020204" pitchFamily="34" charset="0"/>
              </a:rPr>
              <a:t>Member of Supervisory Board at Eco </a:t>
            </a:r>
            <a:r>
              <a:rPr lang="en-GB" sz="1649" dirty="0" err="1">
                <a:solidFill>
                  <a:srgbClr val="8BB31E"/>
                </a:solidFill>
                <a:latin typeface="Trebuchet MS" panose="020B0703020202090204" pitchFamily="34" charset="0"/>
                <a:cs typeface="Arial" panose="020B0604020202020204" pitchFamily="34" charset="0"/>
              </a:rPr>
              <a:t>Baltia</a:t>
            </a:r>
            <a:endParaRPr lang="en-GB" sz="1979" dirty="0">
              <a:solidFill>
                <a:srgbClr val="8BB31E"/>
              </a:solidFill>
              <a:latin typeface="Trebuchet MS" panose="020B0703020202090204" pitchFamily="34" charset="0"/>
              <a:cs typeface="Arial" panose="020B0604020202020204" pitchFamily="34" charset="0"/>
            </a:endParaRPr>
          </a:p>
        </p:txBody>
      </p:sp>
      <p:sp>
        <p:nvSpPr>
          <p:cNvPr id="42" name="Prostokąt zaokrąglony 50">
            <a:extLst>
              <a:ext uri="{FF2B5EF4-FFF2-40B4-BE49-F238E27FC236}">
                <a16:creationId xmlns:a16="http://schemas.microsoft.com/office/drawing/2014/main" id="{3D92286D-470A-74FB-5BAD-6F86BAF6F25A}"/>
              </a:ext>
            </a:extLst>
          </p:cNvPr>
          <p:cNvSpPr/>
          <p:nvPr/>
        </p:nvSpPr>
        <p:spPr>
          <a:xfrm>
            <a:off x="6647895" y="6139151"/>
            <a:ext cx="2907267" cy="4399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dirty="0">
                <a:solidFill>
                  <a:srgbClr val="000000"/>
                </a:solidFill>
                <a:latin typeface="Trebuchet MS"/>
                <a:cs typeface="Trebuchet MS"/>
              </a:rPr>
              <a:t>Alberto has extensive experience in public and private equity and quasi-equity transactions across a wide range of industries (with a focus on healthcare &amp; pharma, manufacturing &amp; services, consumer goods, and retail) and geographies, having executed high proﬁle investments in CEE, SEE and Turkey. Currently he is Associate Director in EBRD’s Equity team based in London.</a:t>
            </a:r>
          </a:p>
          <a:p>
            <a:pPr marL="20942" marR="8377" algn="ctr" defTabSz="858634">
              <a:spcBef>
                <a:spcPts val="674"/>
              </a:spcBef>
              <a:defRPr/>
            </a:pPr>
            <a:endParaRPr lang="en-GB" sz="1484" dirty="0">
              <a:solidFill>
                <a:srgbClr val="000000"/>
              </a:solidFill>
              <a:latin typeface="Trebuchet MS"/>
              <a:cs typeface="Trebuchet MS"/>
            </a:endParaRPr>
          </a:p>
        </p:txBody>
      </p:sp>
      <p:sp>
        <p:nvSpPr>
          <p:cNvPr id="43" name="Rectangle 42">
            <a:extLst>
              <a:ext uri="{FF2B5EF4-FFF2-40B4-BE49-F238E27FC236}">
                <a16:creationId xmlns:a16="http://schemas.microsoft.com/office/drawing/2014/main" id="{79A6DBDA-4DFB-09F2-97B0-5070677A7F7D}"/>
              </a:ext>
            </a:extLst>
          </p:cNvPr>
          <p:cNvSpPr/>
          <p:nvPr/>
        </p:nvSpPr>
        <p:spPr>
          <a:xfrm>
            <a:off x="6639087" y="2173699"/>
            <a:ext cx="2968125" cy="7436218"/>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Prostokąt zaokrąglony 50">
            <a:extLst>
              <a:ext uri="{FF2B5EF4-FFF2-40B4-BE49-F238E27FC236}">
                <a16:creationId xmlns:a16="http://schemas.microsoft.com/office/drawing/2014/main" id="{2E05B4E7-903C-DF37-3581-9E2B6DEA5D5C}"/>
              </a:ext>
            </a:extLst>
          </p:cNvPr>
          <p:cNvSpPr/>
          <p:nvPr/>
        </p:nvSpPr>
        <p:spPr>
          <a:xfrm>
            <a:off x="9784111" y="4922219"/>
            <a:ext cx="2986841"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JURGITA PETRAUSKIENE</a:t>
            </a:r>
          </a:p>
          <a:p>
            <a:pPr algn="ctr" defTabSz="858634">
              <a:defRPr/>
            </a:pPr>
            <a:r>
              <a:rPr lang="en-GB" sz="1649" dirty="0">
                <a:solidFill>
                  <a:srgbClr val="8BB31E"/>
                </a:solidFill>
                <a:latin typeface="Trebuchet MS" panose="020B0703020202090204" pitchFamily="34" charset="0"/>
                <a:cs typeface="Arial" panose="020B0604020202020204" pitchFamily="34" charset="0"/>
              </a:rPr>
              <a:t>Independent Member of Supervisory Board at </a:t>
            </a:r>
          </a:p>
          <a:p>
            <a:pPr algn="ctr" defTabSz="858634">
              <a:defRPr/>
            </a:pPr>
            <a:r>
              <a:rPr lang="en-GB" sz="1649" dirty="0">
                <a:solidFill>
                  <a:srgbClr val="8BB31E"/>
                </a:solidFill>
                <a:latin typeface="Trebuchet MS" panose="020B0703020202090204" pitchFamily="34" charset="0"/>
                <a:cs typeface="Arial" panose="020B0604020202020204" pitchFamily="34" charset="0"/>
              </a:rPr>
              <a:t>Eco </a:t>
            </a:r>
            <a:r>
              <a:rPr lang="en-GB" sz="1649" dirty="0" err="1">
                <a:solidFill>
                  <a:srgbClr val="8BB31E"/>
                </a:solidFill>
                <a:latin typeface="Trebuchet MS" panose="020B0703020202090204" pitchFamily="34" charset="0"/>
                <a:cs typeface="Arial" panose="020B0604020202020204" pitchFamily="34" charset="0"/>
              </a:rPr>
              <a:t>Baltia</a:t>
            </a:r>
            <a:endParaRPr lang="en-GB" sz="1979" dirty="0">
              <a:solidFill>
                <a:srgbClr val="8BB31E"/>
              </a:solidFill>
              <a:latin typeface="Trebuchet MS" panose="020B0703020202090204" pitchFamily="34" charset="0"/>
              <a:cs typeface="Arial" panose="020B0604020202020204" pitchFamily="34" charset="0"/>
            </a:endParaRPr>
          </a:p>
        </p:txBody>
      </p:sp>
      <p:sp>
        <p:nvSpPr>
          <p:cNvPr id="46" name="Prostokąt zaokrąglony 50">
            <a:extLst>
              <a:ext uri="{FF2B5EF4-FFF2-40B4-BE49-F238E27FC236}">
                <a16:creationId xmlns:a16="http://schemas.microsoft.com/office/drawing/2014/main" id="{59E64496-5DE9-1C4F-A71A-129AFD025F35}"/>
              </a:ext>
            </a:extLst>
          </p:cNvPr>
          <p:cNvSpPr/>
          <p:nvPr/>
        </p:nvSpPr>
        <p:spPr>
          <a:xfrm>
            <a:off x="9747158" y="6139152"/>
            <a:ext cx="2981045" cy="3160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dirty="0" err="1">
                <a:solidFill>
                  <a:srgbClr val="000000"/>
                </a:solidFill>
                <a:latin typeface="Trebuchet MS"/>
                <a:cs typeface="Trebuchet MS"/>
              </a:rPr>
              <a:t>Jurgita</a:t>
            </a:r>
            <a:r>
              <a:rPr lang="en-GB" sz="1484" dirty="0">
                <a:solidFill>
                  <a:srgbClr val="000000"/>
                </a:solidFill>
                <a:latin typeface="Trebuchet MS"/>
                <a:cs typeface="Trebuchet MS"/>
              </a:rPr>
              <a:t> is a certiﬁed board member (with 15+ years of industry experience in water supply, waste-water, waste management) with competencies in investment projects, innovation, strategic planning and management.</a:t>
            </a:r>
          </a:p>
          <a:p>
            <a:pPr marL="20942" marR="8377" algn="ctr" defTabSz="858634">
              <a:spcBef>
                <a:spcPts val="674"/>
              </a:spcBef>
              <a:defRPr/>
            </a:pPr>
            <a:endParaRPr lang="en-GB" sz="1484" dirty="0">
              <a:solidFill>
                <a:srgbClr val="000000"/>
              </a:solidFill>
              <a:latin typeface="Trebuchet MS"/>
              <a:cs typeface="Trebuchet MS"/>
            </a:endParaRPr>
          </a:p>
        </p:txBody>
      </p:sp>
      <p:sp>
        <p:nvSpPr>
          <p:cNvPr id="47" name="Rectangle 46">
            <a:extLst>
              <a:ext uri="{FF2B5EF4-FFF2-40B4-BE49-F238E27FC236}">
                <a16:creationId xmlns:a16="http://schemas.microsoft.com/office/drawing/2014/main" id="{EC5ED7FE-7882-3193-9739-1E14C85C9B3F}"/>
              </a:ext>
            </a:extLst>
          </p:cNvPr>
          <p:cNvSpPr/>
          <p:nvPr/>
        </p:nvSpPr>
        <p:spPr>
          <a:xfrm>
            <a:off x="9760080" y="2173699"/>
            <a:ext cx="2968125" cy="7436218"/>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Prostokąt zaokrąglony 50">
            <a:extLst>
              <a:ext uri="{FF2B5EF4-FFF2-40B4-BE49-F238E27FC236}">
                <a16:creationId xmlns:a16="http://schemas.microsoft.com/office/drawing/2014/main" id="{5E31BE6F-3B7D-1673-3B57-6DF118EB12A9}"/>
              </a:ext>
            </a:extLst>
          </p:cNvPr>
          <p:cNvSpPr/>
          <p:nvPr/>
        </p:nvSpPr>
        <p:spPr>
          <a:xfrm>
            <a:off x="12970677" y="4922219"/>
            <a:ext cx="2968125"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GINTS PUCĒNS</a:t>
            </a:r>
          </a:p>
          <a:p>
            <a:pPr algn="ctr" defTabSz="858634">
              <a:defRPr/>
            </a:pPr>
            <a:r>
              <a:rPr lang="en-GB" sz="1649" dirty="0">
                <a:solidFill>
                  <a:srgbClr val="8BB31E"/>
                </a:solidFill>
                <a:latin typeface="Trebuchet MS" panose="020B0703020202090204" pitchFamily="34" charset="0"/>
                <a:cs typeface="Arial" panose="020B0604020202020204" pitchFamily="34" charset="0"/>
              </a:rPr>
              <a:t>Member of Supervisory Board at Eco Baltia</a:t>
            </a:r>
            <a:endParaRPr lang="en-GB" sz="1979" dirty="0">
              <a:solidFill>
                <a:srgbClr val="8BB31E"/>
              </a:solidFill>
              <a:latin typeface="Trebuchet MS" panose="020B0703020202090204" pitchFamily="34" charset="0"/>
              <a:cs typeface="Arial" panose="020B0604020202020204" pitchFamily="34" charset="0"/>
            </a:endParaRPr>
          </a:p>
        </p:txBody>
      </p:sp>
      <p:sp>
        <p:nvSpPr>
          <p:cNvPr id="50" name="Prostokąt zaokrąglony 50">
            <a:extLst>
              <a:ext uri="{FF2B5EF4-FFF2-40B4-BE49-F238E27FC236}">
                <a16:creationId xmlns:a16="http://schemas.microsoft.com/office/drawing/2014/main" id="{0F93820F-CF75-E8B2-1754-CF068CD2882F}"/>
              </a:ext>
            </a:extLst>
          </p:cNvPr>
          <p:cNvSpPr/>
          <p:nvPr/>
        </p:nvSpPr>
        <p:spPr>
          <a:xfrm>
            <a:off x="12901517" y="6139151"/>
            <a:ext cx="2907269" cy="357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dirty="0" err="1">
                <a:solidFill>
                  <a:srgbClr val="000000"/>
                </a:solidFill>
                <a:latin typeface="Trebuchet MS"/>
                <a:cs typeface="Trebuchet MS"/>
              </a:rPr>
              <a:t>Gints</a:t>
            </a:r>
            <a:r>
              <a:rPr lang="en-GB" sz="1484" dirty="0">
                <a:solidFill>
                  <a:srgbClr val="000000"/>
                </a:solidFill>
                <a:latin typeface="Trebuchet MS"/>
                <a:cs typeface="Trebuchet MS"/>
              </a:rPr>
              <a:t> has extensive experience in advising on acquisitions, disposals, and restructuring of companies. </a:t>
            </a:r>
            <a:r>
              <a:rPr lang="en-GB" sz="1484" dirty="0" err="1">
                <a:solidFill>
                  <a:srgbClr val="000000"/>
                </a:solidFill>
                <a:latin typeface="Trebuchet MS"/>
                <a:cs typeface="Trebuchet MS"/>
              </a:rPr>
              <a:t>Gints</a:t>
            </a:r>
            <a:r>
              <a:rPr lang="en-GB" sz="1484" dirty="0">
                <a:solidFill>
                  <a:srgbClr val="000000"/>
                </a:solidFill>
                <a:latin typeface="Trebuchet MS"/>
                <a:cs typeface="Trebuchet MS"/>
              </a:rPr>
              <a:t> provides legal advice on corporate governance and </a:t>
            </a:r>
            <a:r>
              <a:rPr lang="en-GB" sz="1484" dirty="0" err="1">
                <a:solidFill>
                  <a:srgbClr val="000000"/>
                </a:solidFill>
                <a:latin typeface="Trebuchet MS"/>
                <a:cs typeface="Trebuchet MS"/>
              </a:rPr>
              <a:t>sharehaolders</a:t>
            </a:r>
            <a:r>
              <a:rPr lang="en-GB" sz="1484" dirty="0">
                <a:solidFill>
                  <a:srgbClr val="000000"/>
                </a:solidFill>
                <a:latin typeface="Trebuchet MS"/>
                <a:cs typeface="Trebuchet MS"/>
              </a:rPr>
              <a:t> issues. Legal support in fundraising for both established businesses and agile start-ups.</a:t>
            </a:r>
          </a:p>
        </p:txBody>
      </p:sp>
      <p:sp>
        <p:nvSpPr>
          <p:cNvPr id="51" name="Rectangle 50">
            <a:extLst>
              <a:ext uri="{FF2B5EF4-FFF2-40B4-BE49-F238E27FC236}">
                <a16:creationId xmlns:a16="http://schemas.microsoft.com/office/drawing/2014/main" id="{8FEBEDA6-C7B6-7269-0AFC-760E2F5F79BC}"/>
              </a:ext>
            </a:extLst>
          </p:cNvPr>
          <p:cNvSpPr/>
          <p:nvPr/>
        </p:nvSpPr>
        <p:spPr>
          <a:xfrm>
            <a:off x="12881074" y="2173699"/>
            <a:ext cx="2968125" cy="7436218"/>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7" name="Rectangle 36">
            <a:extLst>
              <a:ext uri="{FF2B5EF4-FFF2-40B4-BE49-F238E27FC236}">
                <a16:creationId xmlns:a16="http://schemas.microsoft.com/office/drawing/2014/main" id="{E5045A72-94D3-4F85-8EDF-BC59B77A8417}"/>
              </a:ext>
            </a:extLst>
          </p:cNvPr>
          <p:cNvSpPr/>
          <p:nvPr/>
        </p:nvSpPr>
        <p:spPr>
          <a:xfrm>
            <a:off x="16002070" y="2173699"/>
            <a:ext cx="2968125" cy="7436218"/>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6" name="Picture 5">
            <a:extLst>
              <a:ext uri="{FF2B5EF4-FFF2-40B4-BE49-F238E27FC236}">
                <a16:creationId xmlns:a16="http://schemas.microsoft.com/office/drawing/2014/main" id="{C631ABE8-1482-47BC-8397-AA9068D949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39019" y="2611548"/>
            <a:ext cx="2093339" cy="2093339"/>
          </a:xfrm>
          <a:prstGeom prst="rect">
            <a:avLst/>
          </a:prstGeom>
        </p:spPr>
      </p:pic>
      <p:sp>
        <p:nvSpPr>
          <p:cNvPr id="2" name="Prostokąt zaokrąglony 50">
            <a:extLst>
              <a:ext uri="{FF2B5EF4-FFF2-40B4-BE49-F238E27FC236}">
                <a16:creationId xmlns:a16="http://schemas.microsoft.com/office/drawing/2014/main" id="{A8EB9A8A-5956-4CD7-5D77-C7290951553A}"/>
              </a:ext>
            </a:extLst>
          </p:cNvPr>
          <p:cNvSpPr/>
          <p:nvPr/>
        </p:nvSpPr>
        <p:spPr>
          <a:xfrm>
            <a:off x="16018849" y="4922219"/>
            <a:ext cx="2938424"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lvl="0" algn="ctr">
              <a:defRPr/>
            </a:pPr>
            <a:r>
              <a:rPr lang="en-GB" sz="1814" b="1" dirty="0">
                <a:solidFill>
                  <a:srgbClr val="294936"/>
                </a:solidFill>
                <a:latin typeface="Trebuchet MS" panose="020B0703020202090204" pitchFamily="34" charset="0"/>
                <a:cs typeface="Arial" panose="020B0604020202020204" pitchFamily="34" charset="0"/>
              </a:rPr>
              <a:t>ALGIMANTAS MARKAUSKAS</a:t>
            </a:r>
            <a:endParaRPr lang="lv-LV" sz="1814" b="1" dirty="0">
              <a:solidFill>
                <a:srgbClr val="294936"/>
              </a:solidFill>
              <a:latin typeface="Trebuchet MS" panose="020B0703020202090204" pitchFamily="34" charset="0"/>
              <a:cs typeface="Arial" panose="020B0604020202020204" pitchFamily="34" charset="0"/>
            </a:endParaRPr>
          </a:p>
          <a:p>
            <a:pPr lvl="0" algn="ctr">
              <a:defRPr/>
            </a:pPr>
            <a:r>
              <a:rPr lang="en-GB" sz="1649" dirty="0">
                <a:solidFill>
                  <a:srgbClr val="8BB31E"/>
                </a:solidFill>
                <a:latin typeface="Trebuchet MS" panose="020B0703020202090204" pitchFamily="34" charset="0"/>
                <a:cs typeface="Arial" panose="020B0604020202020204" pitchFamily="34" charset="0"/>
              </a:rPr>
              <a:t>Member of Supervisory Board at Eco </a:t>
            </a:r>
            <a:r>
              <a:rPr lang="en-GB" sz="1649" dirty="0" err="1">
                <a:solidFill>
                  <a:srgbClr val="8BB31E"/>
                </a:solidFill>
                <a:latin typeface="Trebuchet MS" panose="020B0703020202090204" pitchFamily="34" charset="0"/>
                <a:cs typeface="Arial" panose="020B0604020202020204" pitchFamily="34" charset="0"/>
              </a:rPr>
              <a:t>Baltia</a:t>
            </a:r>
            <a:endParaRPr lang="en-GB" sz="1979" dirty="0">
              <a:solidFill>
                <a:srgbClr val="8BB31E"/>
              </a:solidFill>
              <a:latin typeface="Trebuchet MS" panose="020B0703020202090204" pitchFamily="34" charset="0"/>
              <a:cs typeface="Arial" panose="020B0604020202020204" pitchFamily="34" charset="0"/>
            </a:endParaRPr>
          </a:p>
        </p:txBody>
      </p:sp>
      <p:sp>
        <p:nvSpPr>
          <p:cNvPr id="7" name="Prostokąt zaokrąglony 50">
            <a:extLst>
              <a:ext uri="{FF2B5EF4-FFF2-40B4-BE49-F238E27FC236}">
                <a16:creationId xmlns:a16="http://schemas.microsoft.com/office/drawing/2014/main" id="{C90A2256-6C29-BF91-6240-33C187EFB5D5}"/>
              </a:ext>
            </a:extLst>
          </p:cNvPr>
          <p:cNvSpPr/>
          <p:nvPr/>
        </p:nvSpPr>
        <p:spPr>
          <a:xfrm>
            <a:off x="15998842" y="6139151"/>
            <a:ext cx="2968125" cy="357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a:spcBef>
                <a:spcPts val="674"/>
              </a:spcBef>
              <a:defRPr/>
            </a:pPr>
            <a:r>
              <a:rPr lang="en-US" sz="1484" dirty="0" err="1">
                <a:solidFill>
                  <a:srgbClr val="000000"/>
                </a:solidFill>
                <a:latin typeface="Trebuchet MS"/>
                <a:cs typeface="Trebuchet MS"/>
              </a:rPr>
              <a:t>Algimantas</a:t>
            </a:r>
            <a:r>
              <a:rPr lang="en-US" sz="1484" dirty="0">
                <a:solidFill>
                  <a:srgbClr val="000000"/>
                </a:solidFill>
                <a:latin typeface="Trebuchet MS"/>
                <a:cs typeface="Trebuchet MS"/>
              </a:rPr>
              <a:t> is acknowledged as a robust leader and accomplished manager. With over 14 years of experience in senior roles at Thermo Fisher Scientific, he developed company’s subsidiary in Vilnius, which was acclaimed as the most valuable company in the Baltics in 2022. His forte lies in crafting and executing corporate strategies.</a:t>
            </a:r>
            <a:endParaRPr lang="en-GB" sz="1484" dirty="0">
              <a:solidFill>
                <a:srgbClr val="000000"/>
              </a:solidFill>
              <a:latin typeface="Trebuchet MS"/>
              <a:cs typeface="Trebuchet MS"/>
            </a:endParaRPr>
          </a:p>
        </p:txBody>
      </p:sp>
      <p:pic>
        <p:nvPicPr>
          <p:cNvPr id="12" name="Picture 11">
            <a:extLst>
              <a:ext uri="{FF2B5EF4-FFF2-40B4-BE49-F238E27FC236}">
                <a16:creationId xmlns:a16="http://schemas.microsoft.com/office/drawing/2014/main" id="{D1DDD8DB-5008-4A45-806A-C60153D110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5998" y="2611083"/>
            <a:ext cx="2093339" cy="2093339"/>
          </a:xfrm>
          <a:prstGeom prst="rect">
            <a:avLst/>
          </a:prstGeom>
        </p:spPr>
      </p:pic>
      <p:pic>
        <p:nvPicPr>
          <p:cNvPr id="16" name="Picture 15">
            <a:extLst>
              <a:ext uri="{FF2B5EF4-FFF2-40B4-BE49-F238E27FC236}">
                <a16:creationId xmlns:a16="http://schemas.microsoft.com/office/drawing/2014/main" id="{891A612E-1502-4EBB-8FAB-2F5798D222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4493" y="2611083"/>
            <a:ext cx="2093339" cy="2093339"/>
          </a:xfrm>
          <a:prstGeom prst="rect">
            <a:avLst/>
          </a:prstGeom>
        </p:spPr>
      </p:pic>
      <p:pic>
        <p:nvPicPr>
          <p:cNvPr id="18" name="Picture 17">
            <a:extLst>
              <a:ext uri="{FF2B5EF4-FFF2-40B4-BE49-F238E27FC236}">
                <a16:creationId xmlns:a16="http://schemas.microsoft.com/office/drawing/2014/main" id="{0E4C6ED0-14FB-43EE-BCB1-EEBB38B83D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53338" y="2611083"/>
            <a:ext cx="2093339" cy="2093339"/>
          </a:xfrm>
          <a:prstGeom prst="rect">
            <a:avLst/>
          </a:prstGeom>
        </p:spPr>
      </p:pic>
      <p:pic>
        <p:nvPicPr>
          <p:cNvPr id="20" name="Picture 19">
            <a:extLst>
              <a:ext uri="{FF2B5EF4-FFF2-40B4-BE49-F238E27FC236}">
                <a16:creationId xmlns:a16="http://schemas.microsoft.com/office/drawing/2014/main" id="{2DDF902D-4999-4BD2-8D22-A04DC771A2A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408070" y="2611548"/>
            <a:ext cx="2093339" cy="2093339"/>
          </a:xfrm>
          <a:prstGeom prst="rect">
            <a:avLst/>
          </a:prstGeom>
        </p:spPr>
      </p:pic>
      <p:pic>
        <p:nvPicPr>
          <p:cNvPr id="32" name="Picture 31">
            <a:extLst>
              <a:ext uri="{FF2B5EF4-FFF2-40B4-BE49-F238E27FC236}">
                <a16:creationId xmlns:a16="http://schemas.microsoft.com/office/drawing/2014/main" id="{2BF3F034-71DF-4AC9-8FFD-63D7EF7C91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17043" y="2611083"/>
            <a:ext cx="2093339" cy="2093339"/>
          </a:xfrm>
          <a:prstGeom prst="rect">
            <a:avLst/>
          </a:prstGeom>
        </p:spPr>
      </p:pic>
    </p:spTree>
    <p:extLst>
      <p:ext uri="{BB962C8B-B14F-4D97-AF65-F5344CB8AC3E}">
        <p14:creationId xmlns:p14="http://schemas.microsoft.com/office/powerpoint/2010/main" val="405830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rostokąt zaokrąglony 50">
            <a:extLst>
              <a:ext uri="{FF2B5EF4-FFF2-40B4-BE49-F238E27FC236}">
                <a16:creationId xmlns:a16="http://schemas.microsoft.com/office/drawing/2014/main" id="{7513D767-0497-4D8F-82E1-7D488991818F}"/>
              </a:ext>
            </a:extLst>
          </p:cNvPr>
          <p:cNvSpPr/>
          <p:nvPr/>
        </p:nvSpPr>
        <p:spPr>
          <a:xfrm>
            <a:off x="3532333" y="4909850"/>
            <a:ext cx="2974503"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MĀRIS SIMANOVIČS </a:t>
            </a:r>
          </a:p>
          <a:p>
            <a:pPr algn="ctr" defTabSz="858634">
              <a:defRPr/>
            </a:pPr>
            <a:r>
              <a:rPr lang="en-GB" sz="1649" dirty="0">
                <a:solidFill>
                  <a:srgbClr val="8BB31E"/>
                </a:solidFill>
                <a:latin typeface="Trebuchet MS" panose="020B0703020202090204" pitchFamily="34" charset="0"/>
                <a:cs typeface="Arial" panose="020B0604020202020204" pitchFamily="34" charset="0"/>
              </a:rPr>
              <a:t>Chief Executive Officer </a:t>
            </a:r>
          </a:p>
          <a:p>
            <a:pPr algn="ctr" defTabSz="858634">
              <a:defRPr/>
            </a:pPr>
            <a:r>
              <a:rPr lang="en-GB" sz="1649" dirty="0">
                <a:solidFill>
                  <a:srgbClr val="8BB31E"/>
                </a:solidFill>
                <a:latin typeface="Trebuchet MS" panose="020B0703020202090204" pitchFamily="34" charset="0"/>
                <a:cs typeface="Arial" panose="020B0604020202020204" pitchFamily="34" charset="0"/>
              </a:rPr>
              <a:t>&amp; Founder</a:t>
            </a:r>
            <a:endParaRPr lang="en-GB" sz="1979" dirty="0">
              <a:solidFill>
                <a:srgbClr val="8BB31E"/>
              </a:solidFill>
              <a:latin typeface="Trebuchet MS" panose="020B0703020202090204" pitchFamily="34" charset="0"/>
              <a:cs typeface="Arial" panose="020B0604020202020204" pitchFamily="34" charset="0"/>
            </a:endParaRPr>
          </a:p>
        </p:txBody>
      </p:sp>
      <p:sp>
        <p:nvSpPr>
          <p:cNvPr id="95" name="Prostokąt zaokrąglony 50">
            <a:extLst>
              <a:ext uri="{FF2B5EF4-FFF2-40B4-BE49-F238E27FC236}">
                <a16:creationId xmlns:a16="http://schemas.microsoft.com/office/drawing/2014/main" id="{637ED774-781A-4494-B91D-80C988A3701E}"/>
              </a:ext>
            </a:extLst>
          </p:cNvPr>
          <p:cNvSpPr/>
          <p:nvPr/>
        </p:nvSpPr>
        <p:spPr>
          <a:xfrm>
            <a:off x="3532333" y="5894577"/>
            <a:ext cx="2974502" cy="318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b="1" dirty="0">
                <a:solidFill>
                  <a:srgbClr val="000000"/>
                </a:solidFill>
                <a:latin typeface="Trebuchet MS"/>
                <a:cs typeface="Trebuchet MS"/>
              </a:rPr>
              <a:t>More than 20 years in the environment industry</a:t>
            </a:r>
          </a:p>
          <a:p>
            <a:pPr marL="20942" marR="8377" algn="ctr" defTabSz="858634">
              <a:spcBef>
                <a:spcPts val="674"/>
              </a:spcBef>
              <a:defRPr/>
            </a:pPr>
            <a:r>
              <a:rPr lang="en-GB" sz="1484" dirty="0">
                <a:solidFill>
                  <a:srgbClr val="000000"/>
                </a:solidFill>
                <a:latin typeface="Trebuchet MS"/>
                <a:cs typeface="Trebuchet MS"/>
              </a:rPr>
              <a:t>One of the most highly regarded managers in the environmental </a:t>
            </a:r>
            <a:r>
              <a:rPr lang="lv-LV" sz="1484" dirty="0">
                <a:solidFill>
                  <a:srgbClr val="000000"/>
                </a:solidFill>
                <a:latin typeface="Trebuchet MS"/>
                <a:cs typeface="Trebuchet MS"/>
              </a:rPr>
              <a:t>segment</a:t>
            </a:r>
            <a:r>
              <a:rPr lang="en-GB" sz="1484" dirty="0">
                <a:solidFill>
                  <a:srgbClr val="000000"/>
                </a:solidFill>
                <a:latin typeface="Trebuchet MS"/>
                <a:cs typeface="Trebuchet MS"/>
              </a:rPr>
              <a:t> in Latvia. Under </a:t>
            </a:r>
            <a:r>
              <a:rPr lang="en-GB" sz="1484" dirty="0" err="1">
                <a:solidFill>
                  <a:srgbClr val="000000"/>
                </a:solidFill>
                <a:latin typeface="Trebuchet MS"/>
                <a:cs typeface="Trebuchet MS"/>
              </a:rPr>
              <a:t>Māris</a:t>
            </a:r>
            <a:r>
              <a:rPr lang="en-GB" sz="1484" dirty="0">
                <a:solidFill>
                  <a:srgbClr val="000000"/>
                </a:solidFill>
                <a:latin typeface="Trebuchet MS"/>
                <a:cs typeface="Trebuchet MS"/>
              </a:rPr>
              <a:t>’ management Eco </a:t>
            </a:r>
            <a:r>
              <a:rPr lang="en-GB" sz="1484" dirty="0" err="1">
                <a:solidFill>
                  <a:srgbClr val="000000"/>
                </a:solidFill>
                <a:latin typeface="Trebuchet MS"/>
                <a:cs typeface="Trebuchet MS"/>
              </a:rPr>
              <a:t>Baltia</a:t>
            </a:r>
            <a:r>
              <a:rPr lang="en-GB" sz="1484" dirty="0">
                <a:solidFill>
                  <a:srgbClr val="000000"/>
                </a:solidFill>
                <a:latin typeface="Trebuchet MS"/>
                <a:cs typeface="Trebuchet MS"/>
              </a:rPr>
              <a:t> has successfully evolved into an regional player with significant growth opportunities. </a:t>
            </a:r>
            <a:r>
              <a:rPr lang="lv-LV" sz="1484" dirty="0" err="1">
                <a:solidFill>
                  <a:srgbClr val="000000"/>
                </a:solidFill>
                <a:latin typeface="Trebuchet MS"/>
                <a:cs typeface="Trebuchet MS"/>
              </a:rPr>
              <a:t>He</a:t>
            </a:r>
            <a:r>
              <a:rPr lang="lv-LV" sz="1484" dirty="0">
                <a:solidFill>
                  <a:srgbClr val="000000"/>
                </a:solidFill>
                <a:latin typeface="Trebuchet MS"/>
                <a:cs typeface="Trebuchet MS"/>
              </a:rPr>
              <a:t> </a:t>
            </a:r>
            <a:r>
              <a:rPr lang="lv-LV" sz="1484" dirty="0" err="1">
                <a:solidFill>
                  <a:srgbClr val="000000"/>
                </a:solidFill>
                <a:latin typeface="Trebuchet MS"/>
                <a:cs typeface="Trebuchet MS"/>
              </a:rPr>
              <a:t>is</a:t>
            </a:r>
            <a:r>
              <a:rPr lang="lv-LV" sz="1484" dirty="0">
                <a:solidFill>
                  <a:srgbClr val="000000"/>
                </a:solidFill>
                <a:latin typeface="Trebuchet MS"/>
                <a:cs typeface="Trebuchet MS"/>
              </a:rPr>
              <a:t> </a:t>
            </a:r>
            <a:r>
              <a:rPr lang="lv-LV" sz="1484" dirty="0" err="1">
                <a:solidFill>
                  <a:srgbClr val="000000"/>
                </a:solidFill>
                <a:latin typeface="Trebuchet MS"/>
                <a:cs typeface="Trebuchet MS"/>
              </a:rPr>
              <a:t>actively</a:t>
            </a:r>
            <a:r>
              <a:rPr lang="lv-LV" sz="1484" dirty="0">
                <a:solidFill>
                  <a:srgbClr val="000000"/>
                </a:solidFill>
                <a:latin typeface="Trebuchet MS"/>
                <a:cs typeface="Trebuchet MS"/>
              </a:rPr>
              <a:t> </a:t>
            </a:r>
            <a:r>
              <a:rPr lang="lv-LV" sz="1484" dirty="0" err="1">
                <a:solidFill>
                  <a:srgbClr val="000000"/>
                </a:solidFill>
                <a:latin typeface="Trebuchet MS"/>
                <a:cs typeface="Trebuchet MS"/>
              </a:rPr>
              <a:t>seeking</a:t>
            </a:r>
            <a:r>
              <a:rPr lang="lv-LV" sz="1484" dirty="0">
                <a:solidFill>
                  <a:srgbClr val="000000"/>
                </a:solidFill>
                <a:latin typeface="Trebuchet MS"/>
                <a:cs typeface="Trebuchet MS"/>
              </a:rPr>
              <a:t> </a:t>
            </a:r>
            <a:r>
              <a:rPr lang="lv-LV" sz="1484" dirty="0" err="1">
                <a:solidFill>
                  <a:srgbClr val="000000"/>
                </a:solidFill>
                <a:latin typeface="Trebuchet MS"/>
                <a:cs typeface="Trebuchet MS"/>
              </a:rPr>
              <a:t>new</a:t>
            </a:r>
            <a:r>
              <a:rPr lang="lv-LV" sz="1484" dirty="0">
                <a:solidFill>
                  <a:srgbClr val="000000"/>
                </a:solidFill>
                <a:latin typeface="Trebuchet MS"/>
                <a:cs typeface="Trebuchet MS"/>
              </a:rPr>
              <a:t> </a:t>
            </a:r>
            <a:r>
              <a:rPr lang="lv-LV" sz="1484" dirty="0" err="1">
                <a:solidFill>
                  <a:srgbClr val="000000"/>
                </a:solidFill>
                <a:latin typeface="Trebuchet MS"/>
                <a:cs typeface="Trebuchet MS"/>
              </a:rPr>
              <a:t>ways</a:t>
            </a:r>
            <a:r>
              <a:rPr lang="lv-LV" sz="1484" dirty="0">
                <a:solidFill>
                  <a:srgbClr val="000000"/>
                </a:solidFill>
                <a:latin typeface="Trebuchet MS"/>
                <a:cs typeface="Trebuchet MS"/>
              </a:rPr>
              <a:t> to </a:t>
            </a:r>
            <a:r>
              <a:rPr lang="lv-LV" sz="1484" dirty="0" err="1">
                <a:solidFill>
                  <a:srgbClr val="000000"/>
                </a:solidFill>
                <a:latin typeface="Trebuchet MS"/>
                <a:cs typeface="Trebuchet MS"/>
              </a:rPr>
              <a:t>foster</a:t>
            </a:r>
            <a:r>
              <a:rPr lang="lv-LV" sz="1484" dirty="0">
                <a:solidFill>
                  <a:srgbClr val="000000"/>
                </a:solidFill>
                <a:latin typeface="Trebuchet MS"/>
                <a:cs typeface="Trebuchet MS"/>
              </a:rPr>
              <a:t> </a:t>
            </a:r>
            <a:r>
              <a:rPr lang="lv-LV" sz="1484" dirty="0" err="1">
                <a:solidFill>
                  <a:srgbClr val="000000"/>
                </a:solidFill>
                <a:latin typeface="Trebuchet MS"/>
                <a:cs typeface="Trebuchet MS"/>
              </a:rPr>
              <a:t>further</a:t>
            </a:r>
            <a:r>
              <a:rPr lang="lv-LV" sz="1484" dirty="0">
                <a:solidFill>
                  <a:srgbClr val="000000"/>
                </a:solidFill>
                <a:latin typeface="Trebuchet MS"/>
                <a:cs typeface="Trebuchet MS"/>
              </a:rPr>
              <a:t> </a:t>
            </a:r>
            <a:r>
              <a:rPr lang="lv-LV" sz="1484" dirty="0" err="1">
                <a:solidFill>
                  <a:srgbClr val="000000"/>
                </a:solidFill>
                <a:latin typeface="Trebuchet MS"/>
                <a:cs typeface="Trebuchet MS"/>
              </a:rPr>
              <a:t>business</a:t>
            </a:r>
            <a:r>
              <a:rPr lang="lv-LV" sz="1484" dirty="0">
                <a:solidFill>
                  <a:srgbClr val="000000"/>
                </a:solidFill>
                <a:latin typeface="Trebuchet MS"/>
                <a:cs typeface="Trebuchet MS"/>
              </a:rPr>
              <a:t> </a:t>
            </a:r>
            <a:r>
              <a:rPr lang="lv-LV" sz="1484" dirty="0" err="1">
                <a:solidFill>
                  <a:srgbClr val="000000"/>
                </a:solidFill>
                <a:latin typeface="Trebuchet MS"/>
                <a:cs typeface="Trebuchet MS"/>
              </a:rPr>
              <a:t>development</a:t>
            </a:r>
            <a:endParaRPr lang="en-GB" sz="1484" dirty="0">
              <a:solidFill>
                <a:srgbClr val="000000"/>
              </a:solidFill>
              <a:latin typeface="Trebuchet MS"/>
              <a:cs typeface="Trebuchet MS"/>
            </a:endParaRPr>
          </a:p>
        </p:txBody>
      </p:sp>
      <p:sp>
        <p:nvSpPr>
          <p:cNvPr id="3" name="object 79">
            <a:extLst>
              <a:ext uri="{FF2B5EF4-FFF2-40B4-BE49-F238E27FC236}">
                <a16:creationId xmlns:a16="http://schemas.microsoft.com/office/drawing/2014/main" id="{7D4F0BB2-1376-55BC-CC27-1EFB1B96FDB9}"/>
              </a:ext>
            </a:extLst>
          </p:cNvPr>
          <p:cNvSpPr txBox="1">
            <a:spLocks/>
          </p:cNvSpPr>
          <p:nvPr/>
        </p:nvSpPr>
        <p:spPr>
          <a:xfrm>
            <a:off x="1146562" y="1116947"/>
            <a:ext cx="9853017" cy="621191"/>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a:lnSpc>
                <a:spcPct val="100499"/>
              </a:lnSpc>
              <a:spcBef>
                <a:spcPts val="94"/>
              </a:spcBef>
              <a:defRPr/>
            </a:pPr>
            <a:r>
              <a:rPr lang="lv-LV" sz="3958">
                <a:solidFill>
                  <a:srgbClr val="000000"/>
                </a:solidFill>
              </a:rPr>
              <a:t>GROUP MANAGEMENT TEAM</a:t>
            </a:r>
            <a:endParaRPr lang="en-US" sz="3958">
              <a:solidFill>
                <a:srgbClr val="8BB31E"/>
              </a:solidFill>
            </a:endParaRPr>
          </a:p>
        </p:txBody>
      </p:sp>
      <p:grpSp>
        <p:nvGrpSpPr>
          <p:cNvPr id="4" name="Group 3">
            <a:extLst>
              <a:ext uri="{FF2B5EF4-FFF2-40B4-BE49-F238E27FC236}">
                <a16:creationId xmlns:a16="http://schemas.microsoft.com/office/drawing/2014/main" id="{43FD3369-FD1C-40C8-B2F5-7A68DE0AF1DA}"/>
              </a:ext>
            </a:extLst>
          </p:cNvPr>
          <p:cNvGrpSpPr/>
          <p:nvPr/>
        </p:nvGrpSpPr>
        <p:grpSpPr>
          <a:xfrm>
            <a:off x="17185683" y="10358518"/>
            <a:ext cx="1771855" cy="487770"/>
            <a:chOff x="9840014" y="6262360"/>
            <a:chExt cx="1074530" cy="295805"/>
          </a:xfrm>
        </p:grpSpPr>
        <p:grpSp>
          <p:nvGrpSpPr>
            <p:cNvPr id="5" name="object 2">
              <a:extLst>
                <a:ext uri="{FF2B5EF4-FFF2-40B4-BE49-F238E27FC236}">
                  <a16:creationId xmlns:a16="http://schemas.microsoft.com/office/drawing/2014/main" id="{8E9A750E-6782-254F-02C0-664ACD3B3BD1}"/>
                </a:ext>
              </a:extLst>
            </p:cNvPr>
            <p:cNvGrpSpPr/>
            <p:nvPr/>
          </p:nvGrpSpPr>
          <p:grpSpPr>
            <a:xfrm>
              <a:off x="10107672" y="6262360"/>
              <a:ext cx="395934" cy="295227"/>
              <a:chOff x="17249685" y="10385080"/>
              <a:chExt cx="656590" cy="489584"/>
            </a:xfrm>
          </p:grpSpPr>
          <p:sp>
            <p:nvSpPr>
              <p:cNvPr id="29" name="object 3">
                <a:extLst>
                  <a:ext uri="{FF2B5EF4-FFF2-40B4-BE49-F238E27FC236}">
                    <a16:creationId xmlns:a16="http://schemas.microsoft.com/office/drawing/2014/main" id="{A9FDAF20-5915-0FD6-CF70-5DB9CEC7F93C}"/>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sp>
            <p:nvSpPr>
              <p:cNvPr id="30" name="object 4">
                <a:extLst>
                  <a:ext uri="{FF2B5EF4-FFF2-40B4-BE49-F238E27FC236}">
                    <a16:creationId xmlns:a16="http://schemas.microsoft.com/office/drawing/2014/main" id="{59B87C49-4CDF-1AA7-8719-8FF86123C208}"/>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8" name="Group 7">
              <a:extLst>
                <a:ext uri="{FF2B5EF4-FFF2-40B4-BE49-F238E27FC236}">
                  <a16:creationId xmlns:a16="http://schemas.microsoft.com/office/drawing/2014/main" id="{72D20076-4D6F-678E-71B2-A5C11AF3E7D7}"/>
                </a:ext>
              </a:extLst>
            </p:cNvPr>
            <p:cNvGrpSpPr/>
            <p:nvPr/>
          </p:nvGrpSpPr>
          <p:grpSpPr>
            <a:xfrm>
              <a:off x="9840014" y="6359815"/>
              <a:ext cx="1074530" cy="198350"/>
              <a:chOff x="9840014" y="6359815"/>
              <a:chExt cx="1074530" cy="198350"/>
            </a:xfrm>
          </p:grpSpPr>
          <p:grpSp>
            <p:nvGrpSpPr>
              <p:cNvPr id="9" name="object 5">
                <a:extLst>
                  <a:ext uri="{FF2B5EF4-FFF2-40B4-BE49-F238E27FC236}">
                    <a16:creationId xmlns:a16="http://schemas.microsoft.com/office/drawing/2014/main" id="{9036BECF-EFF1-0771-4CE3-19E8C7FA6C48}"/>
                  </a:ext>
                </a:extLst>
              </p:cNvPr>
              <p:cNvGrpSpPr/>
              <p:nvPr/>
            </p:nvGrpSpPr>
            <p:grpSpPr>
              <a:xfrm>
                <a:off x="9840014" y="6359815"/>
                <a:ext cx="297141" cy="198350"/>
                <a:chOff x="16805817" y="10546693"/>
                <a:chExt cx="492759" cy="328930"/>
              </a:xfrm>
            </p:grpSpPr>
            <p:pic>
              <p:nvPicPr>
                <p:cNvPr id="27" name="object 6">
                  <a:extLst>
                    <a:ext uri="{FF2B5EF4-FFF2-40B4-BE49-F238E27FC236}">
                      <a16:creationId xmlns:a16="http://schemas.microsoft.com/office/drawing/2014/main" id="{1E9E3018-4435-3C38-7D3F-05370A519774}"/>
                    </a:ext>
                  </a:extLst>
                </p:cNvPr>
                <p:cNvPicPr/>
                <p:nvPr/>
              </p:nvPicPr>
              <p:blipFill>
                <a:blip r:embed="rId3"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28" name="object 7">
                  <a:extLst>
                    <a:ext uri="{FF2B5EF4-FFF2-40B4-BE49-F238E27FC236}">
                      <a16:creationId xmlns:a16="http://schemas.microsoft.com/office/drawing/2014/main" id="{3802E2F2-4729-6C6D-CD06-D1E6BD5A3414}"/>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11" name="object 8">
                <a:extLst>
                  <a:ext uri="{FF2B5EF4-FFF2-40B4-BE49-F238E27FC236}">
                    <a16:creationId xmlns:a16="http://schemas.microsoft.com/office/drawing/2014/main" id="{4401A51F-0106-FDC3-9B86-9172B5A9E18A}"/>
                  </a:ext>
                </a:extLst>
              </p:cNvPr>
              <p:cNvGrpSpPr/>
              <p:nvPr/>
            </p:nvGrpSpPr>
            <p:grpSpPr>
              <a:xfrm>
                <a:off x="10375784" y="6461756"/>
                <a:ext cx="538760" cy="91899"/>
                <a:chOff x="17694304" y="10715745"/>
                <a:chExt cx="893444" cy="152400"/>
              </a:xfrm>
            </p:grpSpPr>
            <p:pic>
              <p:nvPicPr>
                <p:cNvPr id="13" name="object 9">
                  <a:extLst>
                    <a:ext uri="{FF2B5EF4-FFF2-40B4-BE49-F238E27FC236}">
                      <a16:creationId xmlns:a16="http://schemas.microsoft.com/office/drawing/2014/main" id="{9F7F7F92-C3B8-B458-A13D-554583CBE182}"/>
                    </a:ext>
                  </a:extLst>
                </p:cNvPr>
                <p:cNvPicPr/>
                <p:nvPr/>
              </p:nvPicPr>
              <p:blipFill>
                <a:blip r:embed="rId4"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26" name="object 10">
                  <a:extLst>
                    <a:ext uri="{FF2B5EF4-FFF2-40B4-BE49-F238E27FC236}">
                      <a16:creationId xmlns:a16="http://schemas.microsoft.com/office/drawing/2014/main" id="{36A80ED2-EA7B-E8FC-23DE-635E90A632C8}"/>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grpSp>
      <p:sp>
        <p:nvSpPr>
          <p:cNvPr id="14" name="object 10">
            <a:extLst>
              <a:ext uri="{FF2B5EF4-FFF2-40B4-BE49-F238E27FC236}">
                <a16:creationId xmlns:a16="http://schemas.microsoft.com/office/drawing/2014/main" id="{7B7D32D7-4930-03F3-4F6E-258472E9859D}"/>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defRPr/>
            </a:pPr>
            <a:endParaRPr sz="1789">
              <a:latin typeface="Avenir Light"/>
              <a:ea typeface="+mn-ea"/>
              <a:cs typeface="+mn-cs"/>
            </a:endParaRPr>
          </a:p>
        </p:txBody>
      </p:sp>
      <p:sp>
        <p:nvSpPr>
          <p:cNvPr id="23" name="Rectangle 22">
            <a:extLst>
              <a:ext uri="{FF2B5EF4-FFF2-40B4-BE49-F238E27FC236}">
                <a16:creationId xmlns:a16="http://schemas.microsoft.com/office/drawing/2014/main" id="{5EB24A28-F8EF-985F-4115-CE76EA41BBB0}"/>
              </a:ext>
            </a:extLst>
          </p:cNvPr>
          <p:cNvSpPr/>
          <p:nvPr/>
        </p:nvSpPr>
        <p:spPr>
          <a:xfrm>
            <a:off x="3538709" y="2168191"/>
            <a:ext cx="2968125" cy="7432185"/>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4" name="Prostokąt zaokrąglony 50">
            <a:extLst>
              <a:ext uri="{FF2B5EF4-FFF2-40B4-BE49-F238E27FC236}">
                <a16:creationId xmlns:a16="http://schemas.microsoft.com/office/drawing/2014/main" id="{E27FE441-E61D-AAA3-87F7-AFEC937882FB}"/>
              </a:ext>
            </a:extLst>
          </p:cNvPr>
          <p:cNvSpPr/>
          <p:nvPr/>
        </p:nvSpPr>
        <p:spPr>
          <a:xfrm>
            <a:off x="6866449" y="4916713"/>
            <a:ext cx="2944070"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SANTA SPŪLE </a:t>
            </a:r>
          </a:p>
          <a:p>
            <a:pPr algn="ctr" defTabSz="858634">
              <a:defRPr/>
            </a:pPr>
            <a:r>
              <a:rPr lang="en-GB" sz="1649" dirty="0">
                <a:solidFill>
                  <a:srgbClr val="8BB31E"/>
                </a:solidFill>
                <a:latin typeface="Trebuchet MS" panose="020B0703020202090204" pitchFamily="34" charset="0"/>
                <a:cs typeface="Arial" panose="020B0604020202020204" pitchFamily="34" charset="0"/>
              </a:rPr>
              <a:t>Chief Financial Officer &amp; </a:t>
            </a:r>
          </a:p>
          <a:p>
            <a:pPr algn="ctr" defTabSz="858634">
              <a:defRPr/>
            </a:pPr>
            <a:r>
              <a:rPr lang="en-GB" sz="1649" dirty="0">
                <a:solidFill>
                  <a:srgbClr val="8BB31E"/>
                </a:solidFill>
                <a:latin typeface="Trebuchet MS" panose="020B0703020202090204" pitchFamily="34" charset="0"/>
                <a:cs typeface="Arial" panose="020B0604020202020204" pitchFamily="34" charset="0"/>
              </a:rPr>
              <a:t>Board member </a:t>
            </a:r>
            <a:endParaRPr lang="en-GB" sz="1979" dirty="0">
              <a:solidFill>
                <a:srgbClr val="8BB31E"/>
              </a:solidFill>
              <a:latin typeface="Trebuchet MS" panose="020B0703020202090204" pitchFamily="34" charset="0"/>
              <a:cs typeface="Arial" panose="020B0604020202020204" pitchFamily="34" charset="0"/>
            </a:endParaRPr>
          </a:p>
        </p:txBody>
      </p:sp>
      <p:sp>
        <p:nvSpPr>
          <p:cNvPr id="25" name="Prostokąt zaokrąglony 50">
            <a:extLst>
              <a:ext uri="{FF2B5EF4-FFF2-40B4-BE49-F238E27FC236}">
                <a16:creationId xmlns:a16="http://schemas.microsoft.com/office/drawing/2014/main" id="{2F403735-B43F-7E0A-5FA4-4C2AFAE3D7B6}"/>
              </a:ext>
            </a:extLst>
          </p:cNvPr>
          <p:cNvSpPr/>
          <p:nvPr/>
        </p:nvSpPr>
        <p:spPr>
          <a:xfrm>
            <a:off x="6866449" y="5894576"/>
            <a:ext cx="2968125" cy="4399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b="1" dirty="0">
                <a:solidFill>
                  <a:srgbClr val="000000"/>
                </a:solidFill>
                <a:latin typeface="Trebuchet MS"/>
                <a:cs typeface="Trebuchet MS"/>
              </a:rPr>
              <a:t>More than 20 years in accounting, audit and finance</a:t>
            </a:r>
          </a:p>
          <a:p>
            <a:pPr marL="20942" marR="8377" algn="ctr" defTabSz="858634">
              <a:spcBef>
                <a:spcPts val="674"/>
              </a:spcBef>
              <a:defRPr/>
            </a:pPr>
            <a:r>
              <a:rPr lang="en-GB" sz="1484" dirty="0">
                <a:solidFill>
                  <a:srgbClr val="000000"/>
                </a:solidFill>
                <a:latin typeface="Trebuchet MS"/>
                <a:cs typeface="Trebuchet MS"/>
              </a:rPr>
              <a:t>In her professional career Santa has served as a CFO in various companies. Santa’s key priorities are oriented towards budgeting, performance assessment, fundraising, standardization of accounting across the group, internal and external audits</a:t>
            </a:r>
          </a:p>
          <a:p>
            <a:pPr marL="20942" marR="8377" algn="ctr" defTabSz="858634">
              <a:spcBef>
                <a:spcPts val="674"/>
              </a:spcBef>
              <a:defRPr/>
            </a:pPr>
            <a:endParaRPr lang="en-GB" sz="1484" dirty="0">
              <a:solidFill>
                <a:srgbClr val="000000"/>
              </a:solidFill>
              <a:latin typeface="Trebuchet MS"/>
              <a:cs typeface="Trebuchet MS"/>
            </a:endParaRPr>
          </a:p>
        </p:txBody>
      </p:sp>
      <p:sp>
        <p:nvSpPr>
          <p:cNvPr id="39" name="Rectangle 38">
            <a:extLst>
              <a:ext uri="{FF2B5EF4-FFF2-40B4-BE49-F238E27FC236}">
                <a16:creationId xmlns:a16="http://schemas.microsoft.com/office/drawing/2014/main" id="{51F66882-21C4-29C7-1BEE-91ECB4973E84}"/>
              </a:ext>
            </a:extLst>
          </p:cNvPr>
          <p:cNvSpPr/>
          <p:nvPr/>
        </p:nvSpPr>
        <p:spPr>
          <a:xfrm>
            <a:off x="6845618" y="2168191"/>
            <a:ext cx="2968125" cy="7432185"/>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1" name="Prostokąt zaokrąglony 50">
            <a:extLst>
              <a:ext uri="{FF2B5EF4-FFF2-40B4-BE49-F238E27FC236}">
                <a16:creationId xmlns:a16="http://schemas.microsoft.com/office/drawing/2014/main" id="{CC3C38B6-01B6-DA22-7C01-011D077460B7}"/>
              </a:ext>
            </a:extLst>
          </p:cNvPr>
          <p:cNvSpPr/>
          <p:nvPr/>
        </p:nvSpPr>
        <p:spPr>
          <a:xfrm>
            <a:off x="10149303" y="4916713"/>
            <a:ext cx="2971349"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SIGITA NAMATĒVA </a:t>
            </a:r>
          </a:p>
          <a:p>
            <a:pPr algn="ctr" defTabSz="858634">
              <a:defRPr/>
            </a:pPr>
            <a:r>
              <a:rPr lang="en-GB" sz="1649" dirty="0">
                <a:solidFill>
                  <a:srgbClr val="8BB31E"/>
                </a:solidFill>
                <a:latin typeface="Trebuchet MS" panose="020B0703020202090204" pitchFamily="34" charset="0"/>
                <a:cs typeface="Arial" panose="020B0604020202020204" pitchFamily="34" charset="0"/>
              </a:rPr>
              <a:t>Chief Legal Officer &amp; Board member</a:t>
            </a:r>
            <a:endParaRPr lang="en-GB" sz="1979" dirty="0">
              <a:solidFill>
                <a:srgbClr val="8BB31E"/>
              </a:solidFill>
              <a:latin typeface="Trebuchet MS" panose="020B0703020202090204" pitchFamily="34" charset="0"/>
              <a:cs typeface="Arial" panose="020B0604020202020204" pitchFamily="34" charset="0"/>
            </a:endParaRPr>
          </a:p>
        </p:txBody>
      </p:sp>
      <p:sp>
        <p:nvSpPr>
          <p:cNvPr id="42" name="Prostokąt zaokrąglony 50">
            <a:extLst>
              <a:ext uri="{FF2B5EF4-FFF2-40B4-BE49-F238E27FC236}">
                <a16:creationId xmlns:a16="http://schemas.microsoft.com/office/drawing/2014/main" id="{3D92286D-470A-74FB-5BAD-6F86BAF6F25A}"/>
              </a:ext>
            </a:extLst>
          </p:cNvPr>
          <p:cNvSpPr/>
          <p:nvPr/>
        </p:nvSpPr>
        <p:spPr>
          <a:xfrm>
            <a:off x="10159717" y="5894576"/>
            <a:ext cx="2950517" cy="4399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b="1" dirty="0">
                <a:solidFill>
                  <a:srgbClr val="000000"/>
                </a:solidFill>
                <a:latin typeface="Trebuchet MS"/>
                <a:cs typeface="Trebuchet MS"/>
              </a:rPr>
              <a:t>More than 20 years in law</a:t>
            </a:r>
          </a:p>
          <a:p>
            <a:pPr marL="20942" marR="8377" algn="ctr" defTabSz="858634">
              <a:spcBef>
                <a:spcPts val="674"/>
              </a:spcBef>
              <a:defRPr/>
            </a:pPr>
            <a:r>
              <a:rPr lang="en-GB" sz="1484" dirty="0" err="1">
                <a:solidFill>
                  <a:srgbClr val="000000"/>
                </a:solidFill>
                <a:latin typeface="Trebuchet MS"/>
                <a:cs typeface="Trebuchet MS"/>
              </a:rPr>
              <a:t>Sigita</a:t>
            </a:r>
            <a:r>
              <a:rPr lang="en-GB" sz="1484" dirty="0">
                <a:solidFill>
                  <a:srgbClr val="000000"/>
                </a:solidFill>
                <a:latin typeface="Trebuchet MS"/>
                <a:cs typeface="Trebuchet MS"/>
              </a:rPr>
              <a:t> is one of the most experienced lawyers in the ﬁeld of waste management and environmental issues. She has taken part in development of numerous waste management legislation changes in Latvia and Brussels</a:t>
            </a:r>
          </a:p>
          <a:p>
            <a:pPr marL="20942" marR="8377" algn="ctr" defTabSz="858634">
              <a:spcBef>
                <a:spcPts val="674"/>
              </a:spcBef>
              <a:defRPr/>
            </a:pPr>
            <a:endParaRPr lang="en-GB" sz="1484" dirty="0">
              <a:solidFill>
                <a:srgbClr val="000000"/>
              </a:solidFill>
              <a:latin typeface="Trebuchet MS"/>
              <a:cs typeface="Trebuchet MS"/>
            </a:endParaRPr>
          </a:p>
        </p:txBody>
      </p:sp>
      <p:sp>
        <p:nvSpPr>
          <p:cNvPr id="43" name="Rectangle 42">
            <a:extLst>
              <a:ext uri="{FF2B5EF4-FFF2-40B4-BE49-F238E27FC236}">
                <a16:creationId xmlns:a16="http://schemas.microsoft.com/office/drawing/2014/main" id="{79A6DBDA-4DFB-09F2-97B0-5070677A7F7D}"/>
              </a:ext>
            </a:extLst>
          </p:cNvPr>
          <p:cNvSpPr/>
          <p:nvPr/>
        </p:nvSpPr>
        <p:spPr>
          <a:xfrm>
            <a:off x="10150913" y="2168191"/>
            <a:ext cx="2968125" cy="7432185"/>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Prostokąt zaokrąglony 50">
            <a:extLst>
              <a:ext uri="{FF2B5EF4-FFF2-40B4-BE49-F238E27FC236}">
                <a16:creationId xmlns:a16="http://schemas.microsoft.com/office/drawing/2014/main" id="{2E05B4E7-903C-DF37-3581-9E2B6DEA5D5C}"/>
              </a:ext>
            </a:extLst>
          </p:cNvPr>
          <p:cNvSpPr/>
          <p:nvPr/>
        </p:nvSpPr>
        <p:spPr>
          <a:xfrm>
            <a:off x="13465013" y="4916713"/>
            <a:ext cx="2950517" cy="136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algn="ctr" defTabSz="858634">
              <a:defRPr/>
            </a:pPr>
            <a:r>
              <a:rPr lang="en-GB" sz="1814" b="1" dirty="0">
                <a:solidFill>
                  <a:srgbClr val="294936"/>
                </a:solidFill>
                <a:latin typeface="Trebuchet MS" panose="020B0703020202090204" pitchFamily="34" charset="0"/>
                <a:cs typeface="Arial" panose="020B0604020202020204" pitchFamily="34" charset="0"/>
              </a:rPr>
              <a:t>SAULIUS BUDREVIČIUS </a:t>
            </a:r>
          </a:p>
          <a:p>
            <a:pPr algn="ctr" defTabSz="858634">
              <a:defRPr/>
            </a:pPr>
            <a:r>
              <a:rPr lang="en-GB" sz="1649" dirty="0">
                <a:solidFill>
                  <a:srgbClr val="8BB31E"/>
                </a:solidFill>
                <a:latin typeface="Trebuchet MS" panose="020B0703020202090204" pitchFamily="34" charset="0"/>
                <a:cs typeface="Arial" panose="020B0604020202020204" pitchFamily="34" charset="0"/>
              </a:rPr>
              <a:t>Board member</a:t>
            </a:r>
            <a:endParaRPr lang="en-GB" sz="1979" dirty="0">
              <a:solidFill>
                <a:srgbClr val="8BB31E"/>
              </a:solidFill>
              <a:latin typeface="Trebuchet MS" panose="020B0703020202090204" pitchFamily="34" charset="0"/>
              <a:cs typeface="Arial" panose="020B0604020202020204" pitchFamily="34" charset="0"/>
            </a:endParaRPr>
          </a:p>
        </p:txBody>
      </p:sp>
      <p:sp>
        <p:nvSpPr>
          <p:cNvPr id="46" name="Prostokąt zaokrąglony 50">
            <a:extLst>
              <a:ext uri="{FF2B5EF4-FFF2-40B4-BE49-F238E27FC236}">
                <a16:creationId xmlns:a16="http://schemas.microsoft.com/office/drawing/2014/main" id="{59E64496-5DE9-1C4F-A71A-129AFD025F35}"/>
              </a:ext>
            </a:extLst>
          </p:cNvPr>
          <p:cNvSpPr/>
          <p:nvPr/>
        </p:nvSpPr>
        <p:spPr>
          <a:xfrm>
            <a:off x="13465013" y="5894576"/>
            <a:ext cx="2950517" cy="4399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8725" tIns="75390" rIns="150781" bIns="75390" rtlCol="0" anchor="t" anchorCtr="0"/>
          <a:lstStyle>
            <a:defPPr>
              <a:defRPr lang="en-US"/>
            </a:defPPr>
            <a:lvl1pPr algn="l" defTabSz="520700" rtl="0" fontAlgn="base">
              <a:spcBef>
                <a:spcPct val="0"/>
              </a:spcBef>
              <a:spcAft>
                <a:spcPct val="0"/>
              </a:spcAft>
              <a:defRPr sz="2100" kern="1200">
                <a:solidFill>
                  <a:schemeClr val="lt1"/>
                </a:solidFill>
                <a:latin typeface="+mn-lt"/>
                <a:ea typeface="+mn-ea"/>
                <a:cs typeface="+mn-cs"/>
              </a:defRPr>
            </a:lvl1pPr>
            <a:lvl2pPr marL="520700" indent="-63500" algn="l" defTabSz="520700" rtl="0" fontAlgn="base">
              <a:spcBef>
                <a:spcPct val="0"/>
              </a:spcBef>
              <a:spcAft>
                <a:spcPct val="0"/>
              </a:spcAft>
              <a:defRPr sz="2100" kern="1200">
                <a:solidFill>
                  <a:schemeClr val="lt1"/>
                </a:solidFill>
                <a:latin typeface="+mn-lt"/>
                <a:ea typeface="+mn-ea"/>
                <a:cs typeface="+mn-cs"/>
              </a:defRPr>
            </a:lvl2pPr>
            <a:lvl3pPr marL="1041400" indent="-127000" algn="l" defTabSz="520700" rtl="0" fontAlgn="base">
              <a:spcBef>
                <a:spcPct val="0"/>
              </a:spcBef>
              <a:spcAft>
                <a:spcPct val="0"/>
              </a:spcAft>
              <a:defRPr sz="2100" kern="1200">
                <a:solidFill>
                  <a:schemeClr val="lt1"/>
                </a:solidFill>
                <a:latin typeface="+mn-lt"/>
                <a:ea typeface="+mn-ea"/>
                <a:cs typeface="+mn-cs"/>
              </a:defRPr>
            </a:lvl3pPr>
            <a:lvl4pPr marL="1563688" indent="-192088" algn="l" defTabSz="520700" rtl="0" fontAlgn="base">
              <a:spcBef>
                <a:spcPct val="0"/>
              </a:spcBef>
              <a:spcAft>
                <a:spcPct val="0"/>
              </a:spcAft>
              <a:defRPr sz="2100" kern="1200">
                <a:solidFill>
                  <a:schemeClr val="lt1"/>
                </a:solidFill>
                <a:latin typeface="+mn-lt"/>
                <a:ea typeface="+mn-ea"/>
                <a:cs typeface="+mn-cs"/>
              </a:defRPr>
            </a:lvl4pPr>
            <a:lvl5pPr marL="2084388" indent="-255588" algn="l" defTabSz="520700" rtl="0" fontAlgn="base">
              <a:spcBef>
                <a:spcPct val="0"/>
              </a:spcBef>
              <a:spcAft>
                <a:spcPct val="0"/>
              </a:spcAft>
              <a:defRPr sz="2100" kern="1200">
                <a:solidFill>
                  <a:schemeClr val="lt1"/>
                </a:solidFill>
                <a:latin typeface="+mn-lt"/>
                <a:ea typeface="+mn-ea"/>
                <a:cs typeface="+mn-cs"/>
              </a:defRPr>
            </a:lvl5pPr>
            <a:lvl6pPr marL="2286000" algn="l" defTabSz="914400" rtl="0" eaLnBrk="1" latinLnBrk="0" hangingPunct="1">
              <a:defRPr sz="2100" kern="1200">
                <a:solidFill>
                  <a:schemeClr val="lt1"/>
                </a:solidFill>
                <a:latin typeface="+mn-lt"/>
                <a:ea typeface="+mn-ea"/>
                <a:cs typeface="+mn-cs"/>
              </a:defRPr>
            </a:lvl6pPr>
            <a:lvl7pPr marL="2743200" algn="l" defTabSz="914400" rtl="0" eaLnBrk="1" latinLnBrk="0" hangingPunct="1">
              <a:defRPr sz="2100" kern="1200">
                <a:solidFill>
                  <a:schemeClr val="lt1"/>
                </a:solidFill>
                <a:latin typeface="+mn-lt"/>
                <a:ea typeface="+mn-ea"/>
                <a:cs typeface="+mn-cs"/>
              </a:defRPr>
            </a:lvl7pPr>
            <a:lvl8pPr marL="3200400" algn="l" defTabSz="914400" rtl="0" eaLnBrk="1" latinLnBrk="0" hangingPunct="1">
              <a:defRPr sz="2100" kern="1200">
                <a:solidFill>
                  <a:schemeClr val="lt1"/>
                </a:solidFill>
                <a:latin typeface="+mn-lt"/>
                <a:ea typeface="+mn-ea"/>
                <a:cs typeface="+mn-cs"/>
              </a:defRPr>
            </a:lvl8pPr>
            <a:lvl9pPr marL="3657600" algn="l" defTabSz="914400" rtl="0" eaLnBrk="1" latinLnBrk="0" hangingPunct="1">
              <a:defRPr sz="2100" kern="1200">
                <a:solidFill>
                  <a:schemeClr val="lt1"/>
                </a:solidFill>
                <a:latin typeface="+mn-lt"/>
                <a:ea typeface="+mn-ea"/>
                <a:cs typeface="+mn-cs"/>
              </a:defRPr>
            </a:lvl9pPr>
          </a:lstStyle>
          <a:p>
            <a:pPr marL="20942" marR="8377" algn="ctr" defTabSz="858634">
              <a:spcBef>
                <a:spcPts val="674"/>
              </a:spcBef>
              <a:defRPr/>
            </a:pPr>
            <a:r>
              <a:rPr lang="en-GB" sz="1484" b="1" dirty="0">
                <a:solidFill>
                  <a:srgbClr val="000000"/>
                </a:solidFill>
                <a:latin typeface="Trebuchet MS"/>
                <a:cs typeface="Trebuchet MS"/>
              </a:rPr>
              <a:t>More than 20 years in the environment industry</a:t>
            </a:r>
            <a:endParaRPr lang="en-GB" sz="1484" dirty="0">
              <a:solidFill>
                <a:srgbClr val="000000"/>
              </a:solidFill>
              <a:latin typeface="Trebuchet MS"/>
              <a:cs typeface="Trebuchet MS"/>
            </a:endParaRPr>
          </a:p>
          <a:p>
            <a:pPr marL="20942" marR="8377" algn="ctr" defTabSz="858634">
              <a:spcBef>
                <a:spcPts val="674"/>
              </a:spcBef>
              <a:defRPr/>
            </a:pPr>
            <a:r>
              <a:rPr lang="en-GB" sz="1484" dirty="0" err="1">
                <a:solidFill>
                  <a:srgbClr val="000000"/>
                </a:solidFill>
                <a:latin typeface="Trebuchet MS"/>
                <a:cs typeface="Trebuchet MS"/>
              </a:rPr>
              <a:t>Saulius</a:t>
            </a:r>
            <a:r>
              <a:rPr lang="en-GB" sz="1484" dirty="0">
                <a:solidFill>
                  <a:srgbClr val="000000"/>
                </a:solidFill>
                <a:latin typeface="Trebuchet MS"/>
                <a:cs typeface="Trebuchet MS"/>
              </a:rPr>
              <a:t> is responsible for overseeing research and development initiatives, as well as the successful implementation of various investment projects within the </a:t>
            </a:r>
            <a:r>
              <a:rPr lang="lv-LV" sz="1484" dirty="0" err="1">
                <a:solidFill>
                  <a:srgbClr val="000000"/>
                </a:solidFill>
                <a:latin typeface="Trebuchet MS"/>
                <a:cs typeface="Trebuchet MS"/>
              </a:rPr>
              <a:t>Group</a:t>
            </a:r>
            <a:endParaRPr lang="en-GB" sz="1484" dirty="0">
              <a:solidFill>
                <a:srgbClr val="000000"/>
              </a:solidFill>
              <a:latin typeface="Trebuchet MS"/>
              <a:cs typeface="Trebuchet MS"/>
            </a:endParaRPr>
          </a:p>
          <a:p>
            <a:pPr marL="20942" marR="8377" algn="ctr" defTabSz="858634">
              <a:spcBef>
                <a:spcPts val="674"/>
              </a:spcBef>
              <a:defRPr/>
            </a:pPr>
            <a:endParaRPr lang="en-GB" sz="1484" dirty="0">
              <a:solidFill>
                <a:srgbClr val="000000"/>
              </a:solidFill>
              <a:latin typeface="Trebuchet MS"/>
              <a:cs typeface="Trebuchet MS"/>
            </a:endParaRPr>
          </a:p>
        </p:txBody>
      </p:sp>
      <p:sp>
        <p:nvSpPr>
          <p:cNvPr id="47" name="Rectangle 46">
            <a:extLst>
              <a:ext uri="{FF2B5EF4-FFF2-40B4-BE49-F238E27FC236}">
                <a16:creationId xmlns:a16="http://schemas.microsoft.com/office/drawing/2014/main" id="{EC5ED7FE-7882-3193-9739-1E14C85C9B3F}"/>
              </a:ext>
            </a:extLst>
          </p:cNvPr>
          <p:cNvSpPr/>
          <p:nvPr/>
        </p:nvSpPr>
        <p:spPr>
          <a:xfrm>
            <a:off x="13456209" y="2168191"/>
            <a:ext cx="2968125" cy="7432185"/>
          </a:xfrm>
          <a:prstGeom prst="rect">
            <a:avLst/>
          </a:prstGeom>
          <a:noFill/>
          <a:ln w="9525">
            <a:solidFill>
              <a:srgbClr val="8BB3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6" name="Picture 5">
            <a:extLst>
              <a:ext uri="{FF2B5EF4-FFF2-40B4-BE49-F238E27FC236}">
                <a16:creationId xmlns:a16="http://schemas.microsoft.com/office/drawing/2014/main" id="{1CB68931-2BB9-4F4B-948E-CB1991B5C3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3616" y="2581341"/>
            <a:ext cx="2113467" cy="2113467"/>
          </a:xfrm>
          <a:prstGeom prst="rect">
            <a:avLst/>
          </a:prstGeom>
        </p:spPr>
      </p:pic>
      <p:pic>
        <p:nvPicPr>
          <p:cNvPr id="10" name="Picture 9">
            <a:extLst>
              <a:ext uri="{FF2B5EF4-FFF2-40B4-BE49-F238E27FC236}">
                <a16:creationId xmlns:a16="http://schemas.microsoft.com/office/drawing/2014/main" id="{1805E7F0-179E-4973-B212-FF239EFA84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78243" y="2581342"/>
            <a:ext cx="2113465" cy="2113465"/>
          </a:xfrm>
          <a:prstGeom prst="rect">
            <a:avLst/>
          </a:prstGeom>
        </p:spPr>
      </p:pic>
      <p:pic>
        <p:nvPicPr>
          <p:cNvPr id="16" name="Picture 15">
            <a:extLst>
              <a:ext uri="{FF2B5EF4-FFF2-40B4-BE49-F238E27FC236}">
                <a16:creationId xmlns:a16="http://schemas.microsoft.com/office/drawing/2014/main" id="{EC81D641-F37A-4BC6-B7A7-5B8D052FE6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88644" y="2586444"/>
            <a:ext cx="2103256" cy="2103256"/>
          </a:xfrm>
          <a:prstGeom prst="rect">
            <a:avLst/>
          </a:prstGeom>
        </p:spPr>
      </p:pic>
      <p:pic>
        <p:nvPicPr>
          <p:cNvPr id="20" name="Picture 19">
            <a:extLst>
              <a:ext uri="{FF2B5EF4-FFF2-40B4-BE49-F238E27FC236}">
                <a16:creationId xmlns:a16="http://schemas.microsoft.com/office/drawing/2014/main" id="{AA039273-5E84-47DE-9311-0B15734A2A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98884" y="2598416"/>
            <a:ext cx="2103255" cy="2103255"/>
          </a:xfrm>
          <a:prstGeom prst="rect">
            <a:avLst/>
          </a:prstGeom>
        </p:spPr>
      </p:pic>
    </p:spTree>
    <p:extLst>
      <p:ext uri="{BB962C8B-B14F-4D97-AF65-F5344CB8AC3E}">
        <p14:creationId xmlns:p14="http://schemas.microsoft.com/office/powerpoint/2010/main" val="560346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1817" y="-96308"/>
            <a:ext cx="20387733" cy="11499850"/>
            <a:chOff x="0" y="0"/>
            <a:chExt cx="20104100" cy="11308715"/>
          </a:xfrm>
        </p:grpSpPr>
        <p:pic>
          <p:nvPicPr>
            <p:cNvPr id="3" name="object 3"/>
            <p:cNvPicPr/>
            <p:nvPr/>
          </p:nvPicPr>
          <p:blipFill>
            <a:blip r:embed="rId2" cstate="print"/>
            <a:stretch>
              <a:fillRect/>
            </a:stretch>
          </p:blipFill>
          <p:spPr>
            <a:xfrm>
              <a:off x="0" y="14146"/>
              <a:ext cx="20104099" cy="11294410"/>
            </a:xfrm>
            <a:prstGeom prst="rect">
              <a:avLst/>
            </a:prstGeom>
          </p:spPr>
        </p:pic>
        <p:sp>
          <p:nvSpPr>
            <p:cNvPr id="4" name="object 4"/>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14146"/>
              <a:ext cx="20104099" cy="11294410"/>
            </a:xfrm>
            <a:prstGeom prst="rect">
              <a:avLst/>
            </a:prstGeom>
          </p:spPr>
        </p:pic>
      </p:grpSp>
      <p:sp>
        <p:nvSpPr>
          <p:cNvPr id="6" name="object 6"/>
          <p:cNvSpPr/>
          <p:nvPr/>
        </p:nvSpPr>
        <p:spPr>
          <a:xfrm>
            <a:off x="-467785" y="-303434"/>
            <a:ext cx="20713700" cy="1191410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15214165" y="9082396"/>
            <a:ext cx="2321549" cy="927486"/>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17601944" y="9708233"/>
            <a:ext cx="983876" cy="287559"/>
          </a:xfrm>
          <a:prstGeom prst="rect">
            <a:avLst/>
          </a:prstGeom>
        </p:spPr>
      </p:pic>
      <p:sp>
        <p:nvSpPr>
          <p:cNvPr id="9" name="object 9"/>
          <p:cNvSpPr/>
          <p:nvPr/>
        </p:nvSpPr>
        <p:spPr>
          <a:xfrm>
            <a:off x="1007715" y="1894997"/>
            <a:ext cx="6633845" cy="7519034"/>
          </a:xfrm>
          <a:custGeom>
            <a:avLst/>
            <a:gdLst/>
            <a:ahLst/>
            <a:cxnLst/>
            <a:rect l="l" t="t" r="r" b="b"/>
            <a:pathLst>
              <a:path w="6633845" h="7519034">
                <a:moveTo>
                  <a:pt x="3384455" y="0"/>
                </a:moveTo>
                <a:lnTo>
                  <a:pt x="3334733" y="5436"/>
                </a:lnTo>
                <a:lnTo>
                  <a:pt x="3285123" y="11526"/>
                </a:lnTo>
                <a:lnTo>
                  <a:pt x="3235632" y="18270"/>
                </a:lnTo>
                <a:lnTo>
                  <a:pt x="3186266" y="25663"/>
                </a:lnTo>
                <a:lnTo>
                  <a:pt x="3137031" y="33705"/>
                </a:lnTo>
                <a:lnTo>
                  <a:pt x="3087933" y="42393"/>
                </a:lnTo>
                <a:lnTo>
                  <a:pt x="3038979" y="51725"/>
                </a:lnTo>
                <a:lnTo>
                  <a:pt x="2990174" y="61699"/>
                </a:lnTo>
                <a:lnTo>
                  <a:pt x="2941525" y="72313"/>
                </a:lnTo>
                <a:lnTo>
                  <a:pt x="2893039" y="83564"/>
                </a:lnTo>
                <a:lnTo>
                  <a:pt x="2844720" y="95451"/>
                </a:lnTo>
                <a:lnTo>
                  <a:pt x="2796576" y="107971"/>
                </a:lnTo>
                <a:lnTo>
                  <a:pt x="2748613" y="121122"/>
                </a:lnTo>
                <a:lnTo>
                  <a:pt x="2700836" y="134902"/>
                </a:lnTo>
                <a:lnTo>
                  <a:pt x="2653252" y="149310"/>
                </a:lnTo>
                <a:lnTo>
                  <a:pt x="2605867" y="164341"/>
                </a:lnTo>
                <a:lnTo>
                  <a:pt x="2558687" y="179996"/>
                </a:lnTo>
                <a:lnTo>
                  <a:pt x="2511719" y="196271"/>
                </a:lnTo>
                <a:lnTo>
                  <a:pt x="2464968" y="213164"/>
                </a:lnTo>
                <a:lnTo>
                  <a:pt x="2418441" y="230674"/>
                </a:lnTo>
                <a:lnTo>
                  <a:pt x="2372144" y="248798"/>
                </a:lnTo>
                <a:lnTo>
                  <a:pt x="2326084" y="267533"/>
                </a:lnTo>
                <a:lnTo>
                  <a:pt x="2280265" y="286879"/>
                </a:lnTo>
                <a:lnTo>
                  <a:pt x="2234695" y="306832"/>
                </a:lnTo>
                <a:lnTo>
                  <a:pt x="2189379" y="327391"/>
                </a:lnTo>
                <a:lnTo>
                  <a:pt x="2144325" y="348553"/>
                </a:lnTo>
                <a:lnTo>
                  <a:pt x="2099537" y="370316"/>
                </a:lnTo>
                <a:lnTo>
                  <a:pt x="2055022" y="392679"/>
                </a:lnTo>
                <a:lnTo>
                  <a:pt x="2010787" y="415639"/>
                </a:lnTo>
                <a:lnTo>
                  <a:pt x="1966837" y="439193"/>
                </a:lnTo>
                <a:lnTo>
                  <a:pt x="1923179" y="463340"/>
                </a:lnTo>
                <a:lnTo>
                  <a:pt x="1879819" y="488078"/>
                </a:lnTo>
                <a:lnTo>
                  <a:pt x="1836763" y="513404"/>
                </a:lnTo>
                <a:lnTo>
                  <a:pt x="1794017" y="539317"/>
                </a:lnTo>
                <a:lnTo>
                  <a:pt x="1751587" y="565814"/>
                </a:lnTo>
                <a:lnTo>
                  <a:pt x="1709480" y="592892"/>
                </a:lnTo>
                <a:lnTo>
                  <a:pt x="1667590" y="620626"/>
                </a:lnTo>
                <a:lnTo>
                  <a:pt x="1626106" y="648892"/>
                </a:lnTo>
                <a:lnTo>
                  <a:pt x="1585032" y="677687"/>
                </a:lnTo>
                <a:lnTo>
                  <a:pt x="1544373" y="707006"/>
                </a:lnTo>
                <a:lnTo>
                  <a:pt x="1504133" y="736843"/>
                </a:lnTo>
                <a:lnTo>
                  <a:pt x="1464317" y="767194"/>
                </a:lnTo>
                <a:lnTo>
                  <a:pt x="1424929" y="798055"/>
                </a:lnTo>
                <a:lnTo>
                  <a:pt x="1385974" y="829420"/>
                </a:lnTo>
                <a:lnTo>
                  <a:pt x="1347455" y="861284"/>
                </a:lnTo>
                <a:lnTo>
                  <a:pt x="1309379" y="893643"/>
                </a:lnTo>
                <a:lnTo>
                  <a:pt x="1271748" y="926491"/>
                </a:lnTo>
                <a:lnTo>
                  <a:pt x="1234569" y="959825"/>
                </a:lnTo>
                <a:lnTo>
                  <a:pt x="1197844" y="993639"/>
                </a:lnTo>
                <a:lnTo>
                  <a:pt x="1161579" y="1027927"/>
                </a:lnTo>
                <a:lnTo>
                  <a:pt x="1125778" y="1062687"/>
                </a:lnTo>
                <a:lnTo>
                  <a:pt x="1090445" y="1097912"/>
                </a:lnTo>
                <a:lnTo>
                  <a:pt x="1055585" y="1133597"/>
                </a:lnTo>
                <a:lnTo>
                  <a:pt x="1021203" y="1169739"/>
                </a:lnTo>
                <a:lnTo>
                  <a:pt x="987303" y="1206331"/>
                </a:lnTo>
                <a:lnTo>
                  <a:pt x="953890" y="1243370"/>
                </a:lnTo>
                <a:lnTo>
                  <a:pt x="920967" y="1280850"/>
                </a:lnTo>
                <a:lnTo>
                  <a:pt x="888540" y="1318767"/>
                </a:lnTo>
                <a:lnTo>
                  <a:pt x="856613" y="1357115"/>
                </a:lnTo>
                <a:lnTo>
                  <a:pt x="825190" y="1395891"/>
                </a:lnTo>
                <a:lnTo>
                  <a:pt x="794277" y="1435088"/>
                </a:lnTo>
                <a:lnTo>
                  <a:pt x="763876" y="1474702"/>
                </a:lnTo>
                <a:lnTo>
                  <a:pt x="733994" y="1514729"/>
                </a:lnTo>
                <a:lnTo>
                  <a:pt x="704633" y="1555163"/>
                </a:lnTo>
                <a:lnTo>
                  <a:pt x="675800" y="1596000"/>
                </a:lnTo>
                <a:lnTo>
                  <a:pt x="647498" y="1637235"/>
                </a:lnTo>
                <a:lnTo>
                  <a:pt x="619732" y="1678863"/>
                </a:lnTo>
                <a:lnTo>
                  <a:pt x="592506" y="1720879"/>
                </a:lnTo>
                <a:lnTo>
                  <a:pt x="565825" y="1763278"/>
                </a:lnTo>
                <a:lnTo>
                  <a:pt x="539693" y="1806055"/>
                </a:lnTo>
                <a:lnTo>
                  <a:pt x="514115" y="1849207"/>
                </a:lnTo>
                <a:lnTo>
                  <a:pt x="489096" y="1892727"/>
                </a:lnTo>
                <a:lnTo>
                  <a:pt x="464639" y="1936611"/>
                </a:lnTo>
                <a:lnTo>
                  <a:pt x="440769" y="1980815"/>
                </a:lnTo>
                <a:lnTo>
                  <a:pt x="417508" y="2025298"/>
                </a:lnTo>
                <a:lnTo>
                  <a:pt x="394858" y="2070055"/>
                </a:lnTo>
                <a:lnTo>
                  <a:pt x="372821" y="2115077"/>
                </a:lnTo>
                <a:lnTo>
                  <a:pt x="351398" y="2160360"/>
                </a:lnTo>
                <a:lnTo>
                  <a:pt x="330591" y="2205896"/>
                </a:lnTo>
                <a:lnTo>
                  <a:pt x="310401" y="2251680"/>
                </a:lnTo>
                <a:lnTo>
                  <a:pt x="290831" y="2297704"/>
                </a:lnTo>
                <a:lnTo>
                  <a:pt x="271882" y="2343963"/>
                </a:lnTo>
                <a:lnTo>
                  <a:pt x="253556" y="2390449"/>
                </a:lnTo>
                <a:lnTo>
                  <a:pt x="235854" y="2437158"/>
                </a:lnTo>
                <a:lnTo>
                  <a:pt x="218778" y="2484081"/>
                </a:lnTo>
                <a:lnTo>
                  <a:pt x="202329" y="2531214"/>
                </a:lnTo>
                <a:lnTo>
                  <a:pt x="186510" y="2578549"/>
                </a:lnTo>
                <a:lnTo>
                  <a:pt x="171322" y="2626080"/>
                </a:lnTo>
                <a:lnTo>
                  <a:pt x="156766" y="2673801"/>
                </a:lnTo>
                <a:lnTo>
                  <a:pt x="142845" y="2721706"/>
                </a:lnTo>
                <a:lnTo>
                  <a:pt x="129560" y="2769787"/>
                </a:lnTo>
                <a:lnTo>
                  <a:pt x="116913" y="2818039"/>
                </a:lnTo>
                <a:lnTo>
                  <a:pt x="104905" y="2866455"/>
                </a:lnTo>
                <a:lnTo>
                  <a:pt x="93538" y="2915029"/>
                </a:lnTo>
                <a:lnTo>
                  <a:pt x="82814" y="2963754"/>
                </a:lnTo>
                <a:lnTo>
                  <a:pt x="72734" y="3012625"/>
                </a:lnTo>
                <a:lnTo>
                  <a:pt x="63300" y="3061634"/>
                </a:lnTo>
                <a:lnTo>
                  <a:pt x="54514" y="3110775"/>
                </a:lnTo>
                <a:lnTo>
                  <a:pt x="46378" y="3160042"/>
                </a:lnTo>
                <a:lnTo>
                  <a:pt x="38892" y="3209429"/>
                </a:lnTo>
                <a:lnTo>
                  <a:pt x="32059" y="3258929"/>
                </a:lnTo>
                <a:lnTo>
                  <a:pt x="25881" y="3308535"/>
                </a:lnTo>
                <a:lnTo>
                  <a:pt x="20358" y="3358242"/>
                </a:lnTo>
                <a:lnTo>
                  <a:pt x="15494" y="3408043"/>
                </a:lnTo>
                <a:lnTo>
                  <a:pt x="11289" y="3457931"/>
                </a:lnTo>
                <a:lnTo>
                  <a:pt x="7745" y="3507901"/>
                </a:lnTo>
                <a:lnTo>
                  <a:pt x="4863" y="3557945"/>
                </a:lnTo>
                <a:lnTo>
                  <a:pt x="2647" y="3608057"/>
                </a:lnTo>
                <a:lnTo>
                  <a:pt x="1096" y="3658232"/>
                </a:lnTo>
                <a:lnTo>
                  <a:pt x="213" y="3708462"/>
                </a:lnTo>
                <a:lnTo>
                  <a:pt x="0" y="3758700"/>
                </a:lnTo>
                <a:lnTo>
                  <a:pt x="455" y="3808897"/>
                </a:lnTo>
                <a:lnTo>
                  <a:pt x="1578" y="3859046"/>
                </a:lnTo>
                <a:lnTo>
                  <a:pt x="3366" y="3909141"/>
                </a:lnTo>
                <a:lnTo>
                  <a:pt x="5819" y="3959176"/>
                </a:lnTo>
                <a:lnTo>
                  <a:pt x="8935" y="4009144"/>
                </a:lnTo>
                <a:lnTo>
                  <a:pt x="12712" y="4059039"/>
                </a:lnTo>
                <a:lnTo>
                  <a:pt x="17148" y="4108854"/>
                </a:lnTo>
                <a:lnTo>
                  <a:pt x="22243" y="4158583"/>
                </a:lnTo>
                <a:lnTo>
                  <a:pt x="27994" y="4208220"/>
                </a:lnTo>
                <a:lnTo>
                  <a:pt x="34401" y="4257758"/>
                </a:lnTo>
                <a:lnTo>
                  <a:pt x="41461" y="4307191"/>
                </a:lnTo>
                <a:lnTo>
                  <a:pt x="49172" y="4356513"/>
                </a:lnTo>
                <a:lnTo>
                  <a:pt x="57535" y="4405716"/>
                </a:lnTo>
                <a:lnTo>
                  <a:pt x="66546" y="4454794"/>
                </a:lnTo>
                <a:lnTo>
                  <a:pt x="76205" y="4503742"/>
                </a:lnTo>
                <a:lnTo>
                  <a:pt x="86510" y="4552552"/>
                </a:lnTo>
                <a:lnTo>
                  <a:pt x="97459" y="4601219"/>
                </a:lnTo>
                <a:lnTo>
                  <a:pt x="109051" y="4649735"/>
                </a:lnTo>
                <a:lnTo>
                  <a:pt x="121284" y="4698095"/>
                </a:lnTo>
                <a:lnTo>
                  <a:pt x="134157" y="4746292"/>
                </a:lnTo>
                <a:lnTo>
                  <a:pt x="147668" y="4794319"/>
                </a:lnTo>
                <a:lnTo>
                  <a:pt x="161815" y="4842170"/>
                </a:lnTo>
                <a:lnTo>
                  <a:pt x="176598" y="4889840"/>
                </a:lnTo>
                <a:lnTo>
                  <a:pt x="192015" y="4937320"/>
                </a:lnTo>
                <a:lnTo>
                  <a:pt x="208063" y="4984605"/>
                </a:lnTo>
                <a:lnTo>
                  <a:pt x="224743" y="5031689"/>
                </a:lnTo>
                <a:lnTo>
                  <a:pt x="242051" y="5078565"/>
                </a:lnTo>
                <a:lnTo>
                  <a:pt x="259986" y="5125227"/>
                </a:lnTo>
                <a:lnTo>
                  <a:pt x="278548" y="5171667"/>
                </a:lnTo>
                <a:lnTo>
                  <a:pt x="297734" y="5217881"/>
                </a:lnTo>
                <a:lnTo>
                  <a:pt x="317542" y="5263861"/>
                </a:lnTo>
                <a:lnTo>
                  <a:pt x="337972" y="5309601"/>
                </a:lnTo>
                <a:lnTo>
                  <a:pt x="359022" y="5355094"/>
                </a:lnTo>
                <a:lnTo>
                  <a:pt x="380690" y="5400335"/>
                </a:lnTo>
                <a:lnTo>
                  <a:pt x="402975" y="5445316"/>
                </a:lnTo>
                <a:lnTo>
                  <a:pt x="425875" y="5490031"/>
                </a:lnTo>
                <a:lnTo>
                  <a:pt x="449369" y="5534438"/>
                </a:lnTo>
                <a:lnTo>
                  <a:pt x="473434" y="5578493"/>
                </a:lnTo>
                <a:lnTo>
                  <a:pt x="498064" y="5622191"/>
                </a:lnTo>
                <a:lnTo>
                  <a:pt x="523257" y="5665528"/>
                </a:lnTo>
                <a:lnTo>
                  <a:pt x="549007" y="5708499"/>
                </a:lnTo>
                <a:lnTo>
                  <a:pt x="575309" y="5751098"/>
                </a:lnTo>
                <a:lnTo>
                  <a:pt x="602161" y="5793321"/>
                </a:lnTo>
                <a:lnTo>
                  <a:pt x="629557" y="5835164"/>
                </a:lnTo>
                <a:lnTo>
                  <a:pt x="657492" y="5876620"/>
                </a:lnTo>
                <a:lnTo>
                  <a:pt x="685963" y="5917685"/>
                </a:lnTo>
                <a:lnTo>
                  <a:pt x="714966" y="5958354"/>
                </a:lnTo>
                <a:lnTo>
                  <a:pt x="744495" y="5998622"/>
                </a:lnTo>
                <a:lnTo>
                  <a:pt x="774546" y="6038484"/>
                </a:lnTo>
                <a:lnTo>
                  <a:pt x="805116" y="6077936"/>
                </a:lnTo>
                <a:lnTo>
                  <a:pt x="836199" y="6116971"/>
                </a:lnTo>
                <a:lnTo>
                  <a:pt x="867791" y="6155587"/>
                </a:lnTo>
                <a:lnTo>
                  <a:pt x="899888" y="6193776"/>
                </a:lnTo>
                <a:lnTo>
                  <a:pt x="932486" y="6231535"/>
                </a:lnTo>
                <a:lnTo>
                  <a:pt x="965579" y="6268859"/>
                </a:lnTo>
                <a:lnTo>
                  <a:pt x="999165" y="6305742"/>
                </a:lnTo>
                <a:lnTo>
                  <a:pt x="1033237" y="6342180"/>
                </a:lnTo>
                <a:lnTo>
                  <a:pt x="1067793" y="6378167"/>
                </a:lnTo>
                <a:lnTo>
                  <a:pt x="1102827" y="6413699"/>
                </a:lnTo>
                <a:lnTo>
                  <a:pt x="1138336" y="6448771"/>
                </a:lnTo>
                <a:lnTo>
                  <a:pt x="1174314" y="6483378"/>
                </a:lnTo>
                <a:lnTo>
                  <a:pt x="1210758" y="6517515"/>
                </a:lnTo>
                <a:lnTo>
                  <a:pt x="1247663" y="6551177"/>
                </a:lnTo>
                <a:lnTo>
                  <a:pt x="1285024" y="6584359"/>
                </a:lnTo>
                <a:lnTo>
                  <a:pt x="1322838" y="6617057"/>
                </a:lnTo>
                <a:lnTo>
                  <a:pt x="1361100" y="6649264"/>
                </a:lnTo>
                <a:lnTo>
                  <a:pt x="1399805" y="6680977"/>
                </a:lnTo>
                <a:lnTo>
                  <a:pt x="1438949" y="6712190"/>
                </a:lnTo>
                <a:lnTo>
                  <a:pt x="1478528" y="6742898"/>
                </a:lnTo>
                <a:lnTo>
                  <a:pt x="1518538" y="6773097"/>
                </a:lnTo>
                <a:lnTo>
                  <a:pt x="1558974" y="6802781"/>
                </a:lnTo>
                <a:lnTo>
                  <a:pt x="1599831" y="6831946"/>
                </a:lnTo>
                <a:lnTo>
                  <a:pt x="1641105" y="6860586"/>
                </a:lnTo>
                <a:lnTo>
                  <a:pt x="1682758" y="6888674"/>
                </a:lnTo>
                <a:lnTo>
                  <a:pt x="1724748" y="6916182"/>
                </a:lnTo>
                <a:lnTo>
                  <a:pt x="1767069" y="6943109"/>
                </a:lnTo>
                <a:lnTo>
                  <a:pt x="1809716" y="6969453"/>
                </a:lnTo>
                <a:lnTo>
                  <a:pt x="1852681" y="6995210"/>
                </a:lnTo>
                <a:lnTo>
                  <a:pt x="1895959" y="7020380"/>
                </a:lnTo>
                <a:lnTo>
                  <a:pt x="1939544" y="7044960"/>
                </a:lnTo>
                <a:lnTo>
                  <a:pt x="1983428" y="7068947"/>
                </a:lnTo>
                <a:lnTo>
                  <a:pt x="2027608" y="7092339"/>
                </a:lnTo>
                <a:lnTo>
                  <a:pt x="2072075" y="7115133"/>
                </a:lnTo>
                <a:lnTo>
                  <a:pt x="2116823" y="7137328"/>
                </a:lnTo>
                <a:lnTo>
                  <a:pt x="2161848" y="7158922"/>
                </a:lnTo>
                <a:lnTo>
                  <a:pt x="2207142" y="7179911"/>
                </a:lnTo>
                <a:lnTo>
                  <a:pt x="2252699" y="7200294"/>
                </a:lnTo>
                <a:lnTo>
                  <a:pt x="2298513" y="7220068"/>
                </a:lnTo>
                <a:lnTo>
                  <a:pt x="2344578" y="7239231"/>
                </a:lnTo>
                <a:lnTo>
                  <a:pt x="2390887" y="7257781"/>
                </a:lnTo>
                <a:lnTo>
                  <a:pt x="2437435" y="7275715"/>
                </a:lnTo>
                <a:lnTo>
                  <a:pt x="2484215" y="7293031"/>
                </a:lnTo>
                <a:lnTo>
                  <a:pt x="2531221" y="7309727"/>
                </a:lnTo>
                <a:lnTo>
                  <a:pt x="2578448" y="7325801"/>
                </a:lnTo>
                <a:lnTo>
                  <a:pt x="2625887" y="7341250"/>
                </a:lnTo>
                <a:lnTo>
                  <a:pt x="2673535" y="7356072"/>
                </a:lnTo>
                <a:lnTo>
                  <a:pt x="2721383" y="7370264"/>
                </a:lnTo>
                <a:lnTo>
                  <a:pt x="2769427" y="7383825"/>
                </a:lnTo>
                <a:lnTo>
                  <a:pt x="2817660" y="7396752"/>
                </a:lnTo>
                <a:lnTo>
                  <a:pt x="2866075" y="7409043"/>
                </a:lnTo>
                <a:lnTo>
                  <a:pt x="2914667" y="7420695"/>
                </a:lnTo>
                <a:lnTo>
                  <a:pt x="2963429" y="7431706"/>
                </a:lnTo>
                <a:lnTo>
                  <a:pt x="3012356" y="7442075"/>
                </a:lnTo>
                <a:lnTo>
                  <a:pt x="3061440" y="7451797"/>
                </a:lnTo>
                <a:lnTo>
                  <a:pt x="3110676" y="7460872"/>
                </a:lnTo>
                <a:lnTo>
                  <a:pt x="3160058" y="7469298"/>
                </a:lnTo>
                <a:lnTo>
                  <a:pt x="3209579" y="7477070"/>
                </a:lnTo>
                <a:lnTo>
                  <a:pt x="3259233" y="7484188"/>
                </a:lnTo>
                <a:lnTo>
                  <a:pt x="3309015" y="7490650"/>
                </a:lnTo>
                <a:lnTo>
                  <a:pt x="3358917" y="7496452"/>
                </a:lnTo>
                <a:lnTo>
                  <a:pt x="3408891" y="7501588"/>
                </a:lnTo>
                <a:lnTo>
                  <a:pt x="3458890" y="7506054"/>
                </a:lnTo>
                <a:lnTo>
                  <a:pt x="3508907" y="7509851"/>
                </a:lnTo>
                <a:lnTo>
                  <a:pt x="3558936" y="7512981"/>
                </a:lnTo>
                <a:lnTo>
                  <a:pt x="3608970" y="7515444"/>
                </a:lnTo>
                <a:lnTo>
                  <a:pt x="3659002" y="7517240"/>
                </a:lnTo>
                <a:lnTo>
                  <a:pt x="3709027" y="7518372"/>
                </a:lnTo>
                <a:lnTo>
                  <a:pt x="3759037" y="7518839"/>
                </a:lnTo>
                <a:lnTo>
                  <a:pt x="3809026" y="7518643"/>
                </a:lnTo>
                <a:lnTo>
                  <a:pt x="3858987" y="7517784"/>
                </a:lnTo>
                <a:lnTo>
                  <a:pt x="3908914" y="7516264"/>
                </a:lnTo>
                <a:lnTo>
                  <a:pt x="3958800" y="7514083"/>
                </a:lnTo>
                <a:lnTo>
                  <a:pt x="4008640" y="7511243"/>
                </a:lnTo>
                <a:lnTo>
                  <a:pt x="4058425" y="7507743"/>
                </a:lnTo>
                <a:lnTo>
                  <a:pt x="4108150" y="7503586"/>
                </a:lnTo>
                <a:lnTo>
                  <a:pt x="4157809" y="7498771"/>
                </a:lnTo>
                <a:lnTo>
                  <a:pt x="4207394" y="7493300"/>
                </a:lnTo>
                <a:lnTo>
                  <a:pt x="4256899" y="7487174"/>
                </a:lnTo>
                <a:lnTo>
                  <a:pt x="4306317" y="7480394"/>
                </a:lnTo>
                <a:lnTo>
                  <a:pt x="4355643" y="7472960"/>
                </a:lnTo>
                <a:lnTo>
                  <a:pt x="4404869" y="7464873"/>
                </a:lnTo>
                <a:lnTo>
                  <a:pt x="4453989" y="7456135"/>
                </a:lnTo>
                <a:lnTo>
                  <a:pt x="4502997" y="7446746"/>
                </a:lnTo>
                <a:lnTo>
                  <a:pt x="4551885" y="7436707"/>
                </a:lnTo>
                <a:lnTo>
                  <a:pt x="4600648" y="7426019"/>
                </a:lnTo>
                <a:lnTo>
                  <a:pt x="4649278" y="7414683"/>
                </a:lnTo>
                <a:lnTo>
                  <a:pt x="4697770" y="7402700"/>
                </a:lnTo>
                <a:lnTo>
                  <a:pt x="4746116" y="7390070"/>
                </a:lnTo>
                <a:lnTo>
                  <a:pt x="4794310" y="7376795"/>
                </a:lnTo>
                <a:lnTo>
                  <a:pt x="4842347" y="7362875"/>
                </a:lnTo>
                <a:lnTo>
                  <a:pt x="4890218" y="7348312"/>
                </a:lnTo>
                <a:lnTo>
                  <a:pt x="4937918" y="7333105"/>
                </a:lnTo>
                <a:lnTo>
                  <a:pt x="4985439" y="7317257"/>
                </a:lnTo>
                <a:lnTo>
                  <a:pt x="5032777" y="7300768"/>
                </a:lnTo>
                <a:lnTo>
                  <a:pt x="5079923" y="7283639"/>
                </a:lnTo>
                <a:lnTo>
                  <a:pt x="5126871" y="7265871"/>
                </a:lnTo>
                <a:lnTo>
                  <a:pt x="5173616" y="7247465"/>
                </a:lnTo>
                <a:lnTo>
                  <a:pt x="5219949" y="7228504"/>
                </a:lnTo>
                <a:lnTo>
                  <a:pt x="5265991" y="7208944"/>
                </a:lnTo>
                <a:lnTo>
                  <a:pt x="5311736" y="7188791"/>
                </a:lnTo>
                <a:lnTo>
                  <a:pt x="5357178" y="7168047"/>
                </a:lnTo>
                <a:lnTo>
                  <a:pt x="5402313" y="7146717"/>
                </a:lnTo>
                <a:lnTo>
                  <a:pt x="5447135" y="7124804"/>
                </a:lnTo>
                <a:lnTo>
                  <a:pt x="5491639" y="7102312"/>
                </a:lnTo>
                <a:lnTo>
                  <a:pt x="5535819" y="7079245"/>
                </a:lnTo>
                <a:lnTo>
                  <a:pt x="5579670" y="7055606"/>
                </a:lnTo>
                <a:lnTo>
                  <a:pt x="5623187" y="7031401"/>
                </a:lnTo>
                <a:lnTo>
                  <a:pt x="5666365" y="7006631"/>
                </a:lnTo>
                <a:lnTo>
                  <a:pt x="5709198" y="6981303"/>
                </a:lnTo>
                <a:lnTo>
                  <a:pt x="5751682" y="6955418"/>
                </a:lnTo>
                <a:lnTo>
                  <a:pt x="5793809" y="6928981"/>
                </a:lnTo>
                <a:lnTo>
                  <a:pt x="5835577" y="6901996"/>
                </a:lnTo>
                <a:lnTo>
                  <a:pt x="5876978" y="6874466"/>
                </a:lnTo>
                <a:lnTo>
                  <a:pt x="5918009" y="6846396"/>
                </a:lnTo>
                <a:lnTo>
                  <a:pt x="5958662" y="6817789"/>
                </a:lnTo>
                <a:lnTo>
                  <a:pt x="5998935" y="6788650"/>
                </a:lnTo>
                <a:lnTo>
                  <a:pt x="6038820" y="6758981"/>
                </a:lnTo>
                <a:lnTo>
                  <a:pt x="6078312" y="6728787"/>
                </a:lnTo>
                <a:lnTo>
                  <a:pt x="6117407" y="6698071"/>
                </a:lnTo>
                <a:lnTo>
                  <a:pt x="6156100" y="6666838"/>
                </a:lnTo>
                <a:lnTo>
                  <a:pt x="6194384" y="6635092"/>
                </a:lnTo>
                <a:lnTo>
                  <a:pt x="6232254" y="6602835"/>
                </a:lnTo>
                <a:lnTo>
                  <a:pt x="6269706" y="6570072"/>
                </a:lnTo>
                <a:lnTo>
                  <a:pt x="6306733" y="6536807"/>
                </a:lnTo>
                <a:lnTo>
                  <a:pt x="6343331" y="6503044"/>
                </a:lnTo>
                <a:lnTo>
                  <a:pt x="6379494" y="6468786"/>
                </a:lnTo>
                <a:lnTo>
                  <a:pt x="6415218" y="6434037"/>
                </a:lnTo>
                <a:lnTo>
                  <a:pt x="6450496" y="6398802"/>
                </a:lnTo>
                <a:lnTo>
                  <a:pt x="6485324" y="6363083"/>
                </a:lnTo>
                <a:lnTo>
                  <a:pt x="6519695" y="6326885"/>
                </a:lnTo>
                <a:lnTo>
                  <a:pt x="6553606" y="6290212"/>
                </a:lnTo>
                <a:lnTo>
                  <a:pt x="6587050" y="6253067"/>
                </a:lnTo>
                <a:lnTo>
                  <a:pt x="6620022" y="6215454"/>
                </a:lnTo>
                <a:lnTo>
                  <a:pt x="6633330" y="6174433"/>
                </a:lnTo>
                <a:lnTo>
                  <a:pt x="6627378" y="6153624"/>
                </a:lnTo>
                <a:lnTo>
                  <a:pt x="6593660" y="6125331"/>
                </a:lnTo>
                <a:lnTo>
                  <a:pt x="6551143" y="6128936"/>
                </a:lnTo>
                <a:lnTo>
                  <a:pt x="6500497" y="6180232"/>
                </a:lnTo>
                <a:lnTo>
                  <a:pt x="6467125" y="6217220"/>
                </a:lnTo>
                <a:lnTo>
                  <a:pt x="6433276" y="6253724"/>
                </a:lnTo>
                <a:lnTo>
                  <a:pt x="6398956" y="6289741"/>
                </a:lnTo>
                <a:lnTo>
                  <a:pt x="6364170" y="6325266"/>
                </a:lnTo>
                <a:lnTo>
                  <a:pt x="6328923" y="6360296"/>
                </a:lnTo>
                <a:lnTo>
                  <a:pt x="6293221" y="6394827"/>
                </a:lnTo>
                <a:lnTo>
                  <a:pt x="6257070" y="6428854"/>
                </a:lnTo>
                <a:lnTo>
                  <a:pt x="6220476" y="6462374"/>
                </a:lnTo>
                <a:lnTo>
                  <a:pt x="6183443" y="6495382"/>
                </a:lnTo>
                <a:lnTo>
                  <a:pt x="6145977" y="6527875"/>
                </a:lnTo>
                <a:lnTo>
                  <a:pt x="6108085" y="6559847"/>
                </a:lnTo>
                <a:lnTo>
                  <a:pt x="6069771" y="6591297"/>
                </a:lnTo>
                <a:lnTo>
                  <a:pt x="6031041" y="6622218"/>
                </a:lnTo>
                <a:lnTo>
                  <a:pt x="5991901" y="6652608"/>
                </a:lnTo>
                <a:lnTo>
                  <a:pt x="5952356" y="6682462"/>
                </a:lnTo>
                <a:lnTo>
                  <a:pt x="5912412" y="6711776"/>
                </a:lnTo>
                <a:lnTo>
                  <a:pt x="5872074" y="6740546"/>
                </a:lnTo>
                <a:lnTo>
                  <a:pt x="5831348" y="6768768"/>
                </a:lnTo>
                <a:lnTo>
                  <a:pt x="5790239" y="6796439"/>
                </a:lnTo>
                <a:lnTo>
                  <a:pt x="5748754" y="6823553"/>
                </a:lnTo>
                <a:lnTo>
                  <a:pt x="5706897" y="6850108"/>
                </a:lnTo>
                <a:lnTo>
                  <a:pt x="5664674" y="6876098"/>
                </a:lnTo>
                <a:lnTo>
                  <a:pt x="5622091" y="6901520"/>
                </a:lnTo>
                <a:lnTo>
                  <a:pt x="5579153" y="6926370"/>
                </a:lnTo>
                <a:lnTo>
                  <a:pt x="5535867" y="6950644"/>
                </a:lnTo>
                <a:lnTo>
                  <a:pt x="5492236" y="6974338"/>
                </a:lnTo>
                <a:lnTo>
                  <a:pt x="5448268" y="6997447"/>
                </a:lnTo>
                <a:lnTo>
                  <a:pt x="5403967" y="7019968"/>
                </a:lnTo>
                <a:lnTo>
                  <a:pt x="5359339" y="7041897"/>
                </a:lnTo>
                <a:lnTo>
                  <a:pt x="5314390" y="7063230"/>
                </a:lnTo>
                <a:lnTo>
                  <a:pt x="5269125" y="7083962"/>
                </a:lnTo>
                <a:lnTo>
                  <a:pt x="5223550" y="7104089"/>
                </a:lnTo>
                <a:lnTo>
                  <a:pt x="5177670" y="7123608"/>
                </a:lnTo>
                <a:lnTo>
                  <a:pt x="5131491" y="7142515"/>
                </a:lnTo>
                <a:lnTo>
                  <a:pt x="5084887" y="7160858"/>
                </a:lnTo>
                <a:lnTo>
                  <a:pt x="5038073" y="7178547"/>
                </a:lnTo>
                <a:lnTo>
                  <a:pt x="4991058" y="7195580"/>
                </a:lnTo>
                <a:lnTo>
                  <a:pt x="4943847" y="7211958"/>
                </a:lnTo>
                <a:lnTo>
                  <a:pt x="4896448" y="7227679"/>
                </a:lnTo>
                <a:lnTo>
                  <a:pt x="4848867" y="7242742"/>
                </a:lnTo>
                <a:lnTo>
                  <a:pt x="4801112" y="7257146"/>
                </a:lnTo>
                <a:lnTo>
                  <a:pt x="4753189" y="7270890"/>
                </a:lnTo>
                <a:lnTo>
                  <a:pt x="4705106" y="7283973"/>
                </a:lnTo>
                <a:lnTo>
                  <a:pt x="4656868" y="7296395"/>
                </a:lnTo>
                <a:lnTo>
                  <a:pt x="4608484" y="7308155"/>
                </a:lnTo>
                <a:lnTo>
                  <a:pt x="4559959" y="7319250"/>
                </a:lnTo>
                <a:lnTo>
                  <a:pt x="4511301" y="7329682"/>
                </a:lnTo>
                <a:lnTo>
                  <a:pt x="4462517" y="7339448"/>
                </a:lnTo>
                <a:lnTo>
                  <a:pt x="4413613" y="7348547"/>
                </a:lnTo>
                <a:lnTo>
                  <a:pt x="4364596" y="7356979"/>
                </a:lnTo>
                <a:lnTo>
                  <a:pt x="4315474" y="7364743"/>
                </a:lnTo>
                <a:lnTo>
                  <a:pt x="4266253" y="7371838"/>
                </a:lnTo>
                <a:lnTo>
                  <a:pt x="4216940" y="7378262"/>
                </a:lnTo>
                <a:lnTo>
                  <a:pt x="4167542" y="7384016"/>
                </a:lnTo>
                <a:lnTo>
                  <a:pt x="4118066" y="7389097"/>
                </a:lnTo>
                <a:lnTo>
                  <a:pt x="4068518" y="7393506"/>
                </a:lnTo>
                <a:lnTo>
                  <a:pt x="4018907" y="7397241"/>
                </a:lnTo>
                <a:lnTo>
                  <a:pt x="3969237" y="7400300"/>
                </a:lnTo>
                <a:lnTo>
                  <a:pt x="3919517" y="7402684"/>
                </a:lnTo>
                <a:lnTo>
                  <a:pt x="3869753" y="7404392"/>
                </a:lnTo>
                <a:lnTo>
                  <a:pt x="3819952" y="7405421"/>
                </a:lnTo>
                <a:lnTo>
                  <a:pt x="3770121" y="7405772"/>
                </a:lnTo>
                <a:lnTo>
                  <a:pt x="3720267" y="7405444"/>
                </a:lnTo>
                <a:lnTo>
                  <a:pt x="3670397" y="7404435"/>
                </a:lnTo>
                <a:lnTo>
                  <a:pt x="3620517" y="7402744"/>
                </a:lnTo>
                <a:lnTo>
                  <a:pt x="3570635" y="7400371"/>
                </a:lnTo>
                <a:lnTo>
                  <a:pt x="3520758" y="7397315"/>
                </a:lnTo>
                <a:lnTo>
                  <a:pt x="3470892" y="7393574"/>
                </a:lnTo>
                <a:lnTo>
                  <a:pt x="3421043" y="7389148"/>
                </a:lnTo>
                <a:lnTo>
                  <a:pt x="3371220" y="7384036"/>
                </a:lnTo>
                <a:lnTo>
                  <a:pt x="3321473" y="7378244"/>
                </a:lnTo>
                <a:lnTo>
                  <a:pt x="3271849" y="7371775"/>
                </a:lnTo>
                <a:lnTo>
                  <a:pt x="3222356" y="7364634"/>
                </a:lnTo>
                <a:lnTo>
                  <a:pt x="3173000" y="7356822"/>
                </a:lnTo>
                <a:lnTo>
                  <a:pt x="3123787" y="7348343"/>
                </a:lnTo>
                <a:lnTo>
                  <a:pt x="3074724" y="7339197"/>
                </a:lnTo>
                <a:lnTo>
                  <a:pt x="3025818" y="7329388"/>
                </a:lnTo>
                <a:lnTo>
                  <a:pt x="2977075" y="7318919"/>
                </a:lnTo>
                <a:lnTo>
                  <a:pt x="2928501" y="7307791"/>
                </a:lnTo>
                <a:lnTo>
                  <a:pt x="2880104" y="7296007"/>
                </a:lnTo>
                <a:lnTo>
                  <a:pt x="2831889" y="7283569"/>
                </a:lnTo>
                <a:lnTo>
                  <a:pt x="2783863" y="7270480"/>
                </a:lnTo>
                <a:lnTo>
                  <a:pt x="2736033" y="7256742"/>
                </a:lnTo>
                <a:lnTo>
                  <a:pt x="2688406" y="7242358"/>
                </a:lnTo>
                <a:lnTo>
                  <a:pt x="2640986" y="7227330"/>
                </a:lnTo>
                <a:lnTo>
                  <a:pt x="2593783" y="7211661"/>
                </a:lnTo>
                <a:lnTo>
                  <a:pt x="2546800" y="7195352"/>
                </a:lnTo>
                <a:lnTo>
                  <a:pt x="2500047" y="7178407"/>
                </a:lnTo>
                <a:lnTo>
                  <a:pt x="2453528" y="7160827"/>
                </a:lnTo>
                <a:lnTo>
                  <a:pt x="2407250" y="7142615"/>
                </a:lnTo>
                <a:lnTo>
                  <a:pt x="2361220" y="7123774"/>
                </a:lnTo>
                <a:lnTo>
                  <a:pt x="2315444" y="7104306"/>
                </a:lnTo>
                <a:lnTo>
                  <a:pt x="2269930" y="7084213"/>
                </a:lnTo>
                <a:lnTo>
                  <a:pt x="2224682" y="7063498"/>
                </a:lnTo>
                <a:lnTo>
                  <a:pt x="2179709" y="7042163"/>
                </a:lnTo>
                <a:lnTo>
                  <a:pt x="2135016" y="7020210"/>
                </a:lnTo>
                <a:lnTo>
                  <a:pt x="2090610" y="6997643"/>
                </a:lnTo>
                <a:lnTo>
                  <a:pt x="2046498" y="6974463"/>
                </a:lnTo>
                <a:lnTo>
                  <a:pt x="2002685" y="6950673"/>
                </a:lnTo>
                <a:lnTo>
                  <a:pt x="1959179" y="6926275"/>
                </a:lnTo>
                <a:lnTo>
                  <a:pt x="1915987" y="6901272"/>
                </a:lnTo>
                <a:lnTo>
                  <a:pt x="1873113" y="6875666"/>
                </a:lnTo>
                <a:lnTo>
                  <a:pt x="1830566" y="6849459"/>
                </a:lnTo>
                <a:lnTo>
                  <a:pt x="1788352" y="6822654"/>
                </a:lnTo>
                <a:lnTo>
                  <a:pt x="1746476" y="6795253"/>
                </a:lnTo>
                <a:lnTo>
                  <a:pt x="1704946" y="6767259"/>
                </a:lnTo>
                <a:lnTo>
                  <a:pt x="1663804" y="6738699"/>
                </a:lnTo>
                <a:lnTo>
                  <a:pt x="1623089" y="6709601"/>
                </a:lnTo>
                <a:lnTo>
                  <a:pt x="1582807" y="6679971"/>
                </a:lnTo>
                <a:lnTo>
                  <a:pt x="1542961" y="6649814"/>
                </a:lnTo>
                <a:lnTo>
                  <a:pt x="1503557" y="6619136"/>
                </a:lnTo>
                <a:lnTo>
                  <a:pt x="1464599" y="6587942"/>
                </a:lnTo>
                <a:lnTo>
                  <a:pt x="1426092" y="6556236"/>
                </a:lnTo>
                <a:lnTo>
                  <a:pt x="1388040" y="6524025"/>
                </a:lnTo>
                <a:lnTo>
                  <a:pt x="1350448" y="6491313"/>
                </a:lnTo>
                <a:lnTo>
                  <a:pt x="1313320" y="6458105"/>
                </a:lnTo>
                <a:lnTo>
                  <a:pt x="1276662" y="6424407"/>
                </a:lnTo>
                <a:lnTo>
                  <a:pt x="1240477" y="6390224"/>
                </a:lnTo>
                <a:lnTo>
                  <a:pt x="1204771" y="6355561"/>
                </a:lnTo>
                <a:lnTo>
                  <a:pt x="1169548" y="6320424"/>
                </a:lnTo>
                <a:lnTo>
                  <a:pt x="1134813" y="6284817"/>
                </a:lnTo>
                <a:lnTo>
                  <a:pt x="1100569" y="6248745"/>
                </a:lnTo>
                <a:lnTo>
                  <a:pt x="1066823" y="6212215"/>
                </a:lnTo>
                <a:lnTo>
                  <a:pt x="1033578" y="6175230"/>
                </a:lnTo>
                <a:lnTo>
                  <a:pt x="1000839" y="6137797"/>
                </a:lnTo>
                <a:lnTo>
                  <a:pt x="968611" y="6099921"/>
                </a:lnTo>
                <a:lnTo>
                  <a:pt x="936898" y="6061606"/>
                </a:lnTo>
                <a:lnTo>
                  <a:pt x="905705" y="6022858"/>
                </a:lnTo>
                <a:lnTo>
                  <a:pt x="875037" y="5983682"/>
                </a:lnTo>
                <a:lnTo>
                  <a:pt x="844897" y="5944083"/>
                </a:lnTo>
                <a:lnTo>
                  <a:pt x="815292" y="5904067"/>
                </a:lnTo>
                <a:lnTo>
                  <a:pt x="786225" y="5863639"/>
                </a:lnTo>
                <a:lnTo>
                  <a:pt x="757700" y="5822804"/>
                </a:lnTo>
                <a:lnTo>
                  <a:pt x="729724" y="5781566"/>
                </a:lnTo>
                <a:lnTo>
                  <a:pt x="702299" y="5739932"/>
                </a:lnTo>
                <a:lnTo>
                  <a:pt x="675431" y="5697907"/>
                </a:lnTo>
                <a:lnTo>
                  <a:pt x="649125" y="5655495"/>
                </a:lnTo>
                <a:lnTo>
                  <a:pt x="623385" y="5612702"/>
                </a:lnTo>
                <a:lnTo>
                  <a:pt x="598215" y="5569533"/>
                </a:lnTo>
                <a:lnTo>
                  <a:pt x="573621" y="5525994"/>
                </a:lnTo>
                <a:lnTo>
                  <a:pt x="549606" y="5482089"/>
                </a:lnTo>
                <a:lnTo>
                  <a:pt x="526176" y="5437823"/>
                </a:lnTo>
                <a:lnTo>
                  <a:pt x="503354" y="5393241"/>
                </a:lnTo>
                <a:lnTo>
                  <a:pt x="481163" y="5348386"/>
                </a:lnTo>
                <a:lnTo>
                  <a:pt x="459604" y="5303265"/>
                </a:lnTo>
                <a:lnTo>
                  <a:pt x="438678" y="5257887"/>
                </a:lnTo>
                <a:lnTo>
                  <a:pt x="418388" y="5212256"/>
                </a:lnTo>
                <a:lnTo>
                  <a:pt x="398735" y="5166380"/>
                </a:lnTo>
                <a:lnTo>
                  <a:pt x="379720" y="5120267"/>
                </a:lnTo>
                <a:lnTo>
                  <a:pt x="361345" y="5073921"/>
                </a:lnTo>
                <a:lnTo>
                  <a:pt x="343612" y="5027351"/>
                </a:lnTo>
                <a:lnTo>
                  <a:pt x="326522" y="4980563"/>
                </a:lnTo>
                <a:lnTo>
                  <a:pt x="310077" y="4933563"/>
                </a:lnTo>
                <a:lnTo>
                  <a:pt x="294278" y="4886360"/>
                </a:lnTo>
                <a:lnTo>
                  <a:pt x="279128" y="4838958"/>
                </a:lnTo>
                <a:lnTo>
                  <a:pt x="264628" y="4791365"/>
                </a:lnTo>
                <a:lnTo>
                  <a:pt x="250779" y="4743589"/>
                </a:lnTo>
                <a:lnTo>
                  <a:pt x="237583" y="4695634"/>
                </a:lnTo>
                <a:lnTo>
                  <a:pt x="225042" y="4647510"/>
                </a:lnTo>
                <a:lnTo>
                  <a:pt x="213157" y="4599221"/>
                </a:lnTo>
                <a:lnTo>
                  <a:pt x="201930" y="4550775"/>
                </a:lnTo>
                <a:lnTo>
                  <a:pt x="191362" y="4502178"/>
                </a:lnTo>
                <a:lnTo>
                  <a:pt x="181455" y="4453438"/>
                </a:lnTo>
                <a:lnTo>
                  <a:pt x="172212" y="4404562"/>
                </a:lnTo>
                <a:lnTo>
                  <a:pt x="163632" y="4355554"/>
                </a:lnTo>
                <a:lnTo>
                  <a:pt x="155718" y="4306424"/>
                </a:lnTo>
                <a:lnTo>
                  <a:pt x="148472" y="4257177"/>
                </a:lnTo>
                <a:lnTo>
                  <a:pt x="141896" y="4207820"/>
                </a:lnTo>
                <a:lnTo>
                  <a:pt x="135990" y="4158360"/>
                </a:lnTo>
                <a:lnTo>
                  <a:pt x="130756" y="4108804"/>
                </a:lnTo>
                <a:lnTo>
                  <a:pt x="126196" y="4059158"/>
                </a:lnTo>
                <a:lnTo>
                  <a:pt x="122313" y="4009430"/>
                </a:lnTo>
                <a:lnTo>
                  <a:pt x="119106" y="3959625"/>
                </a:lnTo>
                <a:lnTo>
                  <a:pt x="116578" y="3909751"/>
                </a:lnTo>
                <a:lnTo>
                  <a:pt x="114731" y="3859815"/>
                </a:lnTo>
                <a:lnTo>
                  <a:pt x="113566" y="3809823"/>
                </a:lnTo>
                <a:lnTo>
                  <a:pt x="113084" y="3759782"/>
                </a:lnTo>
                <a:lnTo>
                  <a:pt x="113288" y="3709698"/>
                </a:lnTo>
                <a:lnTo>
                  <a:pt x="114177" y="3659621"/>
                </a:lnTo>
                <a:lnTo>
                  <a:pt x="115750" y="3609602"/>
                </a:lnTo>
                <a:lnTo>
                  <a:pt x="118006" y="3559646"/>
                </a:lnTo>
                <a:lnTo>
                  <a:pt x="120942" y="3509761"/>
                </a:lnTo>
                <a:lnTo>
                  <a:pt x="124557" y="3459954"/>
                </a:lnTo>
                <a:lnTo>
                  <a:pt x="128850" y="3410230"/>
                </a:lnTo>
                <a:lnTo>
                  <a:pt x="133818" y="3360598"/>
                </a:lnTo>
                <a:lnTo>
                  <a:pt x="139459" y="3311063"/>
                </a:lnTo>
                <a:lnTo>
                  <a:pt x="145773" y="3261632"/>
                </a:lnTo>
                <a:lnTo>
                  <a:pt x="152756" y="3212312"/>
                </a:lnTo>
                <a:lnTo>
                  <a:pt x="160408" y="3163110"/>
                </a:lnTo>
                <a:lnTo>
                  <a:pt x="168727" y="3114033"/>
                </a:lnTo>
                <a:lnTo>
                  <a:pt x="177710" y="3065086"/>
                </a:lnTo>
                <a:lnTo>
                  <a:pt x="187357" y="3016278"/>
                </a:lnTo>
                <a:lnTo>
                  <a:pt x="197665" y="2967614"/>
                </a:lnTo>
                <a:lnTo>
                  <a:pt x="208632" y="2919102"/>
                </a:lnTo>
                <a:lnTo>
                  <a:pt x="220257" y="2870747"/>
                </a:lnTo>
                <a:lnTo>
                  <a:pt x="232538" y="2822558"/>
                </a:lnTo>
                <a:lnTo>
                  <a:pt x="245474" y="2774539"/>
                </a:lnTo>
                <a:lnTo>
                  <a:pt x="259062" y="2726700"/>
                </a:lnTo>
                <a:lnTo>
                  <a:pt x="273301" y="2679045"/>
                </a:lnTo>
                <a:lnTo>
                  <a:pt x="288189" y="2631581"/>
                </a:lnTo>
                <a:lnTo>
                  <a:pt x="303724" y="2584316"/>
                </a:lnTo>
                <a:lnTo>
                  <a:pt x="319904" y="2537257"/>
                </a:lnTo>
                <a:lnTo>
                  <a:pt x="336729" y="2490409"/>
                </a:lnTo>
                <a:lnTo>
                  <a:pt x="354195" y="2443780"/>
                </a:lnTo>
                <a:lnTo>
                  <a:pt x="372301" y="2397375"/>
                </a:lnTo>
                <a:lnTo>
                  <a:pt x="391046" y="2351203"/>
                </a:lnTo>
                <a:lnTo>
                  <a:pt x="410427" y="2305270"/>
                </a:lnTo>
                <a:lnTo>
                  <a:pt x="430444" y="2259582"/>
                </a:lnTo>
                <a:lnTo>
                  <a:pt x="451094" y="2214147"/>
                </a:lnTo>
                <a:lnTo>
                  <a:pt x="472374" y="2168970"/>
                </a:lnTo>
                <a:lnTo>
                  <a:pt x="494285" y="2124059"/>
                </a:lnTo>
                <a:lnTo>
                  <a:pt x="516824" y="2079420"/>
                </a:lnTo>
                <a:lnTo>
                  <a:pt x="539988" y="2035060"/>
                </a:lnTo>
                <a:lnTo>
                  <a:pt x="563777" y="1990986"/>
                </a:lnTo>
                <a:lnTo>
                  <a:pt x="588167" y="1947242"/>
                </a:lnTo>
                <a:lnTo>
                  <a:pt x="613134" y="1903871"/>
                </a:lnTo>
                <a:lnTo>
                  <a:pt x="638673" y="1860878"/>
                </a:lnTo>
                <a:lnTo>
                  <a:pt x="664778" y="1818268"/>
                </a:lnTo>
                <a:lnTo>
                  <a:pt x="691446" y="1776047"/>
                </a:lnTo>
                <a:lnTo>
                  <a:pt x="718671" y="1734218"/>
                </a:lnTo>
                <a:lnTo>
                  <a:pt x="746449" y="1692789"/>
                </a:lnTo>
                <a:lnTo>
                  <a:pt x="774776" y="1651763"/>
                </a:lnTo>
                <a:lnTo>
                  <a:pt x="803645" y="1611145"/>
                </a:lnTo>
                <a:lnTo>
                  <a:pt x="833054" y="1570942"/>
                </a:lnTo>
                <a:lnTo>
                  <a:pt x="862996" y="1531157"/>
                </a:lnTo>
                <a:lnTo>
                  <a:pt x="893468" y="1491796"/>
                </a:lnTo>
                <a:lnTo>
                  <a:pt x="924464" y="1452865"/>
                </a:lnTo>
                <a:lnTo>
                  <a:pt x="955980" y="1414367"/>
                </a:lnTo>
                <a:lnTo>
                  <a:pt x="988011" y="1376309"/>
                </a:lnTo>
                <a:lnTo>
                  <a:pt x="1020552" y="1338695"/>
                </a:lnTo>
                <a:lnTo>
                  <a:pt x="1053599" y="1301531"/>
                </a:lnTo>
                <a:lnTo>
                  <a:pt x="1087147" y="1264821"/>
                </a:lnTo>
                <a:lnTo>
                  <a:pt x="1121191" y="1228571"/>
                </a:lnTo>
                <a:lnTo>
                  <a:pt x="1155727" y="1192786"/>
                </a:lnTo>
                <a:lnTo>
                  <a:pt x="1190749" y="1157470"/>
                </a:lnTo>
                <a:lnTo>
                  <a:pt x="1226253" y="1122630"/>
                </a:lnTo>
                <a:lnTo>
                  <a:pt x="1262235" y="1088269"/>
                </a:lnTo>
                <a:lnTo>
                  <a:pt x="1298689" y="1054394"/>
                </a:lnTo>
                <a:lnTo>
                  <a:pt x="1335611" y="1021009"/>
                </a:lnTo>
                <a:lnTo>
                  <a:pt x="1372996" y="988119"/>
                </a:lnTo>
                <a:lnTo>
                  <a:pt x="1410839" y="955730"/>
                </a:lnTo>
                <a:lnTo>
                  <a:pt x="1449137" y="923847"/>
                </a:lnTo>
                <a:lnTo>
                  <a:pt x="1487883" y="892474"/>
                </a:lnTo>
                <a:lnTo>
                  <a:pt x="1527073" y="861617"/>
                </a:lnTo>
                <a:lnTo>
                  <a:pt x="1566703" y="831281"/>
                </a:lnTo>
                <a:lnTo>
                  <a:pt x="1606767" y="801470"/>
                </a:lnTo>
                <a:lnTo>
                  <a:pt x="1647262" y="772191"/>
                </a:lnTo>
                <a:lnTo>
                  <a:pt x="1688182" y="743448"/>
                </a:lnTo>
                <a:lnTo>
                  <a:pt x="1729523" y="715247"/>
                </a:lnTo>
                <a:lnTo>
                  <a:pt x="1771279" y="687591"/>
                </a:lnTo>
                <a:lnTo>
                  <a:pt x="1813253" y="660608"/>
                </a:lnTo>
                <a:lnTo>
                  <a:pt x="1855558" y="634221"/>
                </a:lnTo>
                <a:lnTo>
                  <a:pt x="1898186" y="608433"/>
                </a:lnTo>
                <a:lnTo>
                  <a:pt x="1941131" y="583245"/>
                </a:lnTo>
                <a:lnTo>
                  <a:pt x="1984387" y="558661"/>
                </a:lnTo>
                <a:lnTo>
                  <a:pt x="2027947" y="534681"/>
                </a:lnTo>
                <a:lnTo>
                  <a:pt x="2071805" y="511310"/>
                </a:lnTo>
                <a:lnTo>
                  <a:pt x="2115954" y="488548"/>
                </a:lnTo>
                <a:lnTo>
                  <a:pt x="2160388" y="466398"/>
                </a:lnTo>
                <a:lnTo>
                  <a:pt x="2205100" y="444862"/>
                </a:lnTo>
                <a:lnTo>
                  <a:pt x="2250084" y="423943"/>
                </a:lnTo>
                <a:lnTo>
                  <a:pt x="2295333" y="403642"/>
                </a:lnTo>
                <a:lnTo>
                  <a:pt x="2340841" y="383963"/>
                </a:lnTo>
                <a:lnTo>
                  <a:pt x="2386601" y="364907"/>
                </a:lnTo>
                <a:lnTo>
                  <a:pt x="2432607" y="346476"/>
                </a:lnTo>
                <a:lnTo>
                  <a:pt x="2478852" y="328673"/>
                </a:lnTo>
                <a:lnTo>
                  <a:pt x="2525330" y="311500"/>
                </a:lnTo>
                <a:lnTo>
                  <a:pt x="2572034" y="294959"/>
                </a:lnTo>
                <a:lnTo>
                  <a:pt x="2618957" y="279052"/>
                </a:lnTo>
                <a:lnTo>
                  <a:pt x="2666094" y="263782"/>
                </a:lnTo>
                <a:lnTo>
                  <a:pt x="2713438" y="249152"/>
                </a:lnTo>
                <a:lnTo>
                  <a:pt x="2760982" y="235162"/>
                </a:lnTo>
                <a:lnTo>
                  <a:pt x="2808720" y="221816"/>
                </a:lnTo>
                <a:lnTo>
                  <a:pt x="2856645" y="209115"/>
                </a:lnTo>
                <a:lnTo>
                  <a:pt x="2904751" y="197063"/>
                </a:lnTo>
                <a:lnTo>
                  <a:pt x="2953031" y="185660"/>
                </a:lnTo>
                <a:lnTo>
                  <a:pt x="3001479" y="174910"/>
                </a:lnTo>
                <a:lnTo>
                  <a:pt x="3050088" y="164815"/>
                </a:lnTo>
                <a:lnTo>
                  <a:pt x="3098851" y="155376"/>
                </a:lnTo>
                <a:lnTo>
                  <a:pt x="3147763" y="146597"/>
                </a:lnTo>
                <a:lnTo>
                  <a:pt x="3196817" y="138479"/>
                </a:lnTo>
                <a:lnTo>
                  <a:pt x="3246006" y="131025"/>
                </a:lnTo>
                <a:lnTo>
                  <a:pt x="3295324" y="124236"/>
                </a:lnTo>
                <a:lnTo>
                  <a:pt x="3344763" y="118116"/>
                </a:lnTo>
                <a:lnTo>
                  <a:pt x="3394319" y="112666"/>
                </a:lnTo>
                <a:lnTo>
                  <a:pt x="3415832" y="106049"/>
                </a:lnTo>
                <a:lnTo>
                  <a:pt x="3432665" y="92283"/>
                </a:lnTo>
                <a:lnTo>
                  <a:pt x="3443162" y="73285"/>
                </a:lnTo>
                <a:lnTo>
                  <a:pt x="3445668" y="50972"/>
                </a:lnTo>
                <a:lnTo>
                  <a:pt x="3439323" y="29440"/>
                </a:lnTo>
                <a:lnTo>
                  <a:pt x="3425687" y="12630"/>
                </a:lnTo>
                <a:lnTo>
                  <a:pt x="3406739" y="2248"/>
                </a:lnTo>
                <a:lnTo>
                  <a:pt x="3384455" y="0"/>
                </a:lnTo>
                <a:close/>
              </a:path>
            </a:pathLst>
          </a:custGeom>
          <a:solidFill>
            <a:srgbClr val="8BB31E"/>
          </a:solidFill>
        </p:spPr>
        <p:txBody>
          <a:bodyPr wrap="square" lIns="0" tIns="0" rIns="0" bIns="0" rtlCol="0"/>
          <a:lstStyle/>
          <a:p>
            <a:endParaRPr/>
          </a:p>
        </p:txBody>
      </p:sp>
      <p:sp>
        <p:nvSpPr>
          <p:cNvPr id="10" name="object 2">
            <a:extLst>
              <a:ext uri="{FF2B5EF4-FFF2-40B4-BE49-F238E27FC236}">
                <a16:creationId xmlns:a16="http://schemas.microsoft.com/office/drawing/2014/main" id="{8F89EBFD-3272-C68C-7558-3B5BBD9D279B}"/>
              </a:ext>
            </a:extLst>
          </p:cNvPr>
          <p:cNvSpPr txBox="1">
            <a:spLocks noGrp="1"/>
          </p:cNvSpPr>
          <p:nvPr>
            <p:ph type="title"/>
          </p:nvPr>
        </p:nvSpPr>
        <p:spPr>
          <a:xfrm>
            <a:off x="2431673" y="2370229"/>
            <a:ext cx="5931535" cy="5391150"/>
          </a:xfrm>
          <a:prstGeom prst="rect">
            <a:avLst/>
          </a:prstGeom>
        </p:spPr>
        <p:txBody>
          <a:bodyPr vert="horz" wrap="square" lIns="0" tIns="530860" rIns="0" bIns="0" rtlCol="0">
            <a:spAutoFit/>
          </a:bodyPr>
          <a:lstStyle/>
          <a:p>
            <a:pPr marL="12700">
              <a:lnSpc>
                <a:spcPct val="100000"/>
              </a:lnSpc>
              <a:spcBef>
                <a:spcPts val="4180"/>
              </a:spcBef>
            </a:pPr>
            <a:r>
              <a:rPr lang="lv-LV" sz="12150" spc="1320" dirty="0">
                <a:latin typeface="Trebuchet MS" panose="020B0603020202020204" pitchFamily="34" charset="0"/>
                <a:cs typeface="Cambria"/>
              </a:rPr>
              <a:t>03</a:t>
            </a:r>
            <a:endParaRPr sz="12150" dirty="0">
              <a:latin typeface="Trebuchet MS" panose="020B0603020202020204" pitchFamily="34" charset="0"/>
              <a:cs typeface="Cambria"/>
            </a:endParaRPr>
          </a:p>
          <a:p>
            <a:pPr marL="12700" marR="5080">
              <a:lnSpc>
                <a:spcPct val="100299"/>
              </a:lnSpc>
              <a:spcBef>
                <a:spcPts val="2880"/>
              </a:spcBef>
            </a:pPr>
            <a:r>
              <a:rPr sz="8600" b="0" spc="795" dirty="0">
                <a:latin typeface="Trebuchet MS"/>
                <a:cs typeface="Trebuchet MS"/>
              </a:rPr>
              <a:t>BUSINESS </a:t>
            </a:r>
            <a:r>
              <a:rPr sz="8600" b="0" spc="805" dirty="0">
                <a:latin typeface="Trebuchet MS"/>
                <a:cs typeface="Trebuchet MS"/>
              </a:rPr>
              <a:t>SEGMENTS</a:t>
            </a:r>
            <a:endParaRPr sz="8600" dirty="0">
              <a:latin typeface="Trebuchet MS"/>
              <a:cs typeface="Trebuchet MS"/>
            </a:endParaRPr>
          </a:p>
        </p:txBody>
      </p:sp>
    </p:spTree>
    <p:extLst>
      <p:ext uri="{BB962C8B-B14F-4D97-AF65-F5344CB8AC3E}">
        <p14:creationId xmlns:p14="http://schemas.microsoft.com/office/powerpoint/2010/main" val="355358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0">
            <a:extLst>
              <a:ext uri="{FF2B5EF4-FFF2-40B4-BE49-F238E27FC236}">
                <a16:creationId xmlns:a16="http://schemas.microsoft.com/office/drawing/2014/main" id="{DBC4190C-FAF1-341B-5FE1-D0CC97FE8E96}"/>
              </a:ext>
            </a:extLst>
          </p:cNvPr>
          <p:cNvSpPr/>
          <p:nvPr/>
        </p:nvSpPr>
        <p:spPr>
          <a:xfrm>
            <a:off x="0" y="32148"/>
            <a:ext cx="6110588" cy="11409075"/>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defTabSz="909231"/>
            <a:endParaRPr sz="1789"/>
          </a:p>
        </p:txBody>
      </p:sp>
      <p:sp>
        <p:nvSpPr>
          <p:cNvPr id="17" name="object 79">
            <a:extLst>
              <a:ext uri="{FF2B5EF4-FFF2-40B4-BE49-F238E27FC236}">
                <a16:creationId xmlns:a16="http://schemas.microsoft.com/office/drawing/2014/main" id="{7222F689-CA7B-D65F-928F-965B5EAF05A0}"/>
              </a:ext>
            </a:extLst>
          </p:cNvPr>
          <p:cNvSpPr txBox="1">
            <a:spLocks/>
          </p:cNvSpPr>
          <p:nvPr/>
        </p:nvSpPr>
        <p:spPr>
          <a:xfrm>
            <a:off x="725418" y="1348608"/>
            <a:ext cx="5164455" cy="1230267"/>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a:lnSpc>
                <a:spcPct val="100499"/>
              </a:lnSpc>
              <a:spcBef>
                <a:spcPts val="94"/>
              </a:spcBef>
            </a:pPr>
            <a:r>
              <a:rPr lang="en-US" sz="3958"/>
              <a:t>KEY SEGMENTATION OF THE GROUP</a:t>
            </a:r>
          </a:p>
        </p:txBody>
      </p:sp>
      <p:sp>
        <p:nvSpPr>
          <p:cNvPr id="34" name="Rectangle 33">
            <a:extLst>
              <a:ext uri="{FF2B5EF4-FFF2-40B4-BE49-F238E27FC236}">
                <a16:creationId xmlns:a16="http://schemas.microsoft.com/office/drawing/2014/main" id="{448A4C25-40E4-44A3-ABF4-32DC66350D58}"/>
              </a:ext>
            </a:extLst>
          </p:cNvPr>
          <p:cNvSpPr/>
          <p:nvPr/>
        </p:nvSpPr>
        <p:spPr>
          <a:xfrm>
            <a:off x="-162128" y="3768276"/>
            <a:ext cx="6478073" cy="2977738"/>
          </a:xfrm>
          <a:prstGeom prst="rect">
            <a:avLst/>
          </a:prstGeom>
        </p:spPr>
        <p:txBody>
          <a:bodyPr wrap="square">
            <a:spAutoFit/>
          </a:bodyPr>
          <a:lstStyle/>
          <a:p>
            <a:pPr algn="ctr">
              <a:spcAft>
                <a:spcPts val="660"/>
              </a:spcAft>
            </a:pPr>
            <a:r>
              <a:rPr lang="en-GB" sz="1979" b="1" dirty="0">
                <a:solidFill>
                  <a:schemeClr val="bg2"/>
                </a:solidFill>
              </a:rPr>
              <a:t>WASTE COLLECTION</a:t>
            </a:r>
            <a:endParaRPr lang="lv-LV" sz="1979" b="1" dirty="0">
              <a:solidFill>
                <a:schemeClr val="bg2"/>
              </a:solidFill>
            </a:endParaRPr>
          </a:p>
          <a:p>
            <a:pPr algn="ctr">
              <a:spcAft>
                <a:spcPts val="660"/>
              </a:spcAft>
            </a:pPr>
            <a:r>
              <a:rPr lang="lv-LV" sz="1979" b="1" dirty="0">
                <a:solidFill>
                  <a:schemeClr val="bg2"/>
                </a:solidFill>
              </a:rPr>
              <a:t>TRADE OF SORTED RECYCLABLES</a:t>
            </a:r>
          </a:p>
          <a:p>
            <a:pPr algn="ctr">
              <a:spcAft>
                <a:spcPts val="660"/>
              </a:spcAft>
            </a:pPr>
            <a:r>
              <a:rPr lang="lv-LV" sz="1979" b="1" dirty="0">
                <a:solidFill>
                  <a:schemeClr val="bg2"/>
                </a:solidFill>
              </a:rPr>
              <a:t>PRODUCERS RESPONSIBILITY ORGANISATION</a:t>
            </a:r>
          </a:p>
          <a:p>
            <a:pPr algn="ctr">
              <a:spcAft>
                <a:spcPts val="660"/>
              </a:spcAft>
            </a:pPr>
            <a:r>
              <a:rPr lang="lv-LV" sz="1979" b="1" dirty="0">
                <a:solidFill>
                  <a:schemeClr val="bg2"/>
                </a:solidFill>
              </a:rPr>
              <a:t>LIQUID WASTE &amp; BIO TOILETS</a:t>
            </a:r>
          </a:p>
          <a:p>
            <a:pPr algn="ctr">
              <a:spcAft>
                <a:spcPts val="660"/>
              </a:spcAft>
            </a:pPr>
            <a:r>
              <a:rPr lang="lv-LV" sz="1979" b="1" dirty="0">
                <a:solidFill>
                  <a:schemeClr val="bg2"/>
                </a:solidFill>
              </a:rPr>
              <a:t>STREET CLEANING AND STREET MAINTENANCE SERVICES</a:t>
            </a:r>
          </a:p>
          <a:p>
            <a:pPr algn="ctr">
              <a:spcAft>
                <a:spcPts val="660"/>
              </a:spcAft>
            </a:pPr>
            <a:r>
              <a:rPr lang="en-US" sz="1979" b="1" dirty="0">
                <a:solidFill>
                  <a:schemeClr val="bg2"/>
                </a:solidFill>
              </a:rPr>
              <a:t>CONSTRUCTION WASTE COLLECTION AND SORTING</a:t>
            </a:r>
            <a:endParaRPr lang="lv-LV" sz="1979" b="1" dirty="0">
              <a:solidFill>
                <a:schemeClr val="bg2"/>
              </a:solidFill>
            </a:endParaRPr>
          </a:p>
        </p:txBody>
      </p:sp>
      <p:sp>
        <p:nvSpPr>
          <p:cNvPr id="23" name="Rectangle 22">
            <a:extLst>
              <a:ext uri="{FF2B5EF4-FFF2-40B4-BE49-F238E27FC236}">
                <a16:creationId xmlns:a16="http://schemas.microsoft.com/office/drawing/2014/main" id="{B1E01209-9A5A-4CF0-AE39-1FFF98DFDC2E}"/>
              </a:ext>
            </a:extLst>
          </p:cNvPr>
          <p:cNvSpPr/>
          <p:nvPr/>
        </p:nvSpPr>
        <p:spPr>
          <a:xfrm>
            <a:off x="455512" y="7671881"/>
            <a:ext cx="4966371" cy="1095813"/>
          </a:xfrm>
          <a:prstGeom prst="rect">
            <a:avLst/>
          </a:prstGeom>
        </p:spPr>
        <p:txBody>
          <a:bodyPr wrap="square">
            <a:spAutoFit/>
          </a:bodyPr>
          <a:lstStyle/>
          <a:p>
            <a:pPr algn="ctr">
              <a:spcAft>
                <a:spcPts val="660"/>
              </a:spcAft>
            </a:pPr>
            <a:r>
              <a:rPr lang="en-GB" sz="1979" b="1" dirty="0">
                <a:solidFill>
                  <a:schemeClr val="bg2"/>
                </a:solidFill>
              </a:rPr>
              <a:t>POLYETHYLENE TEREPHTHALATE (PET) RECYCLING</a:t>
            </a:r>
          </a:p>
          <a:p>
            <a:pPr algn="ctr">
              <a:spcAft>
                <a:spcPts val="660"/>
              </a:spcAft>
            </a:pPr>
            <a:r>
              <a:rPr lang="en-GB" sz="1979" b="1" dirty="0">
                <a:solidFill>
                  <a:schemeClr val="bg2"/>
                </a:solidFill>
              </a:rPr>
              <a:t>FIBRE PRODUCTION</a:t>
            </a:r>
            <a:endParaRPr lang="lv-LV" sz="1979" b="1" dirty="0">
              <a:solidFill>
                <a:schemeClr val="bg2"/>
              </a:solidFill>
            </a:endParaRPr>
          </a:p>
        </p:txBody>
      </p:sp>
      <p:pic>
        <p:nvPicPr>
          <p:cNvPr id="3" name="Picture 2">
            <a:extLst>
              <a:ext uri="{FF2B5EF4-FFF2-40B4-BE49-F238E27FC236}">
                <a16:creationId xmlns:a16="http://schemas.microsoft.com/office/drawing/2014/main" id="{9934517C-25A5-4126-AF8B-112115525A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637609"/>
            <a:ext cx="5685148" cy="1040217"/>
          </a:xfrm>
          <a:prstGeom prst="rect">
            <a:avLst/>
          </a:prstGeom>
        </p:spPr>
      </p:pic>
      <p:pic>
        <p:nvPicPr>
          <p:cNvPr id="5" name="Picture 4">
            <a:extLst>
              <a:ext uri="{FF2B5EF4-FFF2-40B4-BE49-F238E27FC236}">
                <a16:creationId xmlns:a16="http://schemas.microsoft.com/office/drawing/2014/main" id="{38BCA7C1-71E8-4836-8C18-64846F821A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306" y="6650036"/>
            <a:ext cx="5509818" cy="948347"/>
          </a:xfrm>
          <a:prstGeom prst="rect">
            <a:avLst/>
          </a:prstGeom>
        </p:spPr>
      </p:pic>
      <p:sp>
        <p:nvSpPr>
          <p:cNvPr id="2" name="TextBox 1">
            <a:extLst>
              <a:ext uri="{FF2B5EF4-FFF2-40B4-BE49-F238E27FC236}">
                <a16:creationId xmlns:a16="http://schemas.microsoft.com/office/drawing/2014/main" id="{1DAB8814-29C5-4AF4-912F-7DAB8FCFB693}"/>
              </a:ext>
            </a:extLst>
          </p:cNvPr>
          <p:cNvSpPr txBox="1"/>
          <p:nvPr/>
        </p:nvSpPr>
        <p:spPr>
          <a:xfrm>
            <a:off x="1661622" y="6867480"/>
            <a:ext cx="3216656" cy="447687"/>
          </a:xfrm>
          <a:prstGeom prst="rect">
            <a:avLst/>
          </a:prstGeom>
          <a:solidFill>
            <a:srgbClr val="8BB31E"/>
          </a:solidFill>
        </p:spPr>
        <p:txBody>
          <a:bodyPr wrap="square" rtlCol="0">
            <a:spAutoFit/>
          </a:bodyPr>
          <a:lstStyle/>
          <a:p>
            <a:pPr algn="l">
              <a:buClr>
                <a:schemeClr val="accent1"/>
              </a:buClr>
            </a:pPr>
            <a:r>
              <a:rPr lang="lv-LV" sz="2309" b="1" dirty="0">
                <a:solidFill>
                  <a:schemeClr val="bg1"/>
                </a:solidFill>
                <a:latin typeface="Trebuchet MS" panose="020B0603020202020204" pitchFamily="34" charset="0"/>
              </a:rPr>
              <a:t>PET RECYCLING</a:t>
            </a:r>
          </a:p>
        </p:txBody>
      </p:sp>
      <p:pic>
        <p:nvPicPr>
          <p:cNvPr id="12" name="Picture 11">
            <a:extLst>
              <a:ext uri="{FF2B5EF4-FFF2-40B4-BE49-F238E27FC236}">
                <a16:creationId xmlns:a16="http://schemas.microsoft.com/office/drawing/2014/main" id="{F230E4F8-22DE-4CD2-A51D-BC592047B9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016" y="9045629"/>
            <a:ext cx="5509818" cy="948347"/>
          </a:xfrm>
          <a:prstGeom prst="rect">
            <a:avLst/>
          </a:prstGeom>
        </p:spPr>
      </p:pic>
      <p:sp>
        <p:nvSpPr>
          <p:cNvPr id="13" name="TextBox 12">
            <a:extLst>
              <a:ext uri="{FF2B5EF4-FFF2-40B4-BE49-F238E27FC236}">
                <a16:creationId xmlns:a16="http://schemas.microsoft.com/office/drawing/2014/main" id="{D8F46EC6-E727-4686-8396-F0A916646EAE}"/>
              </a:ext>
            </a:extLst>
          </p:cNvPr>
          <p:cNvSpPr txBox="1"/>
          <p:nvPr/>
        </p:nvSpPr>
        <p:spPr>
          <a:xfrm>
            <a:off x="1703333" y="9263073"/>
            <a:ext cx="3216656" cy="447687"/>
          </a:xfrm>
          <a:prstGeom prst="rect">
            <a:avLst/>
          </a:prstGeom>
          <a:solidFill>
            <a:srgbClr val="8BB31E"/>
          </a:solidFill>
        </p:spPr>
        <p:txBody>
          <a:bodyPr wrap="square" rtlCol="0">
            <a:spAutoFit/>
          </a:bodyPr>
          <a:lstStyle/>
          <a:p>
            <a:pPr algn="l">
              <a:buClr>
                <a:schemeClr val="accent1"/>
              </a:buClr>
            </a:pPr>
            <a:r>
              <a:rPr lang="lv-LV" sz="2309" b="1" dirty="0">
                <a:solidFill>
                  <a:schemeClr val="bg1"/>
                </a:solidFill>
                <a:latin typeface="Trebuchet MS" panose="020B0603020202020204" pitchFamily="34" charset="0"/>
              </a:rPr>
              <a:t>PVC RECYCLING</a:t>
            </a:r>
          </a:p>
        </p:txBody>
      </p:sp>
      <p:sp>
        <p:nvSpPr>
          <p:cNvPr id="14" name="Rectangle 13">
            <a:extLst>
              <a:ext uri="{FF2B5EF4-FFF2-40B4-BE49-F238E27FC236}">
                <a16:creationId xmlns:a16="http://schemas.microsoft.com/office/drawing/2014/main" id="{83593E5F-6907-4EE0-8B71-30CC538E1B63}"/>
              </a:ext>
            </a:extLst>
          </p:cNvPr>
          <p:cNvSpPr/>
          <p:nvPr/>
        </p:nvSpPr>
        <p:spPr>
          <a:xfrm>
            <a:off x="556028" y="10084427"/>
            <a:ext cx="4966371" cy="701474"/>
          </a:xfrm>
          <a:prstGeom prst="rect">
            <a:avLst/>
          </a:prstGeom>
        </p:spPr>
        <p:txBody>
          <a:bodyPr wrap="square">
            <a:spAutoFit/>
          </a:bodyPr>
          <a:lstStyle/>
          <a:p>
            <a:pPr algn="ctr">
              <a:spcAft>
                <a:spcPts val="660"/>
              </a:spcAft>
            </a:pPr>
            <a:r>
              <a:rPr lang="en-GB" sz="1979" b="1" cap="all" dirty="0">
                <a:solidFill>
                  <a:schemeClr val="bg2"/>
                </a:solidFill>
              </a:rPr>
              <a:t>PVC post-production scrap recycling</a:t>
            </a:r>
          </a:p>
        </p:txBody>
      </p:sp>
      <p:pic>
        <p:nvPicPr>
          <p:cNvPr id="9" name="Picture 8">
            <a:extLst>
              <a:ext uri="{FF2B5EF4-FFF2-40B4-BE49-F238E27FC236}">
                <a16:creationId xmlns:a16="http://schemas.microsoft.com/office/drawing/2014/main" id="{BD3DFE10-1F67-4D61-9F08-E39421D3A5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0753" y="1538736"/>
            <a:ext cx="13873348" cy="8738282"/>
          </a:xfrm>
          <a:prstGeom prst="rect">
            <a:avLst/>
          </a:prstGeom>
        </p:spPr>
      </p:pic>
    </p:spTree>
    <p:extLst>
      <p:ext uri="{BB962C8B-B14F-4D97-AF65-F5344CB8AC3E}">
        <p14:creationId xmlns:p14="http://schemas.microsoft.com/office/powerpoint/2010/main" val="662936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D016373-8C47-714D-72E8-39C5D726DE50}"/>
              </a:ext>
            </a:extLst>
          </p:cNvPr>
          <p:cNvSpPr txBox="1"/>
          <p:nvPr/>
        </p:nvSpPr>
        <p:spPr>
          <a:xfrm>
            <a:off x="897403" y="3058001"/>
            <a:ext cx="12033036" cy="1212094"/>
          </a:xfrm>
          <a:prstGeom prst="rect">
            <a:avLst/>
          </a:prstGeom>
          <a:noFill/>
        </p:spPr>
        <p:txBody>
          <a:bodyPr wrap="square" lIns="150781" tIns="75390" rIns="150781" bIns="75390" anchor="t">
            <a:spAutoFit/>
          </a:bodyPr>
          <a:lstStyle/>
          <a:p>
            <a:pPr marL="20942" marR="164397" algn="just">
              <a:lnSpc>
                <a:spcPct val="101000"/>
              </a:lnSpc>
              <a:spcBef>
                <a:spcPts val="94"/>
              </a:spcBef>
              <a:defRPr/>
            </a:pPr>
            <a:r>
              <a:rPr lang="en-GB" sz="1731" kern="1200" dirty="0">
                <a:solidFill>
                  <a:srgbClr val="000000"/>
                </a:solidFill>
                <a:latin typeface="Trebuchet MS"/>
                <a:ea typeface="+mn-ea"/>
                <a:cs typeface="Trebuchet MS"/>
              </a:rPr>
              <a:t>Roots dating back to 1996, through consolidation of three experienced waste management companies. </a:t>
            </a:r>
            <a:r>
              <a:rPr lang="en-US" sz="1731" dirty="0">
                <a:solidFill>
                  <a:srgbClr val="000000"/>
                </a:solidFill>
                <a:latin typeface="Trebuchet MS"/>
                <a:cs typeface="Trebuchet MS"/>
              </a:rPr>
              <a:t>Eco </a:t>
            </a:r>
            <a:r>
              <a:rPr lang="en-US" sz="1731" dirty="0" err="1">
                <a:solidFill>
                  <a:srgbClr val="000000"/>
                </a:solidFill>
                <a:latin typeface="Trebuchet MS"/>
                <a:cs typeface="Trebuchet MS"/>
              </a:rPr>
              <a:t>Baltia</a:t>
            </a:r>
            <a:r>
              <a:rPr lang="en-US" sz="1731" dirty="0">
                <a:solidFill>
                  <a:srgbClr val="000000"/>
                </a:solidFill>
                <a:latin typeface="Trebuchet MS"/>
                <a:cs typeface="Trebuchet MS"/>
              </a:rPr>
              <a:t> vide is a leading environmental management company offering a comprehensive spectrum of services, including household and sorted waste removal, used packaging management, handling of debris and large-scale waste, territory cleanup, seasonal services, and composting toilet solutions</a:t>
            </a:r>
            <a:endParaRPr lang="en-US" dirty="0">
              <a:highlight>
                <a:srgbClr val="FF0000"/>
              </a:highlight>
              <a:ea typeface="+mn-ea"/>
            </a:endParaRPr>
          </a:p>
        </p:txBody>
      </p:sp>
      <p:pic>
        <p:nvPicPr>
          <p:cNvPr id="24" name="Picture 23">
            <a:extLst>
              <a:ext uri="{FF2B5EF4-FFF2-40B4-BE49-F238E27FC236}">
                <a16:creationId xmlns:a16="http://schemas.microsoft.com/office/drawing/2014/main" id="{2E3B2382-C99C-6918-D6F6-0902746ED2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0010" y="4463297"/>
            <a:ext cx="2386470" cy="501158"/>
          </a:xfrm>
          <a:prstGeom prst="rect">
            <a:avLst/>
          </a:prstGeom>
        </p:spPr>
      </p:pic>
      <p:sp>
        <p:nvSpPr>
          <p:cNvPr id="25" name="TextBox 24">
            <a:extLst>
              <a:ext uri="{FF2B5EF4-FFF2-40B4-BE49-F238E27FC236}">
                <a16:creationId xmlns:a16="http://schemas.microsoft.com/office/drawing/2014/main" id="{6ED95E5C-1B90-CD77-0AF5-1C3193C3353A}"/>
              </a:ext>
            </a:extLst>
          </p:cNvPr>
          <p:cNvSpPr txBox="1"/>
          <p:nvPr/>
        </p:nvSpPr>
        <p:spPr>
          <a:xfrm>
            <a:off x="990373" y="5236129"/>
            <a:ext cx="11917690" cy="951317"/>
          </a:xfrm>
          <a:prstGeom prst="rect">
            <a:avLst/>
          </a:prstGeom>
          <a:noFill/>
        </p:spPr>
        <p:txBody>
          <a:bodyPr wrap="square" lIns="150781" tIns="75390" rIns="150781" bIns="75390" anchor="t">
            <a:spAutoFit/>
          </a:bodyPr>
          <a:lstStyle/>
          <a:p>
            <a:pPr marL="12565" marR="4188" algn="just" defTabSz="1507846" rtl="0">
              <a:lnSpc>
                <a:spcPct val="100400"/>
              </a:lnSpc>
              <a:spcBef>
                <a:spcPts val="94"/>
              </a:spcBef>
              <a:tabLst>
                <a:tab pos="3255551" algn="l"/>
              </a:tabLst>
              <a:defRPr/>
            </a:pPr>
            <a:r>
              <a:rPr lang="en-US" sz="1731" kern="1200" dirty="0">
                <a:solidFill>
                  <a:srgbClr val="000000"/>
                </a:solidFill>
                <a:latin typeface="Trebuchet MS"/>
                <a:ea typeface="+mn-ea"/>
                <a:cs typeface="Trebuchet MS"/>
              </a:rPr>
              <a:t>Established in 2000 as the first business unit of Eco </a:t>
            </a:r>
            <a:r>
              <a:rPr lang="en-US" sz="1731" kern="1200" dirty="0" err="1">
                <a:solidFill>
                  <a:srgbClr val="000000"/>
                </a:solidFill>
                <a:latin typeface="Trebuchet MS"/>
                <a:ea typeface="+mn-ea"/>
                <a:cs typeface="Trebuchet MS"/>
              </a:rPr>
              <a:t>Baltia</a:t>
            </a:r>
            <a:r>
              <a:rPr lang="en-US" sz="1731" kern="1200" dirty="0">
                <a:solidFill>
                  <a:srgbClr val="000000"/>
                </a:solidFill>
                <a:latin typeface="Trebuchet MS"/>
                <a:ea typeface="+mn-ea"/>
                <a:cs typeface="Trebuchet MS"/>
              </a:rPr>
              <a:t> and acts as an organizer of the regeneration system</a:t>
            </a:r>
            <a:r>
              <a:rPr lang="lv-LV" sz="1731" kern="1200" dirty="0">
                <a:solidFill>
                  <a:srgbClr val="000000"/>
                </a:solidFill>
                <a:latin typeface="Trebuchet MS"/>
                <a:ea typeface="+mn-ea"/>
                <a:cs typeface="Trebuchet MS"/>
              </a:rPr>
              <a:t>. </a:t>
            </a:r>
            <a:r>
              <a:rPr lang="en-US" sz="1731" kern="1200" dirty="0">
                <a:solidFill>
                  <a:srgbClr val="000000"/>
                </a:solidFill>
                <a:latin typeface="Trebuchet MS"/>
                <a:ea typeface="+mn-ea"/>
                <a:cs typeface="Trebuchet MS"/>
              </a:rPr>
              <a:t>Organizes recycling of packaging waste, waste of electrical goods and environmentally harmful products in accordance with a multi-year action plan of the Latvian State Environmental Service</a:t>
            </a:r>
            <a:r>
              <a:rPr lang="lv-LV" sz="1731" kern="1200" dirty="0">
                <a:solidFill>
                  <a:srgbClr val="000000"/>
                </a:solidFill>
                <a:latin typeface="Trebuchet MS"/>
                <a:ea typeface="+mn-ea"/>
                <a:cs typeface="Trebuchet MS"/>
              </a:rPr>
              <a:t>.</a:t>
            </a:r>
            <a:endParaRPr lang="en-US" sz="1731" kern="1200" dirty="0">
              <a:solidFill>
                <a:srgbClr val="000000"/>
              </a:solidFill>
              <a:latin typeface="Trebuchet MS"/>
              <a:cs typeface="Trebuchet MS"/>
            </a:endParaRPr>
          </a:p>
        </p:txBody>
      </p:sp>
      <p:cxnSp>
        <p:nvCxnSpPr>
          <p:cNvPr id="31" name="Straight Connector 30">
            <a:extLst>
              <a:ext uri="{FF2B5EF4-FFF2-40B4-BE49-F238E27FC236}">
                <a16:creationId xmlns:a16="http://schemas.microsoft.com/office/drawing/2014/main" id="{511AD98D-5708-354B-610E-4D1593D6E7F3}"/>
              </a:ext>
            </a:extLst>
          </p:cNvPr>
          <p:cNvCxnSpPr/>
          <p:nvPr/>
        </p:nvCxnSpPr>
        <p:spPr>
          <a:xfrm>
            <a:off x="1077845" y="6493427"/>
            <a:ext cx="17810976" cy="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object 34">
            <a:extLst>
              <a:ext uri="{FF2B5EF4-FFF2-40B4-BE49-F238E27FC236}">
                <a16:creationId xmlns:a16="http://schemas.microsoft.com/office/drawing/2014/main" id="{D28C9517-13AD-2F28-474D-A2FE2CFF834B}"/>
              </a:ext>
            </a:extLst>
          </p:cNvPr>
          <p:cNvSpPr txBox="1"/>
          <p:nvPr/>
        </p:nvSpPr>
        <p:spPr>
          <a:xfrm>
            <a:off x="16258174" y="3274018"/>
            <a:ext cx="1713019" cy="550182"/>
          </a:xfrm>
          <a:prstGeom prst="rect">
            <a:avLst/>
          </a:prstGeom>
        </p:spPr>
        <p:txBody>
          <a:bodyPr vert="horz" wrap="square" lIns="0" tIns="17049" rIns="0" bIns="0" rtlCol="0" anchor="t">
            <a:spAutoFit/>
          </a:bodyPr>
          <a:lstStyle/>
          <a:p>
            <a:pPr algn="l" defTabSz="1507846" rtl="0">
              <a:spcBef>
                <a:spcPts val="134"/>
              </a:spcBef>
              <a:defRPr/>
            </a:pPr>
            <a:r>
              <a:rPr lang="lv-LV" sz="1814" b="1" dirty="0">
                <a:solidFill>
                  <a:srgbClr val="80B641"/>
                </a:solidFill>
                <a:latin typeface="Trebuchet MS"/>
                <a:cs typeface="Trebuchet MS"/>
              </a:rPr>
              <a:t>63.6 </a:t>
            </a:r>
            <a:r>
              <a:rPr sz="1814" b="1" kern="1200" dirty="0">
                <a:solidFill>
                  <a:srgbClr val="80B641"/>
                </a:solidFill>
                <a:latin typeface="Trebuchet MS"/>
                <a:ea typeface="+mn-ea"/>
                <a:cs typeface="Trebuchet MS"/>
              </a:rPr>
              <a:t>M EUR</a:t>
            </a:r>
            <a:endParaRPr sz="1814" kern="1200" dirty="0">
              <a:solidFill>
                <a:srgbClr val="80B641"/>
              </a:solidFill>
              <a:latin typeface="Trebuchet MS"/>
              <a:ea typeface="+mn-ea"/>
              <a:cs typeface="Trebuchet MS"/>
            </a:endParaRPr>
          </a:p>
          <a:p>
            <a:pPr algn="l" defTabSz="1507846" rtl="0">
              <a:spcBef>
                <a:spcPts val="45"/>
              </a:spcBef>
              <a:defRPr/>
            </a:pPr>
            <a:r>
              <a:rPr lang="en-GB" sz="1649" kern="1200" dirty="0">
                <a:solidFill>
                  <a:srgbClr val="000000"/>
                </a:solidFill>
                <a:latin typeface="Trebuchet MS"/>
                <a:ea typeface="+mn-ea"/>
                <a:cs typeface="Trebuchet MS"/>
              </a:rPr>
              <a:t>r</a:t>
            </a:r>
            <a:r>
              <a:rPr sz="1649" kern="1200" dirty="0" err="1">
                <a:solidFill>
                  <a:srgbClr val="000000"/>
                </a:solidFill>
                <a:latin typeface="Trebuchet MS"/>
                <a:ea typeface="+mn-ea"/>
                <a:cs typeface="Trebuchet MS"/>
              </a:rPr>
              <a:t>evenue</a:t>
            </a:r>
            <a:r>
              <a:rPr lang="lv-LV" sz="1649" kern="1200" dirty="0">
                <a:solidFill>
                  <a:srgbClr val="000000"/>
                </a:solidFill>
                <a:latin typeface="Trebuchet MS"/>
                <a:ea typeface="+mn-ea"/>
                <a:cs typeface="Trebuchet MS"/>
              </a:rPr>
              <a:t> </a:t>
            </a:r>
            <a:r>
              <a:rPr lang="en-LV" sz="1649" kern="1200" dirty="0">
                <a:solidFill>
                  <a:srgbClr val="000000"/>
                </a:solidFill>
                <a:latin typeface="Trebuchet MS"/>
                <a:ea typeface="+mn-ea"/>
                <a:cs typeface="Trebuchet MS"/>
              </a:rPr>
              <a:t>(202</a:t>
            </a:r>
            <a:r>
              <a:rPr lang="lv-LV" sz="1649" kern="1200" dirty="0">
                <a:solidFill>
                  <a:srgbClr val="000000"/>
                </a:solidFill>
                <a:latin typeface="Trebuchet MS"/>
                <a:ea typeface="+mn-ea"/>
                <a:cs typeface="Trebuchet MS"/>
              </a:rPr>
              <a:t>3</a:t>
            </a:r>
            <a:r>
              <a:rPr lang="en-LV" sz="1649" kern="1200" dirty="0">
                <a:solidFill>
                  <a:srgbClr val="000000"/>
                </a:solidFill>
                <a:latin typeface="Trebuchet MS"/>
                <a:ea typeface="+mn-ea"/>
                <a:cs typeface="Trebuchet MS"/>
              </a:rPr>
              <a:t>)</a:t>
            </a:r>
            <a:endParaRPr lang="en-LV" sz="1649" kern="1200" dirty="0">
              <a:solidFill>
                <a:srgbClr val="000000"/>
              </a:solidFill>
              <a:latin typeface="Trebuchet MS"/>
              <a:cs typeface="Trebuchet MS"/>
            </a:endParaRPr>
          </a:p>
        </p:txBody>
      </p:sp>
      <p:pic>
        <p:nvPicPr>
          <p:cNvPr id="39" name="Picture 38">
            <a:extLst>
              <a:ext uri="{FF2B5EF4-FFF2-40B4-BE49-F238E27FC236}">
                <a16:creationId xmlns:a16="http://schemas.microsoft.com/office/drawing/2014/main" id="{4011C590-3D35-8644-8EFB-46170D26C6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60412" y="3388697"/>
            <a:ext cx="523391" cy="346243"/>
          </a:xfrm>
          <a:prstGeom prst="rect">
            <a:avLst/>
          </a:prstGeom>
        </p:spPr>
      </p:pic>
      <p:sp>
        <p:nvSpPr>
          <p:cNvPr id="224" name="object 34">
            <a:extLst>
              <a:ext uri="{FF2B5EF4-FFF2-40B4-BE49-F238E27FC236}">
                <a16:creationId xmlns:a16="http://schemas.microsoft.com/office/drawing/2014/main" id="{5CF59682-DBA9-A780-0D01-76497DBE1FDE}"/>
              </a:ext>
            </a:extLst>
          </p:cNvPr>
          <p:cNvSpPr txBox="1"/>
          <p:nvPr/>
        </p:nvSpPr>
        <p:spPr>
          <a:xfrm>
            <a:off x="16250917" y="5242929"/>
            <a:ext cx="1696598" cy="550182"/>
          </a:xfrm>
          <a:prstGeom prst="rect">
            <a:avLst/>
          </a:prstGeom>
        </p:spPr>
        <p:txBody>
          <a:bodyPr vert="horz" wrap="square" lIns="0" tIns="17049" rIns="0" bIns="0" rtlCol="0" anchor="t">
            <a:spAutoFit/>
          </a:bodyPr>
          <a:lstStyle/>
          <a:p>
            <a:pPr algn="l" defTabSz="1507846" rtl="0">
              <a:spcBef>
                <a:spcPts val="134"/>
              </a:spcBef>
              <a:defRPr/>
            </a:pPr>
            <a:r>
              <a:rPr lang="lv-LV" sz="1814" b="1" dirty="0">
                <a:solidFill>
                  <a:srgbClr val="80B641"/>
                </a:solidFill>
                <a:latin typeface="Trebuchet MS"/>
                <a:cs typeface="Trebuchet MS"/>
              </a:rPr>
              <a:t>12.7M</a:t>
            </a:r>
            <a:r>
              <a:rPr lang="lv-LV" sz="1814" b="1" kern="1200" dirty="0">
                <a:solidFill>
                  <a:srgbClr val="80B641"/>
                </a:solidFill>
                <a:latin typeface="Trebuchet MS"/>
                <a:ea typeface="+mn-ea"/>
                <a:cs typeface="Trebuchet MS"/>
              </a:rPr>
              <a:t> </a:t>
            </a:r>
            <a:r>
              <a:rPr sz="1814" b="1" kern="1200" dirty="0">
                <a:solidFill>
                  <a:srgbClr val="80B641"/>
                </a:solidFill>
                <a:latin typeface="Trebuchet MS"/>
                <a:ea typeface="+mn-ea"/>
                <a:cs typeface="Trebuchet MS"/>
              </a:rPr>
              <a:t>EUR</a:t>
            </a:r>
            <a:endParaRPr sz="1814" kern="1200" dirty="0">
              <a:solidFill>
                <a:srgbClr val="80B641"/>
              </a:solidFill>
              <a:latin typeface="Trebuchet MS"/>
              <a:ea typeface="+mn-ea"/>
              <a:cs typeface="Trebuchet MS"/>
            </a:endParaRPr>
          </a:p>
          <a:p>
            <a:pPr algn="l" defTabSz="1507846" rtl="0">
              <a:spcBef>
                <a:spcPts val="45"/>
              </a:spcBef>
              <a:defRPr/>
            </a:pPr>
            <a:r>
              <a:rPr lang="en-GB" sz="1649" kern="1200" dirty="0">
                <a:solidFill>
                  <a:srgbClr val="000000"/>
                </a:solidFill>
                <a:latin typeface="Trebuchet MS"/>
                <a:ea typeface="+mn-ea"/>
                <a:cs typeface="Trebuchet MS"/>
              </a:rPr>
              <a:t>r</a:t>
            </a:r>
            <a:r>
              <a:rPr sz="1649" kern="1200" dirty="0" err="1">
                <a:solidFill>
                  <a:srgbClr val="000000"/>
                </a:solidFill>
                <a:latin typeface="Trebuchet MS"/>
                <a:ea typeface="+mn-ea"/>
                <a:cs typeface="Trebuchet MS"/>
              </a:rPr>
              <a:t>evenue</a:t>
            </a:r>
            <a:r>
              <a:rPr lang="lv-LV" sz="1649" kern="1200" dirty="0">
                <a:solidFill>
                  <a:srgbClr val="000000"/>
                </a:solidFill>
                <a:latin typeface="Trebuchet MS"/>
                <a:ea typeface="+mn-ea"/>
                <a:cs typeface="Trebuchet MS"/>
              </a:rPr>
              <a:t> </a:t>
            </a:r>
            <a:r>
              <a:rPr lang="en-LV" sz="1649" kern="1200" dirty="0">
                <a:solidFill>
                  <a:srgbClr val="000000"/>
                </a:solidFill>
                <a:latin typeface="Trebuchet MS"/>
                <a:ea typeface="+mn-ea"/>
                <a:cs typeface="Trebuchet MS"/>
              </a:rPr>
              <a:t>(202</a:t>
            </a:r>
            <a:r>
              <a:rPr lang="lv-LV" sz="1649" kern="1200" dirty="0">
                <a:solidFill>
                  <a:srgbClr val="000000"/>
                </a:solidFill>
                <a:latin typeface="Trebuchet MS"/>
                <a:ea typeface="+mn-ea"/>
                <a:cs typeface="Trebuchet MS"/>
              </a:rPr>
              <a:t>3</a:t>
            </a:r>
            <a:r>
              <a:rPr lang="en-LV" sz="1649" kern="1200" dirty="0">
                <a:solidFill>
                  <a:srgbClr val="000000"/>
                </a:solidFill>
                <a:latin typeface="Trebuchet MS"/>
                <a:ea typeface="+mn-ea"/>
                <a:cs typeface="Trebuchet MS"/>
              </a:rPr>
              <a:t>)</a:t>
            </a:r>
            <a:endParaRPr lang="en-LV" sz="1649" kern="1200" dirty="0">
              <a:solidFill>
                <a:srgbClr val="000000"/>
              </a:solidFill>
              <a:latin typeface="Trebuchet MS"/>
              <a:cs typeface="Trebuchet MS"/>
            </a:endParaRPr>
          </a:p>
        </p:txBody>
      </p:sp>
      <p:pic>
        <p:nvPicPr>
          <p:cNvPr id="229" name="Picture 228">
            <a:extLst>
              <a:ext uri="{FF2B5EF4-FFF2-40B4-BE49-F238E27FC236}">
                <a16:creationId xmlns:a16="http://schemas.microsoft.com/office/drawing/2014/main" id="{C8514626-3AED-5942-4BDE-E7B0897266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53155" y="5357608"/>
            <a:ext cx="484838" cy="320739"/>
          </a:xfrm>
          <a:prstGeom prst="rect">
            <a:avLst/>
          </a:prstGeom>
        </p:spPr>
      </p:pic>
      <p:cxnSp>
        <p:nvCxnSpPr>
          <p:cNvPr id="67" name="Straight Connector 66">
            <a:extLst>
              <a:ext uri="{FF2B5EF4-FFF2-40B4-BE49-F238E27FC236}">
                <a16:creationId xmlns:a16="http://schemas.microsoft.com/office/drawing/2014/main" id="{CC4838BF-0E72-43AF-BC15-7A014193E6C8}"/>
              </a:ext>
            </a:extLst>
          </p:cNvPr>
          <p:cNvCxnSpPr>
            <a:cxnSpLocks/>
          </p:cNvCxnSpPr>
          <p:nvPr/>
        </p:nvCxnSpPr>
        <p:spPr>
          <a:xfrm>
            <a:off x="1077845" y="4315408"/>
            <a:ext cx="17983358" cy="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6357784D-3411-4B49-ADD3-7FD691D045F2}"/>
              </a:ext>
            </a:extLst>
          </p:cNvPr>
          <p:cNvSpPr txBox="1"/>
          <p:nvPr/>
        </p:nvSpPr>
        <p:spPr>
          <a:xfrm>
            <a:off x="897403" y="7279765"/>
            <a:ext cx="11917690" cy="943046"/>
          </a:xfrm>
          <a:prstGeom prst="rect">
            <a:avLst/>
          </a:prstGeom>
          <a:noFill/>
        </p:spPr>
        <p:txBody>
          <a:bodyPr wrap="square" lIns="150781" tIns="75390" rIns="150781" bIns="75390" anchor="t">
            <a:spAutoFit/>
          </a:bodyPr>
          <a:lstStyle/>
          <a:p>
            <a:pPr marL="20942" marR="164397" algn="just" defTabSz="1507846" rtl="0">
              <a:lnSpc>
                <a:spcPct val="101000"/>
              </a:lnSpc>
              <a:spcBef>
                <a:spcPts val="94"/>
              </a:spcBef>
              <a:defRPr/>
            </a:pPr>
            <a:r>
              <a:rPr lang="lv-LV" sz="1731" kern="1200" dirty="0" err="1">
                <a:solidFill>
                  <a:srgbClr val="000000"/>
                </a:solidFill>
                <a:latin typeface="Trebuchet MS"/>
                <a:ea typeface="+mn-ea"/>
                <a:cs typeface="Trebuchet MS"/>
              </a:rPr>
              <a:t>Established</a:t>
            </a:r>
            <a:r>
              <a:rPr lang="lv-LV" sz="1731" kern="1200" dirty="0">
                <a:solidFill>
                  <a:srgbClr val="000000"/>
                </a:solidFill>
                <a:latin typeface="Trebuchet MS"/>
                <a:ea typeface="+mn-ea"/>
                <a:cs typeface="Trebuchet MS"/>
              </a:rPr>
              <a:t> </a:t>
            </a:r>
            <a:r>
              <a:rPr lang="lv-LV" sz="1731" kern="1200" dirty="0" err="1">
                <a:solidFill>
                  <a:srgbClr val="000000"/>
                </a:solidFill>
                <a:latin typeface="Trebuchet MS"/>
                <a:ea typeface="+mn-ea"/>
                <a:cs typeface="Trebuchet MS"/>
              </a:rPr>
              <a:t>in</a:t>
            </a:r>
            <a:r>
              <a:rPr lang="lv-LV" sz="1731" kern="1200" dirty="0">
                <a:solidFill>
                  <a:srgbClr val="000000"/>
                </a:solidFill>
                <a:latin typeface="Trebuchet MS"/>
                <a:ea typeface="+mn-ea"/>
                <a:cs typeface="Trebuchet MS"/>
              </a:rPr>
              <a:t> 1995, m</a:t>
            </a:r>
            <a:r>
              <a:rPr lang="en-US" sz="1731" dirty="0" err="1">
                <a:solidFill>
                  <a:srgbClr val="000000"/>
                </a:solidFill>
                <a:latin typeface="Trebuchet MS"/>
                <a:cs typeface="Trebuchet MS"/>
              </a:rPr>
              <a:t>arket</a:t>
            </a:r>
            <a:r>
              <a:rPr lang="en-US" sz="1731" dirty="0">
                <a:solidFill>
                  <a:srgbClr val="000000"/>
                </a:solidFill>
                <a:latin typeface="Trebuchet MS"/>
                <a:cs typeface="Trebuchet MS"/>
              </a:rPr>
              <a:t>-leading</a:t>
            </a:r>
            <a:r>
              <a:rPr lang="en-US" sz="1731" kern="1200" dirty="0">
                <a:solidFill>
                  <a:srgbClr val="000000"/>
                </a:solidFill>
                <a:latin typeface="Trebuchet MS"/>
                <a:ea typeface="+mn-ea"/>
                <a:cs typeface="Trebuchet MS"/>
              </a:rPr>
              <a:t> environmental services company in Lithuania, specializing in </a:t>
            </a:r>
            <a:r>
              <a:rPr lang="en-GB" sz="1731" kern="1200" dirty="0">
                <a:solidFill>
                  <a:srgbClr val="000000"/>
                </a:solidFill>
                <a:latin typeface="Trebuchet MS"/>
                <a:ea typeface="+mn-ea"/>
                <a:cs typeface="Trebuchet MS"/>
              </a:rPr>
              <a:t>collection, transportation and processing of municipal solid waste, sorted recyclable materials, construction waste, auxiliary waste and mobile toilet rental services. Owns critically significant infrastructure in this segment.</a:t>
            </a:r>
            <a:endParaRPr lang="en-US" dirty="0">
              <a:ea typeface="+mn-ea"/>
            </a:endParaRPr>
          </a:p>
        </p:txBody>
      </p:sp>
      <p:pic>
        <p:nvPicPr>
          <p:cNvPr id="81" name="Picture 80">
            <a:extLst>
              <a:ext uri="{FF2B5EF4-FFF2-40B4-BE49-F238E27FC236}">
                <a16:creationId xmlns:a16="http://schemas.microsoft.com/office/drawing/2014/main" id="{C1F80964-B0D2-4145-A36A-282643CFB2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9051" y="6690775"/>
            <a:ext cx="2621384" cy="384661"/>
          </a:xfrm>
          <a:prstGeom prst="rect">
            <a:avLst/>
          </a:prstGeom>
        </p:spPr>
      </p:pic>
      <p:cxnSp>
        <p:nvCxnSpPr>
          <p:cNvPr id="83" name="Straight Connector 82">
            <a:extLst>
              <a:ext uri="{FF2B5EF4-FFF2-40B4-BE49-F238E27FC236}">
                <a16:creationId xmlns:a16="http://schemas.microsoft.com/office/drawing/2014/main" id="{48C63E51-49A4-4306-BA3F-3FE84CBBD408}"/>
              </a:ext>
            </a:extLst>
          </p:cNvPr>
          <p:cNvCxnSpPr/>
          <p:nvPr/>
        </p:nvCxnSpPr>
        <p:spPr>
          <a:xfrm>
            <a:off x="1042839" y="8599239"/>
            <a:ext cx="17810976" cy="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5" name="object 34">
            <a:extLst>
              <a:ext uri="{FF2B5EF4-FFF2-40B4-BE49-F238E27FC236}">
                <a16:creationId xmlns:a16="http://schemas.microsoft.com/office/drawing/2014/main" id="{991CAD41-80C1-4BAE-AB26-B959A19E5546}"/>
              </a:ext>
            </a:extLst>
          </p:cNvPr>
          <p:cNvSpPr txBox="1"/>
          <p:nvPr/>
        </p:nvSpPr>
        <p:spPr>
          <a:xfrm>
            <a:off x="16193245" y="7384106"/>
            <a:ext cx="1696598" cy="550182"/>
          </a:xfrm>
          <a:prstGeom prst="rect">
            <a:avLst/>
          </a:prstGeom>
        </p:spPr>
        <p:txBody>
          <a:bodyPr vert="horz" wrap="square" lIns="0" tIns="17049" rIns="0" bIns="0" rtlCol="0" anchor="t">
            <a:spAutoFit/>
          </a:bodyPr>
          <a:lstStyle/>
          <a:p>
            <a:pPr>
              <a:spcBef>
                <a:spcPts val="134"/>
              </a:spcBef>
              <a:defRPr/>
            </a:pPr>
            <a:r>
              <a:rPr lang="lv-LV" sz="1814" b="1" dirty="0">
                <a:solidFill>
                  <a:srgbClr val="80B641"/>
                </a:solidFill>
                <a:latin typeface="Trebuchet MS"/>
                <a:cs typeface="Trebuchet MS"/>
              </a:rPr>
              <a:t>65.1M </a:t>
            </a:r>
            <a:r>
              <a:rPr lang="lv-LV" sz="1814" b="1" kern="1200" dirty="0">
                <a:solidFill>
                  <a:srgbClr val="80B641"/>
                </a:solidFill>
                <a:latin typeface="Trebuchet MS"/>
                <a:ea typeface="+mn-ea"/>
                <a:cs typeface="Trebuchet MS"/>
              </a:rPr>
              <a:t>EUR</a:t>
            </a:r>
            <a:r>
              <a:rPr lang="lv-LV" sz="1814" b="1" dirty="0">
                <a:solidFill>
                  <a:srgbClr val="80B641"/>
                </a:solidFill>
                <a:latin typeface="Trebuchet MS"/>
                <a:cs typeface="Trebuchet MS"/>
              </a:rPr>
              <a:t> </a:t>
            </a:r>
            <a:endParaRPr lang="lv-LV" sz="1814" b="1" kern="1200" dirty="0">
              <a:solidFill>
                <a:srgbClr val="80B641"/>
              </a:solidFill>
              <a:highlight>
                <a:srgbClr val="00FF00"/>
              </a:highlight>
              <a:latin typeface="Trebuchet MS"/>
              <a:cs typeface="Trebuchet MS"/>
            </a:endParaRPr>
          </a:p>
          <a:p>
            <a:pPr algn="l" defTabSz="1507846" rtl="0">
              <a:spcBef>
                <a:spcPts val="45"/>
              </a:spcBef>
              <a:defRPr/>
            </a:pPr>
            <a:r>
              <a:rPr lang="en-GB" sz="1649" kern="1200" dirty="0">
                <a:solidFill>
                  <a:srgbClr val="000000"/>
                </a:solidFill>
                <a:latin typeface="Trebuchet MS"/>
                <a:ea typeface="+mn-ea"/>
                <a:cs typeface="Trebuchet MS"/>
              </a:rPr>
              <a:t>r</a:t>
            </a:r>
            <a:r>
              <a:rPr sz="1649" kern="1200" dirty="0" err="1">
                <a:solidFill>
                  <a:srgbClr val="000000"/>
                </a:solidFill>
                <a:latin typeface="Trebuchet MS"/>
                <a:ea typeface="+mn-ea"/>
                <a:cs typeface="Trebuchet MS"/>
              </a:rPr>
              <a:t>evenue</a:t>
            </a:r>
            <a:r>
              <a:rPr lang="lv-LV" sz="1649" kern="1200" dirty="0">
                <a:solidFill>
                  <a:srgbClr val="000000"/>
                </a:solidFill>
                <a:latin typeface="Trebuchet MS"/>
                <a:ea typeface="+mn-ea"/>
                <a:cs typeface="Trebuchet MS"/>
              </a:rPr>
              <a:t> </a:t>
            </a:r>
            <a:r>
              <a:rPr lang="en-LV" sz="1649" kern="1200" dirty="0">
                <a:solidFill>
                  <a:srgbClr val="000000"/>
                </a:solidFill>
                <a:latin typeface="Trebuchet MS"/>
                <a:ea typeface="+mn-ea"/>
                <a:cs typeface="Trebuchet MS"/>
              </a:rPr>
              <a:t>(202</a:t>
            </a:r>
            <a:r>
              <a:rPr lang="lv-LV" sz="1649" kern="1200" dirty="0">
                <a:solidFill>
                  <a:srgbClr val="000000"/>
                </a:solidFill>
                <a:latin typeface="Trebuchet MS"/>
                <a:ea typeface="+mn-ea"/>
                <a:cs typeface="Trebuchet MS"/>
              </a:rPr>
              <a:t>3</a:t>
            </a:r>
            <a:r>
              <a:rPr lang="en-LV" sz="1649" kern="1200" dirty="0">
                <a:solidFill>
                  <a:srgbClr val="000000"/>
                </a:solidFill>
                <a:latin typeface="Trebuchet MS"/>
                <a:ea typeface="+mn-ea"/>
                <a:cs typeface="Trebuchet MS"/>
              </a:rPr>
              <a:t>)</a:t>
            </a:r>
            <a:endParaRPr lang="en-LV" sz="1649" kern="1200" dirty="0">
              <a:solidFill>
                <a:srgbClr val="000000"/>
              </a:solidFill>
              <a:latin typeface="Trebuchet MS"/>
              <a:cs typeface="Trebuchet MS"/>
            </a:endParaRPr>
          </a:p>
        </p:txBody>
      </p:sp>
      <p:pic>
        <p:nvPicPr>
          <p:cNvPr id="91" name="Picture 90">
            <a:extLst>
              <a:ext uri="{FF2B5EF4-FFF2-40B4-BE49-F238E27FC236}">
                <a16:creationId xmlns:a16="http://schemas.microsoft.com/office/drawing/2014/main" id="{EB18F900-7BDF-41B2-A5D8-2C4157A4E2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95483" y="7498785"/>
            <a:ext cx="484838" cy="320739"/>
          </a:xfrm>
          <a:prstGeom prst="rect">
            <a:avLst/>
          </a:prstGeom>
        </p:spPr>
      </p:pic>
      <p:sp>
        <p:nvSpPr>
          <p:cNvPr id="3" name="object 79">
            <a:extLst>
              <a:ext uri="{FF2B5EF4-FFF2-40B4-BE49-F238E27FC236}">
                <a16:creationId xmlns:a16="http://schemas.microsoft.com/office/drawing/2014/main" id="{6A408688-5682-909E-2FF1-E72F0AA22EBA}"/>
              </a:ext>
            </a:extLst>
          </p:cNvPr>
          <p:cNvSpPr txBox="1">
            <a:spLocks/>
          </p:cNvSpPr>
          <p:nvPr/>
        </p:nvSpPr>
        <p:spPr>
          <a:xfrm>
            <a:off x="1050888" y="931605"/>
            <a:ext cx="18077984" cy="621191"/>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defRPr/>
            </a:pPr>
            <a:r>
              <a:rPr lang="en-US" sz="3958">
                <a:solidFill>
                  <a:srgbClr val="000000"/>
                </a:solidFill>
              </a:rPr>
              <a:t>ENVIRONMENTAL SERVICES COMPANIES</a:t>
            </a:r>
          </a:p>
        </p:txBody>
      </p:sp>
      <p:grpSp>
        <p:nvGrpSpPr>
          <p:cNvPr id="43" name="Group 42">
            <a:extLst>
              <a:ext uri="{FF2B5EF4-FFF2-40B4-BE49-F238E27FC236}">
                <a16:creationId xmlns:a16="http://schemas.microsoft.com/office/drawing/2014/main" id="{67FDBDC5-36A0-55A9-DF7A-F1066D58360A}"/>
              </a:ext>
            </a:extLst>
          </p:cNvPr>
          <p:cNvGrpSpPr/>
          <p:nvPr/>
        </p:nvGrpSpPr>
        <p:grpSpPr>
          <a:xfrm>
            <a:off x="17185683" y="10358518"/>
            <a:ext cx="1771855" cy="487770"/>
            <a:chOff x="9840014" y="6262360"/>
            <a:chExt cx="1074530" cy="295805"/>
          </a:xfrm>
        </p:grpSpPr>
        <p:grpSp>
          <p:nvGrpSpPr>
            <p:cNvPr id="44" name="object 2">
              <a:extLst>
                <a:ext uri="{FF2B5EF4-FFF2-40B4-BE49-F238E27FC236}">
                  <a16:creationId xmlns:a16="http://schemas.microsoft.com/office/drawing/2014/main" id="{0E52747D-B177-3CF5-73CB-9BDA088E0211}"/>
                </a:ext>
              </a:extLst>
            </p:cNvPr>
            <p:cNvGrpSpPr/>
            <p:nvPr/>
          </p:nvGrpSpPr>
          <p:grpSpPr>
            <a:xfrm>
              <a:off x="10107672" y="6262360"/>
              <a:ext cx="395934" cy="295227"/>
              <a:chOff x="17249685" y="10385080"/>
              <a:chExt cx="656590" cy="489584"/>
            </a:xfrm>
          </p:grpSpPr>
          <p:sp>
            <p:nvSpPr>
              <p:cNvPr id="52" name="object 3">
                <a:extLst>
                  <a:ext uri="{FF2B5EF4-FFF2-40B4-BE49-F238E27FC236}">
                    <a16:creationId xmlns:a16="http://schemas.microsoft.com/office/drawing/2014/main" id="{B20B89EA-A8A3-0D45-9822-CCEC081901D6}"/>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sp>
            <p:nvSpPr>
              <p:cNvPr id="53" name="object 4">
                <a:extLst>
                  <a:ext uri="{FF2B5EF4-FFF2-40B4-BE49-F238E27FC236}">
                    <a16:creationId xmlns:a16="http://schemas.microsoft.com/office/drawing/2014/main" id="{15D2B81B-902B-8E5E-A003-CE9CBEEBDDBE}"/>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45" name="Group 44">
              <a:extLst>
                <a:ext uri="{FF2B5EF4-FFF2-40B4-BE49-F238E27FC236}">
                  <a16:creationId xmlns:a16="http://schemas.microsoft.com/office/drawing/2014/main" id="{07A39A21-E7CE-99C1-04D5-76E4E0CA2BD8}"/>
                </a:ext>
              </a:extLst>
            </p:cNvPr>
            <p:cNvGrpSpPr/>
            <p:nvPr/>
          </p:nvGrpSpPr>
          <p:grpSpPr>
            <a:xfrm>
              <a:off x="9840014" y="6359815"/>
              <a:ext cx="1074530" cy="198350"/>
              <a:chOff x="9840014" y="6359815"/>
              <a:chExt cx="1074530" cy="198350"/>
            </a:xfrm>
          </p:grpSpPr>
          <p:grpSp>
            <p:nvGrpSpPr>
              <p:cNvPr id="46" name="object 5">
                <a:extLst>
                  <a:ext uri="{FF2B5EF4-FFF2-40B4-BE49-F238E27FC236}">
                    <a16:creationId xmlns:a16="http://schemas.microsoft.com/office/drawing/2014/main" id="{FBAC9776-D3EE-7D16-C413-3AE637BFC7BD}"/>
                  </a:ext>
                </a:extLst>
              </p:cNvPr>
              <p:cNvGrpSpPr/>
              <p:nvPr/>
            </p:nvGrpSpPr>
            <p:grpSpPr>
              <a:xfrm>
                <a:off x="9840014" y="6359815"/>
                <a:ext cx="297141" cy="198350"/>
                <a:chOff x="16805817" y="10546693"/>
                <a:chExt cx="492759" cy="328930"/>
              </a:xfrm>
            </p:grpSpPr>
            <p:pic>
              <p:nvPicPr>
                <p:cNvPr id="50" name="object 6">
                  <a:extLst>
                    <a:ext uri="{FF2B5EF4-FFF2-40B4-BE49-F238E27FC236}">
                      <a16:creationId xmlns:a16="http://schemas.microsoft.com/office/drawing/2014/main" id="{58A29F85-6040-CC3B-BF58-1C38E28BDE90}"/>
                    </a:ext>
                  </a:extLst>
                </p:cNvPr>
                <p:cNvPicPr/>
                <p:nvPr/>
              </p:nvPicPr>
              <p:blipFill>
                <a:blip r:embed="rId6"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51" name="object 7">
                  <a:extLst>
                    <a:ext uri="{FF2B5EF4-FFF2-40B4-BE49-F238E27FC236}">
                      <a16:creationId xmlns:a16="http://schemas.microsoft.com/office/drawing/2014/main" id="{D5DB0249-C682-A71A-AB97-94423A20057A}"/>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47" name="object 8">
                <a:extLst>
                  <a:ext uri="{FF2B5EF4-FFF2-40B4-BE49-F238E27FC236}">
                    <a16:creationId xmlns:a16="http://schemas.microsoft.com/office/drawing/2014/main" id="{9132CC87-C337-5D73-65A6-A669EFFF5A89}"/>
                  </a:ext>
                </a:extLst>
              </p:cNvPr>
              <p:cNvGrpSpPr/>
              <p:nvPr/>
            </p:nvGrpSpPr>
            <p:grpSpPr>
              <a:xfrm>
                <a:off x="10375784" y="6461756"/>
                <a:ext cx="538760" cy="91899"/>
                <a:chOff x="17694304" y="10715745"/>
                <a:chExt cx="893444" cy="152400"/>
              </a:xfrm>
            </p:grpSpPr>
            <p:pic>
              <p:nvPicPr>
                <p:cNvPr id="48" name="object 9">
                  <a:extLst>
                    <a:ext uri="{FF2B5EF4-FFF2-40B4-BE49-F238E27FC236}">
                      <a16:creationId xmlns:a16="http://schemas.microsoft.com/office/drawing/2014/main" id="{E5350147-9F5D-0735-25EA-1FA6CBD17074}"/>
                    </a:ext>
                  </a:extLst>
                </p:cNvPr>
                <p:cNvPicPr/>
                <p:nvPr/>
              </p:nvPicPr>
              <p:blipFill>
                <a:blip r:embed="rId7"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49" name="object 10">
                  <a:extLst>
                    <a:ext uri="{FF2B5EF4-FFF2-40B4-BE49-F238E27FC236}">
                      <a16:creationId xmlns:a16="http://schemas.microsoft.com/office/drawing/2014/main" id="{14C0D0CA-4BBD-60E5-B71C-A60297C9CA5D}"/>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grpSp>
      <p:sp>
        <p:nvSpPr>
          <p:cNvPr id="4" name="object 10">
            <a:extLst>
              <a:ext uri="{FF2B5EF4-FFF2-40B4-BE49-F238E27FC236}">
                <a16:creationId xmlns:a16="http://schemas.microsoft.com/office/drawing/2014/main" id="{1B51B9DA-C0D9-7BFD-0C4C-F6538E965508}"/>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defRPr/>
            </a:pPr>
            <a:endParaRPr sz="1789">
              <a:latin typeface="Avenir Light"/>
              <a:ea typeface="+mn-ea"/>
              <a:cs typeface="+mn-cs"/>
            </a:endParaRPr>
          </a:p>
        </p:txBody>
      </p:sp>
      <p:sp>
        <p:nvSpPr>
          <p:cNvPr id="57" name="object 26">
            <a:extLst>
              <a:ext uri="{FF2B5EF4-FFF2-40B4-BE49-F238E27FC236}">
                <a16:creationId xmlns:a16="http://schemas.microsoft.com/office/drawing/2014/main" id="{53F5C7C3-A2BD-486A-B13C-8F00AE414ACD}"/>
              </a:ext>
            </a:extLst>
          </p:cNvPr>
          <p:cNvSpPr txBox="1"/>
          <p:nvPr/>
        </p:nvSpPr>
        <p:spPr>
          <a:xfrm>
            <a:off x="14377641" y="3274017"/>
            <a:ext cx="1758283" cy="550182"/>
          </a:xfrm>
          <a:prstGeom prst="rect">
            <a:avLst/>
          </a:prstGeom>
        </p:spPr>
        <p:txBody>
          <a:bodyPr vert="horz" wrap="square" lIns="0" tIns="17049" rIns="0" bIns="0" rtlCol="0">
            <a:spAutoFit/>
          </a:bodyPr>
          <a:lstStyle/>
          <a:p>
            <a:pPr algn="l" defTabSz="1507846" rtl="0">
              <a:spcBef>
                <a:spcPts val="134"/>
              </a:spcBef>
              <a:defRPr/>
            </a:pPr>
            <a:r>
              <a:rPr sz="1814" b="1" kern="1200" dirty="0">
                <a:solidFill>
                  <a:srgbClr val="80B641"/>
                </a:solidFill>
                <a:latin typeface="Trebuchet MS"/>
                <a:ea typeface="+mn-ea"/>
                <a:cs typeface="Trebuchet MS"/>
              </a:rPr>
              <a:t>~</a:t>
            </a:r>
            <a:r>
              <a:rPr lang="lv-LV" sz="1814" b="1" kern="1200" dirty="0">
                <a:solidFill>
                  <a:srgbClr val="80B641"/>
                </a:solidFill>
                <a:latin typeface="Trebuchet MS"/>
                <a:ea typeface="+mn-ea"/>
                <a:cs typeface="Trebuchet MS"/>
              </a:rPr>
              <a:t>544</a:t>
            </a:r>
            <a:endParaRPr sz="1814" kern="1200" dirty="0">
              <a:solidFill>
                <a:srgbClr val="80B641"/>
              </a:solidFill>
              <a:latin typeface="Trebuchet MS"/>
              <a:ea typeface="+mn-ea"/>
              <a:cs typeface="Trebuchet MS"/>
            </a:endParaRPr>
          </a:p>
          <a:p>
            <a:pPr algn="l" defTabSz="1507846" rtl="0">
              <a:spcBef>
                <a:spcPts val="49"/>
              </a:spcBef>
              <a:defRPr/>
            </a:pPr>
            <a:r>
              <a:rPr sz="1649" kern="1200" dirty="0">
                <a:solidFill>
                  <a:srgbClr val="000000"/>
                </a:solidFill>
                <a:latin typeface="Trebuchet MS"/>
                <a:ea typeface="+mn-ea"/>
                <a:cs typeface="Trebuchet MS"/>
              </a:rPr>
              <a:t>employees</a:t>
            </a:r>
            <a:endParaRPr sz="1731" kern="1200" dirty="0">
              <a:solidFill>
                <a:srgbClr val="000000"/>
              </a:solidFill>
              <a:latin typeface="Trebuchet MS"/>
              <a:ea typeface="+mn-ea"/>
              <a:cs typeface="Trebuchet MS"/>
            </a:endParaRPr>
          </a:p>
        </p:txBody>
      </p:sp>
      <p:pic>
        <p:nvPicPr>
          <p:cNvPr id="58" name="Picture 57">
            <a:extLst>
              <a:ext uri="{FF2B5EF4-FFF2-40B4-BE49-F238E27FC236}">
                <a16:creationId xmlns:a16="http://schemas.microsoft.com/office/drawing/2014/main" id="{5E652DC9-0153-4C81-B085-195E306B1D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32578" y="3404075"/>
            <a:ext cx="505135" cy="313042"/>
          </a:xfrm>
          <a:prstGeom prst="rect">
            <a:avLst/>
          </a:prstGeom>
        </p:spPr>
      </p:pic>
      <p:sp>
        <p:nvSpPr>
          <p:cNvPr id="61" name="object 26">
            <a:extLst>
              <a:ext uri="{FF2B5EF4-FFF2-40B4-BE49-F238E27FC236}">
                <a16:creationId xmlns:a16="http://schemas.microsoft.com/office/drawing/2014/main" id="{CBFCA185-3F29-4854-81F1-F9AF806FDBE3}"/>
              </a:ext>
            </a:extLst>
          </p:cNvPr>
          <p:cNvSpPr txBox="1"/>
          <p:nvPr/>
        </p:nvSpPr>
        <p:spPr>
          <a:xfrm>
            <a:off x="14320751" y="7384105"/>
            <a:ext cx="1741429" cy="550182"/>
          </a:xfrm>
          <a:prstGeom prst="rect">
            <a:avLst/>
          </a:prstGeom>
        </p:spPr>
        <p:txBody>
          <a:bodyPr vert="horz" wrap="square" lIns="0" tIns="17049" rIns="0" bIns="0" rtlCol="0">
            <a:spAutoFit/>
          </a:bodyPr>
          <a:lstStyle/>
          <a:p>
            <a:pPr algn="l" defTabSz="1507846" rtl="0">
              <a:spcBef>
                <a:spcPts val="134"/>
              </a:spcBef>
              <a:defRPr/>
            </a:pPr>
            <a:r>
              <a:rPr sz="1814" b="1" kern="1200" dirty="0">
                <a:solidFill>
                  <a:srgbClr val="80B641"/>
                </a:solidFill>
                <a:latin typeface="Trebuchet MS"/>
                <a:ea typeface="+mn-ea"/>
                <a:cs typeface="Trebuchet MS"/>
              </a:rPr>
              <a:t>~</a:t>
            </a:r>
            <a:r>
              <a:rPr lang="lv-LV" sz="1814" b="1" kern="1200" dirty="0">
                <a:solidFill>
                  <a:srgbClr val="80B641"/>
                </a:solidFill>
                <a:latin typeface="Trebuchet MS"/>
                <a:ea typeface="+mn-ea"/>
                <a:cs typeface="Trebuchet MS"/>
              </a:rPr>
              <a:t>1 271</a:t>
            </a:r>
            <a:endParaRPr sz="1814" kern="1200" dirty="0">
              <a:solidFill>
                <a:srgbClr val="80B641"/>
              </a:solidFill>
              <a:latin typeface="Trebuchet MS"/>
              <a:ea typeface="+mn-ea"/>
              <a:cs typeface="Trebuchet MS"/>
            </a:endParaRPr>
          </a:p>
          <a:p>
            <a:pPr algn="l" defTabSz="1507846" rtl="0">
              <a:spcBef>
                <a:spcPts val="49"/>
              </a:spcBef>
              <a:defRPr/>
            </a:pPr>
            <a:r>
              <a:rPr sz="1649" kern="1200" dirty="0">
                <a:solidFill>
                  <a:srgbClr val="000000"/>
                </a:solidFill>
                <a:latin typeface="Trebuchet MS"/>
                <a:ea typeface="+mn-ea"/>
                <a:cs typeface="Trebuchet MS"/>
              </a:rPr>
              <a:t>employees</a:t>
            </a:r>
            <a:endParaRPr sz="1731" kern="1200" dirty="0">
              <a:solidFill>
                <a:srgbClr val="000000"/>
              </a:solidFill>
              <a:latin typeface="Trebuchet MS"/>
              <a:ea typeface="+mn-ea"/>
              <a:cs typeface="Trebuchet MS"/>
            </a:endParaRPr>
          </a:p>
        </p:txBody>
      </p:sp>
      <p:pic>
        <p:nvPicPr>
          <p:cNvPr id="62" name="Picture 61">
            <a:extLst>
              <a:ext uri="{FF2B5EF4-FFF2-40B4-BE49-F238E27FC236}">
                <a16:creationId xmlns:a16="http://schemas.microsoft.com/office/drawing/2014/main" id="{FF430706-4EB7-4A59-8717-A608279745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75688" y="7514163"/>
            <a:ext cx="467927" cy="289983"/>
          </a:xfrm>
          <a:prstGeom prst="rect">
            <a:avLst/>
          </a:prstGeom>
        </p:spPr>
      </p:pic>
      <p:sp>
        <p:nvSpPr>
          <p:cNvPr id="63" name="object 41">
            <a:extLst>
              <a:ext uri="{FF2B5EF4-FFF2-40B4-BE49-F238E27FC236}">
                <a16:creationId xmlns:a16="http://schemas.microsoft.com/office/drawing/2014/main" id="{383E2EB7-E1C0-47D7-8C1D-88DC2373DDC9}"/>
              </a:ext>
            </a:extLst>
          </p:cNvPr>
          <p:cNvSpPr txBox="1"/>
          <p:nvPr/>
        </p:nvSpPr>
        <p:spPr>
          <a:xfrm>
            <a:off x="14378424" y="5242928"/>
            <a:ext cx="1751530" cy="550182"/>
          </a:xfrm>
          <a:prstGeom prst="rect">
            <a:avLst/>
          </a:prstGeom>
        </p:spPr>
        <p:txBody>
          <a:bodyPr vert="horz" wrap="square" lIns="0" tIns="17049" rIns="0" bIns="0" rtlCol="0">
            <a:spAutoFit/>
          </a:bodyPr>
          <a:lstStyle/>
          <a:p>
            <a:pPr algn="l" defTabSz="1507846" rtl="0">
              <a:spcBef>
                <a:spcPts val="134"/>
              </a:spcBef>
              <a:defRPr/>
            </a:pPr>
            <a:r>
              <a:rPr lang="en-GB" sz="1814" b="1" kern="1200" dirty="0">
                <a:solidFill>
                  <a:srgbClr val="80B641"/>
                </a:solidFill>
                <a:latin typeface="Trebuchet MS"/>
                <a:ea typeface="+mn-ea"/>
                <a:cs typeface="Trebuchet MS"/>
              </a:rPr>
              <a:t>~</a:t>
            </a:r>
            <a:r>
              <a:rPr lang="lv-LV" sz="1814" b="1" kern="1200" dirty="0">
                <a:solidFill>
                  <a:srgbClr val="80B641"/>
                </a:solidFill>
                <a:latin typeface="Trebuchet MS"/>
                <a:ea typeface="+mn-ea"/>
                <a:cs typeface="Trebuchet MS"/>
              </a:rPr>
              <a:t>15</a:t>
            </a:r>
            <a:endParaRPr lang="en-GB" sz="1814" kern="1200" dirty="0">
              <a:solidFill>
                <a:srgbClr val="80B641"/>
              </a:solidFill>
              <a:latin typeface="Trebuchet MS"/>
              <a:ea typeface="+mn-ea"/>
              <a:cs typeface="Trebuchet MS"/>
            </a:endParaRPr>
          </a:p>
          <a:p>
            <a:pPr algn="l" defTabSz="1507846" rtl="0">
              <a:spcBef>
                <a:spcPts val="49"/>
              </a:spcBef>
              <a:defRPr/>
            </a:pPr>
            <a:r>
              <a:rPr lang="en-GB" sz="1649" kern="1200" dirty="0">
                <a:solidFill>
                  <a:srgbClr val="000000"/>
                </a:solidFill>
                <a:latin typeface="Trebuchet MS"/>
                <a:ea typeface="+mn-ea"/>
                <a:cs typeface="Trebuchet MS"/>
              </a:rPr>
              <a:t>employees</a:t>
            </a:r>
            <a:endParaRPr lang="en-GB" sz="1731" kern="1200" dirty="0">
              <a:solidFill>
                <a:srgbClr val="000000"/>
              </a:solidFill>
              <a:latin typeface="Trebuchet MS"/>
              <a:ea typeface="+mn-ea"/>
              <a:cs typeface="Trebuchet MS"/>
            </a:endParaRPr>
          </a:p>
        </p:txBody>
      </p:sp>
      <p:pic>
        <p:nvPicPr>
          <p:cNvPr id="64" name="Picture 63">
            <a:extLst>
              <a:ext uri="{FF2B5EF4-FFF2-40B4-BE49-F238E27FC236}">
                <a16:creationId xmlns:a16="http://schemas.microsoft.com/office/drawing/2014/main" id="{60125C27-1D7A-4A2B-88E5-16DDF1526E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33360" y="5372986"/>
            <a:ext cx="467927" cy="289983"/>
          </a:xfrm>
          <a:prstGeom prst="rect">
            <a:avLst/>
          </a:prstGeom>
        </p:spPr>
      </p:pic>
      <p:pic>
        <p:nvPicPr>
          <p:cNvPr id="6" name="Picture 5">
            <a:extLst>
              <a:ext uri="{FF2B5EF4-FFF2-40B4-BE49-F238E27FC236}">
                <a16:creationId xmlns:a16="http://schemas.microsoft.com/office/drawing/2014/main" id="{0F505DEB-2C5F-47DC-9179-165E7D05AB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2596" y="1858919"/>
            <a:ext cx="3065511" cy="1477444"/>
          </a:xfrm>
          <a:prstGeom prst="rect">
            <a:avLst/>
          </a:prstGeom>
        </p:spPr>
      </p:pic>
      <p:sp>
        <p:nvSpPr>
          <p:cNvPr id="36" name="TextBox 35">
            <a:extLst>
              <a:ext uri="{FF2B5EF4-FFF2-40B4-BE49-F238E27FC236}">
                <a16:creationId xmlns:a16="http://schemas.microsoft.com/office/drawing/2014/main" id="{A93E935F-9201-44B9-805A-FA82C5CBF2FA}"/>
              </a:ext>
            </a:extLst>
          </p:cNvPr>
          <p:cNvSpPr txBox="1"/>
          <p:nvPr/>
        </p:nvSpPr>
        <p:spPr>
          <a:xfrm>
            <a:off x="961365" y="9491958"/>
            <a:ext cx="11883662" cy="943046"/>
          </a:xfrm>
          <a:prstGeom prst="rect">
            <a:avLst/>
          </a:prstGeom>
          <a:noFill/>
        </p:spPr>
        <p:txBody>
          <a:bodyPr wrap="square" lIns="150781" tIns="75390" rIns="150781" bIns="75390" anchor="t">
            <a:spAutoFit/>
          </a:bodyPr>
          <a:lstStyle/>
          <a:p>
            <a:pPr marL="12565" marR="4188" algn="just">
              <a:lnSpc>
                <a:spcPct val="101000"/>
              </a:lnSpc>
              <a:spcBef>
                <a:spcPts val="94"/>
              </a:spcBef>
              <a:defRPr/>
            </a:pPr>
            <a:r>
              <a:rPr lang="en-GB" sz="1731" kern="1200" dirty="0">
                <a:solidFill>
                  <a:srgbClr val="000000"/>
                </a:solidFill>
                <a:latin typeface="Trebuchet MS"/>
                <a:ea typeface="+mn-ea"/>
                <a:cs typeface="Trebuchet MS"/>
              </a:rPr>
              <a:t>Established 1991, </a:t>
            </a:r>
            <a:r>
              <a:rPr lang="en-GB" sz="1731" dirty="0">
                <a:solidFill>
                  <a:srgbClr val="000000"/>
                </a:solidFill>
                <a:latin typeface="Trebuchet MS"/>
                <a:cs typeface="Trebuchet MS"/>
              </a:rPr>
              <a:t>the Company provides waste management services in the Sigulda City and Eco</a:t>
            </a:r>
            <a:r>
              <a:rPr lang="en-GB" sz="1731" kern="1200" dirty="0">
                <a:solidFill>
                  <a:srgbClr val="000000"/>
                </a:solidFill>
                <a:latin typeface="Trebuchet MS"/>
                <a:ea typeface="+mn-ea"/>
                <a:cs typeface="Trebuchet MS"/>
              </a:rPr>
              <a:t> </a:t>
            </a:r>
            <a:r>
              <a:rPr lang="en-GB" sz="1731" kern="1200" dirty="0" err="1">
                <a:solidFill>
                  <a:srgbClr val="000000"/>
                </a:solidFill>
                <a:latin typeface="Trebuchet MS"/>
                <a:ea typeface="+mn-ea"/>
                <a:cs typeface="Trebuchet MS"/>
              </a:rPr>
              <a:t>Baltia</a:t>
            </a:r>
            <a:r>
              <a:rPr lang="en-GB" sz="1731" kern="1200" dirty="0">
                <a:solidFill>
                  <a:srgbClr val="000000"/>
                </a:solidFill>
                <a:latin typeface="Trebuchet MS"/>
                <a:ea typeface="+mn-ea"/>
                <a:cs typeface="Trebuchet MS"/>
              </a:rPr>
              <a:t> is managing JUMIS under concession agreement with Sigulda Municipality till 2033 by using all rights and obligations of the shareholder.</a:t>
            </a:r>
            <a:endParaRPr lang="en-US" dirty="0">
              <a:ea typeface="+mn-ea"/>
            </a:endParaRPr>
          </a:p>
        </p:txBody>
      </p:sp>
      <p:cxnSp>
        <p:nvCxnSpPr>
          <p:cNvPr id="37" name="Straight Connector 36">
            <a:extLst>
              <a:ext uri="{FF2B5EF4-FFF2-40B4-BE49-F238E27FC236}">
                <a16:creationId xmlns:a16="http://schemas.microsoft.com/office/drawing/2014/main" id="{80CC2C42-3652-412C-9379-D6A67353176A}"/>
              </a:ext>
            </a:extLst>
          </p:cNvPr>
          <p:cNvCxnSpPr/>
          <p:nvPr/>
        </p:nvCxnSpPr>
        <p:spPr>
          <a:xfrm>
            <a:off x="1207677" y="10603488"/>
            <a:ext cx="17810976" cy="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object 34">
            <a:extLst>
              <a:ext uri="{FF2B5EF4-FFF2-40B4-BE49-F238E27FC236}">
                <a16:creationId xmlns:a16="http://schemas.microsoft.com/office/drawing/2014/main" id="{8C0F873F-1304-4B1A-9648-F57C7F0D38B2}"/>
              </a:ext>
            </a:extLst>
          </p:cNvPr>
          <p:cNvSpPr txBox="1"/>
          <p:nvPr/>
        </p:nvSpPr>
        <p:spPr>
          <a:xfrm>
            <a:off x="16372548" y="9444277"/>
            <a:ext cx="1696598" cy="550182"/>
          </a:xfrm>
          <a:prstGeom prst="rect">
            <a:avLst/>
          </a:prstGeom>
        </p:spPr>
        <p:txBody>
          <a:bodyPr vert="horz" wrap="square" lIns="0" tIns="17049" rIns="0" bIns="0" rtlCol="0" anchor="t">
            <a:spAutoFit/>
          </a:bodyPr>
          <a:lstStyle/>
          <a:p>
            <a:pPr algn="l" defTabSz="1507846" rtl="0">
              <a:spcBef>
                <a:spcPts val="134"/>
              </a:spcBef>
              <a:defRPr/>
            </a:pPr>
            <a:r>
              <a:rPr lang="lv-LV" sz="1814" b="1" dirty="0">
                <a:solidFill>
                  <a:srgbClr val="80B641"/>
                </a:solidFill>
                <a:latin typeface="Trebuchet MS"/>
                <a:cs typeface="Trebuchet MS"/>
              </a:rPr>
              <a:t>1.8M</a:t>
            </a:r>
            <a:r>
              <a:rPr lang="lv-LV" sz="1814" b="1" kern="1200" dirty="0">
                <a:solidFill>
                  <a:srgbClr val="80B641"/>
                </a:solidFill>
                <a:latin typeface="Trebuchet MS"/>
                <a:ea typeface="+mn-ea"/>
                <a:cs typeface="Trebuchet MS"/>
              </a:rPr>
              <a:t> </a:t>
            </a:r>
            <a:r>
              <a:rPr sz="1814" b="1" kern="1200" dirty="0">
                <a:solidFill>
                  <a:srgbClr val="80B641"/>
                </a:solidFill>
                <a:latin typeface="Trebuchet MS"/>
                <a:ea typeface="+mn-ea"/>
                <a:cs typeface="Trebuchet MS"/>
              </a:rPr>
              <a:t>EUR</a:t>
            </a:r>
            <a:endParaRPr sz="1814" kern="1200" dirty="0">
              <a:solidFill>
                <a:srgbClr val="80B641"/>
              </a:solidFill>
              <a:latin typeface="Trebuchet MS"/>
              <a:ea typeface="+mn-ea"/>
              <a:cs typeface="Trebuchet MS"/>
            </a:endParaRPr>
          </a:p>
          <a:p>
            <a:pPr algn="l" defTabSz="1507846" rtl="0">
              <a:spcBef>
                <a:spcPts val="45"/>
              </a:spcBef>
              <a:defRPr/>
            </a:pPr>
            <a:r>
              <a:rPr lang="en-GB" sz="1649" kern="1200" dirty="0">
                <a:solidFill>
                  <a:srgbClr val="000000"/>
                </a:solidFill>
                <a:latin typeface="Trebuchet MS"/>
                <a:ea typeface="+mn-ea"/>
                <a:cs typeface="Trebuchet MS"/>
              </a:rPr>
              <a:t>r</a:t>
            </a:r>
            <a:r>
              <a:rPr sz="1649" kern="1200" dirty="0" err="1">
                <a:solidFill>
                  <a:srgbClr val="000000"/>
                </a:solidFill>
                <a:latin typeface="Trebuchet MS"/>
                <a:ea typeface="+mn-ea"/>
                <a:cs typeface="Trebuchet MS"/>
              </a:rPr>
              <a:t>evenue</a:t>
            </a:r>
            <a:r>
              <a:rPr lang="lv-LV" sz="1649" kern="1200" dirty="0">
                <a:solidFill>
                  <a:srgbClr val="000000"/>
                </a:solidFill>
                <a:latin typeface="Trebuchet MS"/>
                <a:ea typeface="+mn-ea"/>
                <a:cs typeface="Trebuchet MS"/>
              </a:rPr>
              <a:t> </a:t>
            </a:r>
            <a:r>
              <a:rPr lang="en-LV" sz="1649" kern="1200" dirty="0">
                <a:solidFill>
                  <a:srgbClr val="000000"/>
                </a:solidFill>
                <a:latin typeface="Trebuchet MS"/>
                <a:ea typeface="+mn-ea"/>
                <a:cs typeface="Trebuchet MS"/>
              </a:rPr>
              <a:t>(202</a:t>
            </a:r>
            <a:r>
              <a:rPr lang="lv-LV" sz="1649" kern="1200" dirty="0">
                <a:solidFill>
                  <a:srgbClr val="000000"/>
                </a:solidFill>
                <a:latin typeface="Trebuchet MS"/>
                <a:ea typeface="+mn-ea"/>
                <a:cs typeface="Trebuchet MS"/>
              </a:rPr>
              <a:t>3</a:t>
            </a:r>
            <a:r>
              <a:rPr lang="en-LV" sz="1649" kern="1200" dirty="0">
                <a:solidFill>
                  <a:srgbClr val="000000"/>
                </a:solidFill>
                <a:latin typeface="Trebuchet MS"/>
                <a:ea typeface="+mn-ea"/>
                <a:cs typeface="Trebuchet MS"/>
              </a:rPr>
              <a:t>)</a:t>
            </a:r>
            <a:endParaRPr lang="en-LV" sz="1649" kern="1200" dirty="0">
              <a:solidFill>
                <a:srgbClr val="000000"/>
              </a:solidFill>
              <a:latin typeface="Trebuchet MS"/>
              <a:cs typeface="Trebuchet MS"/>
            </a:endParaRPr>
          </a:p>
        </p:txBody>
      </p:sp>
      <p:pic>
        <p:nvPicPr>
          <p:cNvPr id="40" name="Picture 39">
            <a:extLst>
              <a:ext uri="{FF2B5EF4-FFF2-40B4-BE49-F238E27FC236}">
                <a16:creationId xmlns:a16="http://schemas.microsoft.com/office/drawing/2014/main" id="{58281531-2BB9-4731-86BE-82D7804B5B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73773" y="9558957"/>
            <a:ext cx="484838" cy="320739"/>
          </a:xfrm>
          <a:prstGeom prst="rect">
            <a:avLst/>
          </a:prstGeom>
        </p:spPr>
      </p:pic>
      <p:sp>
        <p:nvSpPr>
          <p:cNvPr id="41" name="object 41">
            <a:extLst>
              <a:ext uri="{FF2B5EF4-FFF2-40B4-BE49-F238E27FC236}">
                <a16:creationId xmlns:a16="http://schemas.microsoft.com/office/drawing/2014/main" id="{DB809B70-4543-468B-A500-F97285BA8854}"/>
              </a:ext>
            </a:extLst>
          </p:cNvPr>
          <p:cNvSpPr txBox="1"/>
          <p:nvPr/>
        </p:nvSpPr>
        <p:spPr>
          <a:xfrm>
            <a:off x="14517182" y="9444277"/>
            <a:ext cx="1751530" cy="550182"/>
          </a:xfrm>
          <a:prstGeom prst="rect">
            <a:avLst/>
          </a:prstGeom>
        </p:spPr>
        <p:txBody>
          <a:bodyPr vert="horz" wrap="square" lIns="0" tIns="17049" rIns="0" bIns="0" rtlCol="0">
            <a:spAutoFit/>
          </a:bodyPr>
          <a:lstStyle/>
          <a:p>
            <a:pPr algn="l" defTabSz="1507846" rtl="0">
              <a:spcBef>
                <a:spcPts val="134"/>
              </a:spcBef>
              <a:defRPr/>
            </a:pPr>
            <a:r>
              <a:rPr lang="en-GB" sz="1814" b="1" kern="1200" dirty="0">
                <a:solidFill>
                  <a:srgbClr val="80B641"/>
                </a:solidFill>
                <a:latin typeface="Trebuchet MS"/>
                <a:ea typeface="+mn-ea"/>
                <a:cs typeface="Trebuchet MS"/>
              </a:rPr>
              <a:t>~</a:t>
            </a:r>
            <a:r>
              <a:rPr lang="lv-LV" sz="1814" b="1" kern="1200" dirty="0">
                <a:solidFill>
                  <a:srgbClr val="80B641"/>
                </a:solidFill>
                <a:latin typeface="Trebuchet MS"/>
                <a:ea typeface="+mn-ea"/>
                <a:cs typeface="Trebuchet MS"/>
              </a:rPr>
              <a:t>18</a:t>
            </a:r>
            <a:endParaRPr lang="en-GB" sz="1814" kern="1200" dirty="0">
              <a:solidFill>
                <a:srgbClr val="80B641"/>
              </a:solidFill>
              <a:latin typeface="Trebuchet MS"/>
              <a:ea typeface="+mn-ea"/>
              <a:cs typeface="Trebuchet MS"/>
            </a:endParaRPr>
          </a:p>
          <a:p>
            <a:pPr algn="l" defTabSz="1507846" rtl="0">
              <a:spcBef>
                <a:spcPts val="49"/>
              </a:spcBef>
              <a:defRPr/>
            </a:pPr>
            <a:r>
              <a:rPr lang="en-GB" sz="1649" kern="1200" dirty="0">
                <a:solidFill>
                  <a:srgbClr val="000000"/>
                </a:solidFill>
                <a:latin typeface="Trebuchet MS"/>
                <a:ea typeface="+mn-ea"/>
                <a:cs typeface="Trebuchet MS"/>
              </a:rPr>
              <a:t>employees</a:t>
            </a:r>
            <a:endParaRPr lang="en-GB" sz="1731" kern="1200" dirty="0">
              <a:solidFill>
                <a:srgbClr val="000000"/>
              </a:solidFill>
              <a:latin typeface="Trebuchet MS"/>
              <a:ea typeface="+mn-ea"/>
              <a:cs typeface="Trebuchet MS"/>
            </a:endParaRPr>
          </a:p>
        </p:txBody>
      </p:sp>
      <p:pic>
        <p:nvPicPr>
          <p:cNvPr id="42" name="Picture 41">
            <a:extLst>
              <a:ext uri="{FF2B5EF4-FFF2-40B4-BE49-F238E27FC236}">
                <a16:creationId xmlns:a16="http://schemas.microsoft.com/office/drawing/2014/main" id="{7ADF380F-C263-4A5E-B6DD-4E77C9FA03A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872118" y="9574335"/>
            <a:ext cx="467927" cy="289983"/>
          </a:xfrm>
          <a:prstGeom prst="rect">
            <a:avLst/>
          </a:prstGeom>
        </p:spPr>
      </p:pic>
      <p:pic>
        <p:nvPicPr>
          <p:cNvPr id="54" name="Picture 53">
            <a:extLst>
              <a:ext uri="{FF2B5EF4-FFF2-40B4-BE49-F238E27FC236}">
                <a16:creationId xmlns:a16="http://schemas.microsoft.com/office/drawing/2014/main" id="{5058EE81-0390-44DF-932C-C44C93EF926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2935" y="8614836"/>
            <a:ext cx="2553150" cy="959481"/>
          </a:xfrm>
          <a:prstGeom prst="rect">
            <a:avLst/>
          </a:prstGeom>
        </p:spPr>
      </p:pic>
    </p:spTree>
    <p:extLst>
      <p:ext uri="{BB962C8B-B14F-4D97-AF65-F5344CB8AC3E}">
        <p14:creationId xmlns:p14="http://schemas.microsoft.com/office/powerpoint/2010/main" val="584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691418B-71F9-CB87-3876-8F279BB56E86}"/>
              </a:ext>
            </a:extLst>
          </p:cNvPr>
          <p:cNvSpPr txBox="1"/>
          <p:nvPr/>
        </p:nvSpPr>
        <p:spPr>
          <a:xfrm>
            <a:off x="1111748" y="2780244"/>
            <a:ext cx="11801654" cy="883190"/>
          </a:xfrm>
          <a:prstGeom prst="rect">
            <a:avLst/>
          </a:prstGeom>
          <a:noFill/>
        </p:spPr>
        <p:txBody>
          <a:bodyPr wrap="square">
            <a:spAutoFit/>
          </a:bodyPr>
          <a:lstStyle/>
          <a:p>
            <a:pPr marL="12628" marR="5051" algn="l" defTabSz="1507846" rtl="0">
              <a:lnSpc>
                <a:spcPct val="101000"/>
              </a:lnSpc>
              <a:spcBef>
                <a:spcPts val="94"/>
              </a:spcBef>
              <a:defRPr/>
            </a:pPr>
            <a:r>
              <a:rPr lang="en-GB" sz="1731" kern="1200" dirty="0">
                <a:solidFill>
                  <a:srgbClr val="000000"/>
                </a:solidFill>
                <a:latin typeface="Trebuchet MS"/>
                <a:ea typeface="+mn-ea"/>
                <a:cs typeface="Trebuchet MS"/>
              </a:rPr>
              <a:t>Founded in 2003, specialises in used PET (polyethylene terephthalate) bottle secondary recycling by producing high quality PET ﬂakes and pellets. One of the largest in Northern Europe and the only recycling company of this kind in Latvia. Currently executing major capacity increase project. </a:t>
            </a:r>
          </a:p>
        </p:txBody>
      </p:sp>
      <p:cxnSp>
        <p:nvCxnSpPr>
          <p:cNvPr id="29" name="Straight Connector 28">
            <a:extLst>
              <a:ext uri="{FF2B5EF4-FFF2-40B4-BE49-F238E27FC236}">
                <a16:creationId xmlns:a16="http://schemas.microsoft.com/office/drawing/2014/main" id="{9FE5489B-2157-1D0C-FB51-2496C2247B54}"/>
              </a:ext>
            </a:extLst>
          </p:cNvPr>
          <p:cNvCxnSpPr/>
          <p:nvPr/>
        </p:nvCxnSpPr>
        <p:spPr>
          <a:xfrm>
            <a:off x="1287919" y="3753615"/>
            <a:ext cx="17810976" cy="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object 26">
            <a:extLst>
              <a:ext uri="{FF2B5EF4-FFF2-40B4-BE49-F238E27FC236}">
                <a16:creationId xmlns:a16="http://schemas.microsoft.com/office/drawing/2014/main" id="{A5ADEACF-CF75-2E2E-3A1B-015A18C710E3}"/>
              </a:ext>
            </a:extLst>
          </p:cNvPr>
          <p:cNvSpPr txBox="1"/>
          <p:nvPr/>
        </p:nvSpPr>
        <p:spPr>
          <a:xfrm>
            <a:off x="14230779" y="3012817"/>
            <a:ext cx="1741429" cy="550182"/>
          </a:xfrm>
          <a:prstGeom prst="rect">
            <a:avLst/>
          </a:prstGeom>
        </p:spPr>
        <p:txBody>
          <a:bodyPr vert="horz" wrap="square" lIns="0" tIns="17049" rIns="0" bIns="0" rtlCol="0">
            <a:spAutoFit/>
          </a:bodyPr>
          <a:lstStyle/>
          <a:p>
            <a:pPr algn="l" defTabSz="1507846" rtl="0">
              <a:spcBef>
                <a:spcPts val="134"/>
              </a:spcBef>
              <a:defRPr/>
            </a:pPr>
            <a:r>
              <a:rPr sz="1814" b="1" kern="1200" dirty="0">
                <a:solidFill>
                  <a:srgbClr val="80B641"/>
                </a:solidFill>
                <a:latin typeface="Trebuchet MS"/>
                <a:ea typeface="+mn-ea"/>
                <a:cs typeface="Trebuchet MS"/>
              </a:rPr>
              <a:t>~</a:t>
            </a:r>
            <a:r>
              <a:rPr lang="lv-LV" sz="1814" b="1" kern="1200" dirty="0">
                <a:solidFill>
                  <a:srgbClr val="80B641"/>
                </a:solidFill>
                <a:latin typeface="Trebuchet MS"/>
                <a:ea typeface="+mn-ea"/>
                <a:cs typeface="Trebuchet MS"/>
              </a:rPr>
              <a:t>233</a:t>
            </a:r>
            <a:endParaRPr sz="1814" kern="1200" dirty="0">
              <a:solidFill>
                <a:srgbClr val="80B641"/>
              </a:solidFill>
              <a:latin typeface="Trebuchet MS"/>
              <a:ea typeface="+mn-ea"/>
              <a:cs typeface="Trebuchet MS"/>
            </a:endParaRPr>
          </a:p>
          <a:p>
            <a:pPr algn="l" defTabSz="1507846" rtl="0">
              <a:spcBef>
                <a:spcPts val="49"/>
              </a:spcBef>
              <a:defRPr/>
            </a:pPr>
            <a:r>
              <a:rPr sz="1649" kern="1200" dirty="0">
                <a:solidFill>
                  <a:srgbClr val="000000"/>
                </a:solidFill>
                <a:latin typeface="Trebuchet MS"/>
                <a:ea typeface="+mn-ea"/>
                <a:cs typeface="Trebuchet MS"/>
              </a:rPr>
              <a:t>employees</a:t>
            </a:r>
            <a:endParaRPr sz="1731" kern="1200" dirty="0">
              <a:solidFill>
                <a:srgbClr val="000000"/>
              </a:solidFill>
              <a:latin typeface="Trebuchet MS"/>
              <a:ea typeface="+mn-ea"/>
              <a:cs typeface="Trebuchet MS"/>
            </a:endParaRPr>
          </a:p>
        </p:txBody>
      </p:sp>
      <p:sp>
        <p:nvSpPr>
          <p:cNvPr id="33" name="object 34">
            <a:extLst>
              <a:ext uri="{FF2B5EF4-FFF2-40B4-BE49-F238E27FC236}">
                <a16:creationId xmlns:a16="http://schemas.microsoft.com/office/drawing/2014/main" id="{D28C9517-13AD-2F28-474D-A2FE2CFF834B}"/>
              </a:ext>
            </a:extLst>
          </p:cNvPr>
          <p:cNvSpPr txBox="1"/>
          <p:nvPr/>
        </p:nvSpPr>
        <p:spPr>
          <a:xfrm>
            <a:off x="16864073" y="3012818"/>
            <a:ext cx="1696598" cy="550182"/>
          </a:xfrm>
          <a:prstGeom prst="rect">
            <a:avLst/>
          </a:prstGeom>
        </p:spPr>
        <p:txBody>
          <a:bodyPr vert="horz" wrap="square" lIns="0" tIns="17049" rIns="0" bIns="0" rtlCol="0" anchor="t">
            <a:spAutoFit/>
          </a:bodyPr>
          <a:lstStyle/>
          <a:p>
            <a:pPr algn="l" defTabSz="1507846" rtl="0">
              <a:spcBef>
                <a:spcPts val="134"/>
              </a:spcBef>
              <a:defRPr/>
            </a:pPr>
            <a:r>
              <a:rPr lang="lv-LV" sz="1814" b="1" dirty="0">
                <a:solidFill>
                  <a:srgbClr val="80B641"/>
                </a:solidFill>
                <a:latin typeface="Trebuchet MS"/>
                <a:cs typeface="Trebuchet MS"/>
              </a:rPr>
              <a:t>43.8M</a:t>
            </a:r>
            <a:r>
              <a:rPr lang="lv-LV" sz="1814" b="1" kern="1200" dirty="0">
                <a:solidFill>
                  <a:srgbClr val="80B641"/>
                </a:solidFill>
                <a:latin typeface="Trebuchet MS"/>
                <a:ea typeface="+mn-ea"/>
                <a:cs typeface="Trebuchet MS"/>
              </a:rPr>
              <a:t> EUR</a:t>
            </a:r>
          </a:p>
          <a:p>
            <a:pPr algn="l" defTabSz="1507846" rtl="0">
              <a:spcBef>
                <a:spcPts val="45"/>
              </a:spcBef>
              <a:defRPr/>
            </a:pPr>
            <a:r>
              <a:rPr lang="en-GB" sz="1649" kern="1200" dirty="0">
                <a:solidFill>
                  <a:srgbClr val="000000"/>
                </a:solidFill>
                <a:latin typeface="Trebuchet MS"/>
                <a:ea typeface="+mn-ea"/>
                <a:cs typeface="Trebuchet MS"/>
              </a:rPr>
              <a:t>r</a:t>
            </a:r>
            <a:r>
              <a:rPr sz="1649" kern="1200" dirty="0" err="1">
                <a:solidFill>
                  <a:srgbClr val="000000"/>
                </a:solidFill>
                <a:latin typeface="Trebuchet MS"/>
                <a:ea typeface="+mn-ea"/>
                <a:cs typeface="Trebuchet MS"/>
              </a:rPr>
              <a:t>evenue</a:t>
            </a:r>
            <a:r>
              <a:rPr lang="lv-LV" sz="1649" kern="1200" dirty="0">
                <a:solidFill>
                  <a:srgbClr val="000000"/>
                </a:solidFill>
                <a:latin typeface="Trebuchet MS"/>
                <a:ea typeface="+mn-ea"/>
                <a:cs typeface="Trebuchet MS"/>
              </a:rPr>
              <a:t> </a:t>
            </a:r>
            <a:r>
              <a:rPr lang="en-LV" sz="1649" kern="1200" dirty="0">
                <a:solidFill>
                  <a:srgbClr val="000000"/>
                </a:solidFill>
                <a:latin typeface="Trebuchet MS"/>
                <a:ea typeface="+mn-ea"/>
                <a:cs typeface="Trebuchet MS"/>
              </a:rPr>
              <a:t>(202</a:t>
            </a:r>
            <a:r>
              <a:rPr lang="lv-LV" sz="1649" kern="1200" dirty="0">
                <a:solidFill>
                  <a:srgbClr val="000000"/>
                </a:solidFill>
                <a:latin typeface="Trebuchet MS"/>
                <a:ea typeface="+mn-ea"/>
                <a:cs typeface="Trebuchet MS"/>
              </a:rPr>
              <a:t>3</a:t>
            </a:r>
            <a:r>
              <a:rPr lang="en-LV" sz="1649" kern="1200" dirty="0">
                <a:solidFill>
                  <a:srgbClr val="000000"/>
                </a:solidFill>
                <a:latin typeface="Trebuchet MS"/>
                <a:ea typeface="+mn-ea"/>
                <a:cs typeface="Trebuchet MS"/>
              </a:rPr>
              <a:t>)</a:t>
            </a:r>
            <a:endParaRPr lang="en-LV" sz="1649" kern="1200" dirty="0">
              <a:solidFill>
                <a:srgbClr val="000000"/>
              </a:solidFill>
              <a:latin typeface="Trebuchet MS"/>
              <a:cs typeface="Trebuchet MS"/>
            </a:endParaRPr>
          </a:p>
        </p:txBody>
      </p:sp>
      <p:pic>
        <p:nvPicPr>
          <p:cNvPr id="36" name="Picture 35">
            <a:extLst>
              <a:ext uri="{FF2B5EF4-FFF2-40B4-BE49-F238E27FC236}">
                <a16:creationId xmlns:a16="http://schemas.microsoft.com/office/drawing/2014/main" id="{3B6621B4-B7C1-5D16-647B-8D01EBD3BA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85716" y="3073499"/>
            <a:ext cx="467927" cy="289983"/>
          </a:xfrm>
          <a:prstGeom prst="rect">
            <a:avLst/>
          </a:prstGeom>
        </p:spPr>
      </p:pic>
      <p:pic>
        <p:nvPicPr>
          <p:cNvPr id="39" name="Picture 38">
            <a:extLst>
              <a:ext uri="{FF2B5EF4-FFF2-40B4-BE49-F238E27FC236}">
                <a16:creationId xmlns:a16="http://schemas.microsoft.com/office/drawing/2014/main" id="{4011C590-3D35-8644-8EFB-46170D26C6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6310" y="3088371"/>
            <a:ext cx="484838" cy="320739"/>
          </a:xfrm>
          <a:prstGeom prst="rect">
            <a:avLst/>
          </a:prstGeom>
        </p:spPr>
      </p:pic>
      <p:sp>
        <p:nvSpPr>
          <p:cNvPr id="154" name="object 34">
            <a:extLst>
              <a:ext uri="{FF2B5EF4-FFF2-40B4-BE49-F238E27FC236}">
                <a16:creationId xmlns:a16="http://schemas.microsoft.com/office/drawing/2014/main" id="{64BAF162-267A-C677-2F10-1D462BBAE43A}"/>
              </a:ext>
            </a:extLst>
          </p:cNvPr>
          <p:cNvSpPr txBox="1"/>
          <p:nvPr/>
        </p:nvSpPr>
        <p:spPr>
          <a:xfrm>
            <a:off x="16864073" y="5105145"/>
            <a:ext cx="1696598" cy="550182"/>
          </a:xfrm>
          <a:prstGeom prst="rect">
            <a:avLst/>
          </a:prstGeom>
        </p:spPr>
        <p:txBody>
          <a:bodyPr vert="horz" wrap="square" lIns="0" tIns="17049" rIns="0" bIns="0" rtlCol="0" anchor="t">
            <a:spAutoFit/>
          </a:bodyPr>
          <a:lstStyle/>
          <a:p>
            <a:pPr algn="l" defTabSz="1507846" rtl="0">
              <a:spcBef>
                <a:spcPts val="134"/>
              </a:spcBef>
              <a:defRPr/>
            </a:pPr>
            <a:r>
              <a:rPr lang="lv-LV" sz="1814" b="1" dirty="0">
                <a:solidFill>
                  <a:srgbClr val="80B641"/>
                </a:solidFill>
                <a:latin typeface="Trebuchet MS"/>
                <a:cs typeface="Trebuchet MS"/>
              </a:rPr>
              <a:t>29.8M</a:t>
            </a:r>
            <a:r>
              <a:rPr lang="lv-LV" sz="1814" b="1" kern="1200" dirty="0">
                <a:solidFill>
                  <a:srgbClr val="80B641"/>
                </a:solidFill>
                <a:latin typeface="Trebuchet MS"/>
                <a:ea typeface="+mn-ea"/>
                <a:cs typeface="Trebuchet MS"/>
              </a:rPr>
              <a:t> </a:t>
            </a:r>
            <a:r>
              <a:rPr sz="1814" b="1" kern="1200" dirty="0">
                <a:solidFill>
                  <a:srgbClr val="80B641"/>
                </a:solidFill>
                <a:latin typeface="Trebuchet MS"/>
                <a:ea typeface="+mn-ea"/>
                <a:cs typeface="Trebuchet MS"/>
              </a:rPr>
              <a:t>EUR</a:t>
            </a:r>
            <a:endParaRPr sz="1814" kern="1200" dirty="0">
              <a:solidFill>
                <a:srgbClr val="80B641"/>
              </a:solidFill>
              <a:latin typeface="Trebuchet MS"/>
              <a:ea typeface="+mn-ea"/>
              <a:cs typeface="Trebuchet MS"/>
            </a:endParaRPr>
          </a:p>
          <a:p>
            <a:pPr algn="l" defTabSz="1507846" rtl="0">
              <a:spcBef>
                <a:spcPts val="45"/>
              </a:spcBef>
              <a:defRPr/>
            </a:pPr>
            <a:r>
              <a:rPr lang="en-GB" sz="1649" kern="1200" dirty="0">
                <a:solidFill>
                  <a:srgbClr val="000000"/>
                </a:solidFill>
                <a:latin typeface="Trebuchet MS"/>
                <a:ea typeface="+mn-ea"/>
                <a:cs typeface="Trebuchet MS"/>
              </a:rPr>
              <a:t>r</a:t>
            </a:r>
            <a:r>
              <a:rPr sz="1649" kern="1200" dirty="0" err="1">
                <a:solidFill>
                  <a:srgbClr val="000000"/>
                </a:solidFill>
                <a:latin typeface="Trebuchet MS"/>
                <a:ea typeface="+mn-ea"/>
                <a:cs typeface="Trebuchet MS"/>
              </a:rPr>
              <a:t>evenue</a:t>
            </a:r>
            <a:r>
              <a:rPr lang="lv-LV" sz="1649" kern="1200" dirty="0">
                <a:solidFill>
                  <a:srgbClr val="000000"/>
                </a:solidFill>
                <a:latin typeface="Trebuchet MS"/>
                <a:ea typeface="+mn-ea"/>
                <a:cs typeface="Trebuchet MS"/>
              </a:rPr>
              <a:t> </a:t>
            </a:r>
            <a:r>
              <a:rPr lang="en-LV" sz="1649" kern="1200" dirty="0">
                <a:solidFill>
                  <a:srgbClr val="000000"/>
                </a:solidFill>
                <a:latin typeface="Trebuchet MS"/>
                <a:ea typeface="+mn-ea"/>
                <a:cs typeface="Trebuchet MS"/>
              </a:rPr>
              <a:t>(202</a:t>
            </a:r>
            <a:r>
              <a:rPr lang="lv-LV" sz="1649" kern="1200" dirty="0">
                <a:solidFill>
                  <a:srgbClr val="000000"/>
                </a:solidFill>
                <a:latin typeface="Trebuchet MS"/>
                <a:ea typeface="+mn-ea"/>
                <a:cs typeface="Trebuchet MS"/>
              </a:rPr>
              <a:t>3</a:t>
            </a:r>
            <a:r>
              <a:rPr lang="en-LV" sz="1649" kern="1200" dirty="0">
                <a:solidFill>
                  <a:srgbClr val="000000"/>
                </a:solidFill>
                <a:latin typeface="Trebuchet MS"/>
                <a:ea typeface="+mn-ea"/>
                <a:cs typeface="Trebuchet MS"/>
              </a:rPr>
              <a:t>)</a:t>
            </a:r>
            <a:endParaRPr lang="en-LV" sz="1649" kern="1200" dirty="0">
              <a:solidFill>
                <a:srgbClr val="000000"/>
              </a:solidFill>
              <a:latin typeface="Trebuchet MS"/>
              <a:cs typeface="Trebuchet MS"/>
            </a:endParaRPr>
          </a:p>
        </p:txBody>
      </p:sp>
      <p:pic>
        <p:nvPicPr>
          <p:cNvPr id="160" name="Picture 159">
            <a:extLst>
              <a:ext uri="{FF2B5EF4-FFF2-40B4-BE49-F238E27FC236}">
                <a16:creationId xmlns:a16="http://schemas.microsoft.com/office/drawing/2014/main" id="{0A7B2447-332E-557C-AAA7-BE4E73BF80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6310" y="5207452"/>
            <a:ext cx="484838" cy="320739"/>
          </a:xfrm>
          <a:prstGeom prst="rect">
            <a:avLst/>
          </a:prstGeom>
        </p:spPr>
      </p:pic>
      <p:sp>
        <p:nvSpPr>
          <p:cNvPr id="3" name="TextBox 2">
            <a:extLst>
              <a:ext uri="{FF2B5EF4-FFF2-40B4-BE49-F238E27FC236}">
                <a16:creationId xmlns:a16="http://schemas.microsoft.com/office/drawing/2014/main" id="{C7ECAC6A-16D0-2EF0-27BE-A3F40BB6FDAC}"/>
              </a:ext>
            </a:extLst>
          </p:cNvPr>
          <p:cNvSpPr txBox="1"/>
          <p:nvPr/>
        </p:nvSpPr>
        <p:spPr>
          <a:xfrm>
            <a:off x="1111747" y="4939200"/>
            <a:ext cx="11055214" cy="1213056"/>
          </a:xfrm>
          <a:prstGeom prst="rect">
            <a:avLst/>
          </a:prstGeom>
          <a:noFill/>
        </p:spPr>
        <p:txBody>
          <a:bodyPr wrap="square" lIns="150781" tIns="75390" rIns="150781" bIns="75390" anchor="t">
            <a:spAutoFit/>
          </a:bodyPr>
          <a:lstStyle/>
          <a:p>
            <a:pPr marL="12565" marR="4188" algn="l" defTabSz="1507846" rtl="0">
              <a:lnSpc>
                <a:spcPct val="101000"/>
              </a:lnSpc>
              <a:spcBef>
                <a:spcPts val="94"/>
              </a:spcBef>
              <a:defRPr/>
            </a:pPr>
            <a:r>
              <a:rPr lang="en-GB" sz="1731" kern="1200">
                <a:solidFill>
                  <a:srgbClr val="000000"/>
                </a:solidFill>
                <a:latin typeface="Trebuchet MS"/>
                <a:ea typeface="+mn-ea"/>
                <a:cs typeface="Trebuchet MS"/>
              </a:rPr>
              <a:t>Established by spin-off in 2022, primary producer of polyester </a:t>
            </a:r>
            <a:r>
              <a:rPr lang="en-GB" sz="1731" kern="1200" err="1">
                <a:solidFill>
                  <a:srgbClr val="000000"/>
                </a:solidFill>
                <a:latin typeface="Trebuchet MS"/>
                <a:ea typeface="+mn-ea"/>
                <a:cs typeface="Trebuchet MS"/>
              </a:rPr>
              <a:t>ﬁber</a:t>
            </a:r>
            <a:r>
              <a:rPr lang="en-GB" sz="1731" kern="1200">
                <a:solidFill>
                  <a:srgbClr val="000000"/>
                </a:solidFill>
                <a:latin typeface="Trebuchet MS"/>
                <a:ea typeface="+mn-ea"/>
                <a:cs typeface="Trebuchet MS"/>
              </a:rPr>
              <a:t> in the Czech Republic. Known for its </a:t>
            </a:r>
            <a:r>
              <a:rPr lang="en-GB" sz="1731">
                <a:solidFill>
                  <a:srgbClr val="000000"/>
                </a:solidFill>
                <a:latin typeface="Trebuchet MS"/>
                <a:cs typeface="Trebuchet MS"/>
              </a:rPr>
              <a:t>high-quality</a:t>
            </a:r>
            <a:r>
              <a:rPr lang="en-GB" sz="1731" kern="1200">
                <a:solidFill>
                  <a:srgbClr val="000000"/>
                </a:solidFill>
                <a:latin typeface="Trebuchet MS"/>
                <a:ea typeface="+mn-ea"/>
                <a:cs typeface="Trebuchet MS"/>
              </a:rPr>
              <a:t> standards, TESIL Fibres is the leading recycled ﬁbre supplier in the European market for the: automotive, hygiene, textile and furniture industry segments.</a:t>
            </a:r>
            <a:endParaRPr lang="en-US">
              <a:ea typeface="+mn-ea"/>
            </a:endParaRPr>
          </a:p>
          <a:p>
            <a:pPr marL="12565" marR="4188" algn="l" defTabSz="1507846" rtl="0">
              <a:lnSpc>
                <a:spcPct val="101000"/>
              </a:lnSpc>
              <a:spcBef>
                <a:spcPts val="94"/>
              </a:spcBef>
              <a:defRPr/>
            </a:pPr>
            <a:endParaRPr lang="en-GB" sz="1649" kern="1200">
              <a:solidFill>
                <a:srgbClr val="000000"/>
              </a:solidFill>
              <a:latin typeface="Trebuchet MS"/>
              <a:cs typeface="Trebuchet MS"/>
            </a:endParaRPr>
          </a:p>
        </p:txBody>
      </p:sp>
      <p:pic>
        <p:nvPicPr>
          <p:cNvPr id="4" name="Picture 3">
            <a:extLst>
              <a:ext uri="{FF2B5EF4-FFF2-40B4-BE49-F238E27FC236}">
                <a16:creationId xmlns:a16="http://schemas.microsoft.com/office/drawing/2014/main" id="{E1FB95AB-06F9-77D3-21AC-DA297EF50E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7920" y="3874306"/>
            <a:ext cx="2352010" cy="927554"/>
          </a:xfrm>
          <a:prstGeom prst="rect">
            <a:avLst/>
          </a:prstGeom>
        </p:spPr>
      </p:pic>
      <p:cxnSp>
        <p:nvCxnSpPr>
          <p:cNvPr id="48" name="Straight Connector 47">
            <a:extLst>
              <a:ext uri="{FF2B5EF4-FFF2-40B4-BE49-F238E27FC236}">
                <a16:creationId xmlns:a16="http://schemas.microsoft.com/office/drawing/2014/main" id="{D3746012-D578-491D-EC3E-1CA0780359E8}"/>
              </a:ext>
            </a:extLst>
          </p:cNvPr>
          <p:cNvCxnSpPr/>
          <p:nvPr/>
        </p:nvCxnSpPr>
        <p:spPr>
          <a:xfrm>
            <a:off x="1206554" y="5972170"/>
            <a:ext cx="17810976" cy="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1C9992E-FA56-8203-4A28-066E1A6E4B7D}"/>
              </a:ext>
            </a:extLst>
          </p:cNvPr>
          <p:cNvSpPr txBox="1"/>
          <p:nvPr/>
        </p:nvSpPr>
        <p:spPr>
          <a:xfrm>
            <a:off x="1111747" y="7182689"/>
            <a:ext cx="10920855" cy="673998"/>
          </a:xfrm>
          <a:prstGeom prst="rect">
            <a:avLst/>
          </a:prstGeom>
          <a:noFill/>
        </p:spPr>
        <p:txBody>
          <a:bodyPr wrap="square" lIns="150781" tIns="75390" rIns="150781" bIns="75390" anchor="t">
            <a:spAutoFit/>
          </a:bodyPr>
          <a:lstStyle/>
          <a:p>
            <a:pPr marL="12565" marR="4188" algn="l" defTabSz="1507846" rtl="0">
              <a:lnSpc>
                <a:spcPct val="101000"/>
              </a:lnSpc>
              <a:spcBef>
                <a:spcPts val="94"/>
              </a:spcBef>
              <a:defRPr/>
            </a:pPr>
            <a:r>
              <a:rPr lang="en-GB" sz="1731" kern="1200" dirty="0">
                <a:solidFill>
                  <a:srgbClr val="000000"/>
                </a:solidFill>
                <a:latin typeface="Trebuchet MS"/>
                <a:ea typeface="+mn-ea"/>
                <a:cs typeface="Trebuchet MS"/>
              </a:rPr>
              <a:t>Established in 2000, recycling company </a:t>
            </a:r>
            <a:r>
              <a:rPr lang="en-GB" sz="1731" dirty="0">
                <a:solidFill>
                  <a:srgbClr val="000000"/>
                </a:solidFill>
                <a:latin typeface="Trebuchet MS"/>
                <a:cs typeface="Trebuchet MS"/>
              </a:rPr>
              <a:t>specialising</a:t>
            </a:r>
            <a:r>
              <a:rPr lang="en-GB" sz="1731" kern="1200" dirty="0">
                <a:solidFill>
                  <a:srgbClr val="000000"/>
                </a:solidFill>
                <a:latin typeface="Trebuchet MS"/>
                <a:ea typeface="+mn-ea"/>
                <a:cs typeface="Trebuchet MS"/>
              </a:rPr>
              <a:t> in recycling PP, LDPE ﬁlm and hard plastic HDPE. One of the leading polyethylene recycling companies in Latvia.</a:t>
            </a:r>
            <a:endParaRPr lang="en-US" dirty="0">
              <a:ea typeface="+mn-ea"/>
            </a:endParaRPr>
          </a:p>
        </p:txBody>
      </p:sp>
      <p:sp>
        <p:nvSpPr>
          <p:cNvPr id="51" name="object 26">
            <a:extLst>
              <a:ext uri="{FF2B5EF4-FFF2-40B4-BE49-F238E27FC236}">
                <a16:creationId xmlns:a16="http://schemas.microsoft.com/office/drawing/2014/main" id="{F1AD4CD1-80CD-9BCF-8C9C-9D74A49596DF}"/>
              </a:ext>
            </a:extLst>
          </p:cNvPr>
          <p:cNvSpPr txBox="1"/>
          <p:nvPr/>
        </p:nvSpPr>
        <p:spPr>
          <a:xfrm>
            <a:off x="14230779" y="7409090"/>
            <a:ext cx="1741429" cy="550182"/>
          </a:xfrm>
          <a:prstGeom prst="rect">
            <a:avLst/>
          </a:prstGeom>
        </p:spPr>
        <p:txBody>
          <a:bodyPr vert="horz" wrap="square" lIns="0" tIns="17049" rIns="0" bIns="0" rtlCol="0">
            <a:spAutoFit/>
          </a:bodyPr>
          <a:lstStyle/>
          <a:p>
            <a:pPr algn="l" defTabSz="1507846" rtl="0">
              <a:spcBef>
                <a:spcPts val="134"/>
              </a:spcBef>
              <a:defRPr/>
            </a:pPr>
            <a:r>
              <a:rPr sz="1814" b="1" kern="1200" dirty="0">
                <a:solidFill>
                  <a:srgbClr val="80B641"/>
                </a:solidFill>
                <a:latin typeface="Trebuchet MS"/>
                <a:ea typeface="+mn-ea"/>
                <a:cs typeface="Trebuchet MS"/>
              </a:rPr>
              <a:t>~</a:t>
            </a:r>
            <a:r>
              <a:rPr lang="lv-LV" sz="1814" b="1" dirty="0">
                <a:solidFill>
                  <a:srgbClr val="80B641"/>
                </a:solidFill>
                <a:latin typeface="Trebuchet MS"/>
                <a:cs typeface="Trebuchet MS"/>
              </a:rPr>
              <a:t>90</a:t>
            </a:r>
            <a:endParaRPr sz="1814" kern="1200" dirty="0">
              <a:solidFill>
                <a:srgbClr val="80B641"/>
              </a:solidFill>
              <a:latin typeface="Trebuchet MS"/>
              <a:ea typeface="+mn-ea"/>
              <a:cs typeface="Trebuchet MS"/>
            </a:endParaRPr>
          </a:p>
          <a:p>
            <a:pPr algn="l" defTabSz="1507846" rtl="0">
              <a:spcBef>
                <a:spcPts val="49"/>
              </a:spcBef>
              <a:defRPr/>
            </a:pPr>
            <a:r>
              <a:rPr sz="1649" kern="1200" dirty="0">
                <a:solidFill>
                  <a:srgbClr val="000000"/>
                </a:solidFill>
                <a:latin typeface="Trebuchet MS"/>
                <a:ea typeface="+mn-ea"/>
                <a:cs typeface="Trebuchet MS"/>
              </a:rPr>
              <a:t>employees</a:t>
            </a:r>
            <a:endParaRPr sz="1731" kern="1200" dirty="0">
              <a:solidFill>
                <a:srgbClr val="000000"/>
              </a:solidFill>
              <a:latin typeface="Trebuchet MS"/>
              <a:ea typeface="+mn-ea"/>
              <a:cs typeface="Trebuchet MS"/>
            </a:endParaRPr>
          </a:p>
        </p:txBody>
      </p:sp>
      <p:sp>
        <p:nvSpPr>
          <p:cNvPr id="52" name="object 34">
            <a:extLst>
              <a:ext uri="{FF2B5EF4-FFF2-40B4-BE49-F238E27FC236}">
                <a16:creationId xmlns:a16="http://schemas.microsoft.com/office/drawing/2014/main" id="{C3A2A8D3-5F67-BAD9-3021-02B882EA9FF3}"/>
              </a:ext>
            </a:extLst>
          </p:cNvPr>
          <p:cNvSpPr txBox="1"/>
          <p:nvPr/>
        </p:nvSpPr>
        <p:spPr>
          <a:xfrm>
            <a:off x="16864073" y="7409090"/>
            <a:ext cx="1696598" cy="550182"/>
          </a:xfrm>
          <a:prstGeom prst="rect">
            <a:avLst/>
          </a:prstGeom>
        </p:spPr>
        <p:txBody>
          <a:bodyPr vert="horz" wrap="square" lIns="0" tIns="17049" rIns="0" bIns="0" rtlCol="0" anchor="t">
            <a:spAutoFit/>
          </a:bodyPr>
          <a:lstStyle/>
          <a:p>
            <a:pPr algn="l" defTabSz="1507846" rtl="0">
              <a:spcBef>
                <a:spcPts val="134"/>
              </a:spcBef>
              <a:defRPr/>
            </a:pPr>
            <a:r>
              <a:rPr lang="lv-LV" sz="1814" b="1" dirty="0">
                <a:solidFill>
                  <a:srgbClr val="80B641"/>
                </a:solidFill>
                <a:latin typeface="Trebuchet MS"/>
                <a:cs typeface="Trebuchet MS"/>
              </a:rPr>
              <a:t>8.2M</a:t>
            </a:r>
            <a:r>
              <a:rPr lang="lv-LV" sz="1814" b="1" kern="1200" dirty="0">
                <a:solidFill>
                  <a:srgbClr val="80B641"/>
                </a:solidFill>
                <a:latin typeface="Trebuchet MS"/>
                <a:ea typeface="+mn-ea"/>
                <a:cs typeface="Trebuchet MS"/>
              </a:rPr>
              <a:t> </a:t>
            </a:r>
            <a:r>
              <a:rPr sz="1814" b="1" kern="1200" dirty="0">
                <a:solidFill>
                  <a:srgbClr val="80B641"/>
                </a:solidFill>
                <a:latin typeface="Trebuchet MS"/>
                <a:ea typeface="+mn-ea"/>
                <a:cs typeface="Trebuchet MS"/>
              </a:rPr>
              <a:t>EUR</a:t>
            </a:r>
            <a:endParaRPr sz="1814" kern="1200" dirty="0">
              <a:solidFill>
                <a:srgbClr val="80B641"/>
              </a:solidFill>
              <a:latin typeface="Trebuchet MS"/>
              <a:ea typeface="+mn-ea"/>
              <a:cs typeface="Trebuchet MS"/>
            </a:endParaRPr>
          </a:p>
          <a:p>
            <a:pPr algn="l" defTabSz="1507846" rtl="0">
              <a:spcBef>
                <a:spcPts val="45"/>
              </a:spcBef>
              <a:defRPr/>
            </a:pPr>
            <a:r>
              <a:rPr lang="en-GB" sz="1649" kern="1200" dirty="0">
                <a:solidFill>
                  <a:srgbClr val="000000"/>
                </a:solidFill>
                <a:latin typeface="Trebuchet MS"/>
                <a:ea typeface="+mn-ea"/>
                <a:cs typeface="Trebuchet MS"/>
              </a:rPr>
              <a:t>r</a:t>
            </a:r>
            <a:r>
              <a:rPr sz="1649" kern="1200" dirty="0" err="1">
                <a:solidFill>
                  <a:srgbClr val="000000"/>
                </a:solidFill>
                <a:latin typeface="Trebuchet MS"/>
                <a:ea typeface="+mn-ea"/>
                <a:cs typeface="Trebuchet MS"/>
              </a:rPr>
              <a:t>evenue</a:t>
            </a:r>
            <a:r>
              <a:rPr lang="lv-LV" sz="1649" kern="1200" dirty="0">
                <a:solidFill>
                  <a:srgbClr val="000000"/>
                </a:solidFill>
                <a:latin typeface="Trebuchet MS"/>
                <a:ea typeface="+mn-ea"/>
                <a:cs typeface="Trebuchet MS"/>
              </a:rPr>
              <a:t> </a:t>
            </a:r>
            <a:r>
              <a:rPr lang="en-LV" sz="1649" kern="1200" dirty="0">
                <a:solidFill>
                  <a:srgbClr val="000000"/>
                </a:solidFill>
                <a:latin typeface="Trebuchet MS"/>
                <a:ea typeface="+mn-ea"/>
                <a:cs typeface="Trebuchet MS"/>
              </a:rPr>
              <a:t>(202</a:t>
            </a:r>
            <a:r>
              <a:rPr lang="lv-LV" sz="1649" kern="1200" dirty="0">
                <a:solidFill>
                  <a:srgbClr val="000000"/>
                </a:solidFill>
                <a:latin typeface="Trebuchet MS"/>
                <a:ea typeface="+mn-ea"/>
                <a:cs typeface="Trebuchet MS"/>
              </a:rPr>
              <a:t>3</a:t>
            </a:r>
            <a:r>
              <a:rPr lang="en-LV" sz="1649" kern="1200" dirty="0">
                <a:solidFill>
                  <a:srgbClr val="000000"/>
                </a:solidFill>
                <a:latin typeface="Trebuchet MS"/>
                <a:ea typeface="+mn-ea"/>
                <a:cs typeface="Trebuchet MS"/>
              </a:rPr>
              <a:t>)</a:t>
            </a:r>
            <a:endParaRPr lang="en-LV" sz="1649" kern="1200" dirty="0">
              <a:solidFill>
                <a:srgbClr val="000000"/>
              </a:solidFill>
              <a:latin typeface="Trebuchet MS"/>
              <a:cs typeface="Trebuchet MS"/>
            </a:endParaRPr>
          </a:p>
        </p:txBody>
      </p:sp>
      <p:pic>
        <p:nvPicPr>
          <p:cNvPr id="55" name="Picture 54">
            <a:extLst>
              <a:ext uri="{FF2B5EF4-FFF2-40B4-BE49-F238E27FC236}">
                <a16:creationId xmlns:a16="http://schemas.microsoft.com/office/drawing/2014/main" id="{7A17ED51-EF4E-0BDF-3C7E-903F481583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85716" y="7469772"/>
            <a:ext cx="467927" cy="289983"/>
          </a:xfrm>
          <a:prstGeom prst="rect">
            <a:avLst/>
          </a:prstGeom>
        </p:spPr>
      </p:pic>
      <p:pic>
        <p:nvPicPr>
          <p:cNvPr id="58" name="Picture 57">
            <a:extLst>
              <a:ext uri="{FF2B5EF4-FFF2-40B4-BE49-F238E27FC236}">
                <a16:creationId xmlns:a16="http://schemas.microsoft.com/office/drawing/2014/main" id="{4D1DFEF1-3922-5BB5-1B36-649A193641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6310" y="7484644"/>
            <a:ext cx="484838" cy="320739"/>
          </a:xfrm>
          <a:prstGeom prst="rect">
            <a:avLst/>
          </a:prstGeom>
        </p:spPr>
      </p:pic>
      <p:sp>
        <p:nvSpPr>
          <p:cNvPr id="60" name="object 26">
            <a:extLst>
              <a:ext uri="{FF2B5EF4-FFF2-40B4-BE49-F238E27FC236}">
                <a16:creationId xmlns:a16="http://schemas.microsoft.com/office/drawing/2014/main" id="{0D806EF6-26F8-1B30-2B7F-672E2F91C82C}"/>
              </a:ext>
            </a:extLst>
          </p:cNvPr>
          <p:cNvSpPr txBox="1"/>
          <p:nvPr/>
        </p:nvSpPr>
        <p:spPr>
          <a:xfrm>
            <a:off x="14230779" y="5173953"/>
            <a:ext cx="1741429" cy="550182"/>
          </a:xfrm>
          <a:prstGeom prst="rect">
            <a:avLst/>
          </a:prstGeom>
        </p:spPr>
        <p:txBody>
          <a:bodyPr vert="horz" wrap="square" lIns="0" tIns="17049" rIns="0" bIns="0" rtlCol="0">
            <a:spAutoFit/>
          </a:bodyPr>
          <a:lstStyle/>
          <a:p>
            <a:pPr algn="l" defTabSz="1507846" rtl="0">
              <a:spcBef>
                <a:spcPts val="134"/>
              </a:spcBef>
              <a:defRPr/>
            </a:pPr>
            <a:r>
              <a:rPr sz="1814" b="1" kern="1200" dirty="0">
                <a:solidFill>
                  <a:srgbClr val="80B641"/>
                </a:solidFill>
                <a:latin typeface="Trebuchet MS"/>
                <a:ea typeface="+mn-ea"/>
                <a:cs typeface="Trebuchet MS"/>
              </a:rPr>
              <a:t>~</a:t>
            </a:r>
            <a:r>
              <a:rPr lang="lv-LV" sz="1814" b="1" dirty="0">
                <a:solidFill>
                  <a:srgbClr val="80B641"/>
                </a:solidFill>
                <a:latin typeface="Trebuchet MS"/>
                <a:cs typeface="Trebuchet MS"/>
              </a:rPr>
              <a:t>93</a:t>
            </a:r>
            <a:endParaRPr sz="1814" kern="1200" dirty="0">
              <a:solidFill>
                <a:srgbClr val="80B641"/>
              </a:solidFill>
              <a:latin typeface="Trebuchet MS"/>
              <a:ea typeface="+mn-ea"/>
              <a:cs typeface="Trebuchet MS"/>
            </a:endParaRPr>
          </a:p>
          <a:p>
            <a:pPr algn="l" defTabSz="1507846" rtl="0">
              <a:spcBef>
                <a:spcPts val="49"/>
              </a:spcBef>
              <a:defRPr/>
            </a:pPr>
            <a:r>
              <a:rPr sz="1649" kern="1200" dirty="0">
                <a:solidFill>
                  <a:srgbClr val="000000"/>
                </a:solidFill>
                <a:latin typeface="Trebuchet MS"/>
                <a:ea typeface="+mn-ea"/>
                <a:cs typeface="Trebuchet MS"/>
              </a:rPr>
              <a:t>employees</a:t>
            </a:r>
            <a:endParaRPr sz="1731" kern="1200" dirty="0">
              <a:solidFill>
                <a:srgbClr val="000000"/>
              </a:solidFill>
              <a:latin typeface="Trebuchet MS"/>
              <a:ea typeface="+mn-ea"/>
              <a:cs typeface="Trebuchet MS"/>
            </a:endParaRPr>
          </a:p>
        </p:txBody>
      </p:sp>
      <p:pic>
        <p:nvPicPr>
          <p:cNvPr id="61" name="Picture 60">
            <a:extLst>
              <a:ext uri="{FF2B5EF4-FFF2-40B4-BE49-F238E27FC236}">
                <a16:creationId xmlns:a16="http://schemas.microsoft.com/office/drawing/2014/main" id="{D966ED01-3018-1AA9-6121-E02A224272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85716" y="5234635"/>
            <a:ext cx="467927" cy="289983"/>
          </a:xfrm>
          <a:prstGeom prst="rect">
            <a:avLst/>
          </a:prstGeom>
        </p:spPr>
      </p:pic>
      <p:sp>
        <p:nvSpPr>
          <p:cNvPr id="21" name="object 79">
            <a:extLst>
              <a:ext uri="{FF2B5EF4-FFF2-40B4-BE49-F238E27FC236}">
                <a16:creationId xmlns:a16="http://schemas.microsoft.com/office/drawing/2014/main" id="{41BAC3D5-B01E-C46E-51DC-5D0EBDD07DE0}"/>
              </a:ext>
            </a:extLst>
          </p:cNvPr>
          <p:cNvSpPr txBox="1">
            <a:spLocks/>
          </p:cNvSpPr>
          <p:nvPr/>
        </p:nvSpPr>
        <p:spPr>
          <a:xfrm>
            <a:off x="1146563" y="788736"/>
            <a:ext cx="18077984" cy="1243091"/>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defRPr/>
            </a:pPr>
            <a:r>
              <a:rPr lang="en-US" sz="3958" dirty="0">
                <a:solidFill>
                  <a:srgbClr val="000000"/>
                </a:solidFill>
              </a:rPr>
              <a:t>RECYCLING SEGMENT COMPANIES</a:t>
            </a:r>
          </a:p>
          <a:p>
            <a:pPr marL="12628" marR="5051" defTabSz="1507846">
              <a:lnSpc>
                <a:spcPct val="100499"/>
              </a:lnSpc>
              <a:spcBef>
                <a:spcPts val="94"/>
              </a:spcBef>
              <a:defRPr/>
            </a:pPr>
            <a:endParaRPr lang="en-US" sz="3958" dirty="0">
              <a:solidFill>
                <a:srgbClr val="000000"/>
              </a:solidFill>
            </a:endParaRPr>
          </a:p>
        </p:txBody>
      </p:sp>
      <p:grpSp>
        <p:nvGrpSpPr>
          <p:cNvPr id="22" name="Group 21">
            <a:extLst>
              <a:ext uri="{FF2B5EF4-FFF2-40B4-BE49-F238E27FC236}">
                <a16:creationId xmlns:a16="http://schemas.microsoft.com/office/drawing/2014/main" id="{4E7B7CC6-8960-4FA4-4FCD-4AF904A5AC93}"/>
              </a:ext>
            </a:extLst>
          </p:cNvPr>
          <p:cNvGrpSpPr/>
          <p:nvPr/>
        </p:nvGrpSpPr>
        <p:grpSpPr>
          <a:xfrm>
            <a:off x="17185683" y="10358518"/>
            <a:ext cx="1771855" cy="487770"/>
            <a:chOff x="9840014" y="6262360"/>
            <a:chExt cx="1074530" cy="295805"/>
          </a:xfrm>
        </p:grpSpPr>
        <p:grpSp>
          <p:nvGrpSpPr>
            <p:cNvPr id="24" name="object 2">
              <a:extLst>
                <a:ext uri="{FF2B5EF4-FFF2-40B4-BE49-F238E27FC236}">
                  <a16:creationId xmlns:a16="http://schemas.microsoft.com/office/drawing/2014/main" id="{1E64663D-239E-01C3-2257-4E55D0E9F5DA}"/>
                </a:ext>
              </a:extLst>
            </p:cNvPr>
            <p:cNvGrpSpPr/>
            <p:nvPr/>
          </p:nvGrpSpPr>
          <p:grpSpPr>
            <a:xfrm>
              <a:off x="10107672" y="6262360"/>
              <a:ext cx="395934" cy="295227"/>
              <a:chOff x="17249685" y="10385080"/>
              <a:chExt cx="656590" cy="489584"/>
            </a:xfrm>
          </p:grpSpPr>
          <p:sp>
            <p:nvSpPr>
              <p:cNvPr id="38" name="object 3">
                <a:extLst>
                  <a:ext uri="{FF2B5EF4-FFF2-40B4-BE49-F238E27FC236}">
                    <a16:creationId xmlns:a16="http://schemas.microsoft.com/office/drawing/2014/main" id="{4F93B3B9-5989-2478-EDD6-809903C61F76}"/>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sp>
            <p:nvSpPr>
              <p:cNvPr id="40" name="object 4">
                <a:extLst>
                  <a:ext uri="{FF2B5EF4-FFF2-40B4-BE49-F238E27FC236}">
                    <a16:creationId xmlns:a16="http://schemas.microsoft.com/office/drawing/2014/main" id="{B356EA97-9817-35BE-EC4D-8ED2D0DBC769}"/>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25" name="Group 24">
              <a:extLst>
                <a:ext uri="{FF2B5EF4-FFF2-40B4-BE49-F238E27FC236}">
                  <a16:creationId xmlns:a16="http://schemas.microsoft.com/office/drawing/2014/main" id="{7D7CC9D8-0E3D-EA60-AA1A-1A14D300CDEF}"/>
                </a:ext>
              </a:extLst>
            </p:cNvPr>
            <p:cNvGrpSpPr/>
            <p:nvPr/>
          </p:nvGrpSpPr>
          <p:grpSpPr>
            <a:xfrm>
              <a:off x="9840014" y="6359815"/>
              <a:ext cx="1074530" cy="198350"/>
              <a:chOff x="9840014" y="6359815"/>
              <a:chExt cx="1074530" cy="198350"/>
            </a:xfrm>
          </p:grpSpPr>
          <p:grpSp>
            <p:nvGrpSpPr>
              <p:cNvPr id="26" name="object 5">
                <a:extLst>
                  <a:ext uri="{FF2B5EF4-FFF2-40B4-BE49-F238E27FC236}">
                    <a16:creationId xmlns:a16="http://schemas.microsoft.com/office/drawing/2014/main" id="{F2891AC1-30F3-8157-91A1-5E46C77D9B76}"/>
                  </a:ext>
                </a:extLst>
              </p:cNvPr>
              <p:cNvGrpSpPr/>
              <p:nvPr/>
            </p:nvGrpSpPr>
            <p:grpSpPr>
              <a:xfrm>
                <a:off x="9840014" y="6359815"/>
                <a:ext cx="297141" cy="198350"/>
                <a:chOff x="16805817" y="10546693"/>
                <a:chExt cx="492759" cy="328930"/>
              </a:xfrm>
            </p:grpSpPr>
            <p:pic>
              <p:nvPicPr>
                <p:cNvPr id="31" name="object 6">
                  <a:extLst>
                    <a:ext uri="{FF2B5EF4-FFF2-40B4-BE49-F238E27FC236}">
                      <a16:creationId xmlns:a16="http://schemas.microsoft.com/office/drawing/2014/main" id="{17B4BD60-ABBE-279A-8177-8ABBFBB109CF}"/>
                    </a:ext>
                  </a:extLst>
                </p:cNvPr>
                <p:cNvPicPr/>
                <p:nvPr/>
              </p:nvPicPr>
              <p:blipFill>
                <a:blip r:embed="rId5"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37" name="object 7">
                  <a:extLst>
                    <a:ext uri="{FF2B5EF4-FFF2-40B4-BE49-F238E27FC236}">
                      <a16:creationId xmlns:a16="http://schemas.microsoft.com/office/drawing/2014/main" id="{0CC665B3-C958-8CA0-5DD5-290BC5FF8088}"/>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27" name="object 8">
                <a:extLst>
                  <a:ext uri="{FF2B5EF4-FFF2-40B4-BE49-F238E27FC236}">
                    <a16:creationId xmlns:a16="http://schemas.microsoft.com/office/drawing/2014/main" id="{1FB81575-7C34-B7A3-B0DF-5AD940D6FC99}"/>
                  </a:ext>
                </a:extLst>
              </p:cNvPr>
              <p:cNvGrpSpPr/>
              <p:nvPr/>
            </p:nvGrpSpPr>
            <p:grpSpPr>
              <a:xfrm>
                <a:off x="10375784" y="6461756"/>
                <a:ext cx="538760" cy="91899"/>
                <a:chOff x="17694304" y="10715745"/>
                <a:chExt cx="893444" cy="152400"/>
              </a:xfrm>
            </p:grpSpPr>
            <p:pic>
              <p:nvPicPr>
                <p:cNvPr id="28" name="object 9">
                  <a:extLst>
                    <a:ext uri="{FF2B5EF4-FFF2-40B4-BE49-F238E27FC236}">
                      <a16:creationId xmlns:a16="http://schemas.microsoft.com/office/drawing/2014/main" id="{C92A475C-9CA1-9DEC-2A0D-367D7E80E4E2}"/>
                    </a:ext>
                  </a:extLst>
                </p:cNvPr>
                <p:cNvPicPr/>
                <p:nvPr/>
              </p:nvPicPr>
              <p:blipFill>
                <a:blip r:embed="rId6"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30" name="object 10">
                  <a:extLst>
                    <a:ext uri="{FF2B5EF4-FFF2-40B4-BE49-F238E27FC236}">
                      <a16:creationId xmlns:a16="http://schemas.microsoft.com/office/drawing/2014/main" id="{B385836B-A338-04E6-D1E4-A9AA8F3E823E}"/>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grpSp>
      <p:sp>
        <p:nvSpPr>
          <p:cNvPr id="5" name="object 10">
            <a:extLst>
              <a:ext uri="{FF2B5EF4-FFF2-40B4-BE49-F238E27FC236}">
                <a16:creationId xmlns:a16="http://schemas.microsoft.com/office/drawing/2014/main" id="{6A2A0B55-8FA8-B59D-C10C-D6576C7FE695}"/>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defRPr/>
            </a:pPr>
            <a:endParaRPr sz="1789">
              <a:latin typeface="Avenir Light"/>
              <a:ea typeface="+mn-ea"/>
              <a:cs typeface="+mn-cs"/>
            </a:endParaRPr>
          </a:p>
        </p:txBody>
      </p:sp>
      <p:sp>
        <p:nvSpPr>
          <p:cNvPr id="41" name="TextBox 40">
            <a:extLst>
              <a:ext uri="{FF2B5EF4-FFF2-40B4-BE49-F238E27FC236}">
                <a16:creationId xmlns:a16="http://schemas.microsoft.com/office/drawing/2014/main" id="{0E500426-723B-40BE-987A-03414DA07BB1}"/>
              </a:ext>
            </a:extLst>
          </p:cNvPr>
          <p:cNvSpPr txBox="1"/>
          <p:nvPr/>
        </p:nvSpPr>
        <p:spPr>
          <a:xfrm>
            <a:off x="1111747" y="9409243"/>
            <a:ext cx="10920855" cy="673998"/>
          </a:xfrm>
          <a:prstGeom prst="rect">
            <a:avLst/>
          </a:prstGeom>
          <a:noFill/>
        </p:spPr>
        <p:txBody>
          <a:bodyPr wrap="square" lIns="150781" tIns="75390" rIns="150781" bIns="75390" anchor="t">
            <a:spAutoFit/>
          </a:bodyPr>
          <a:lstStyle/>
          <a:p>
            <a:pPr marL="12565" marR="4188">
              <a:lnSpc>
                <a:spcPct val="101000"/>
              </a:lnSpc>
              <a:spcBef>
                <a:spcPts val="94"/>
              </a:spcBef>
              <a:defRPr/>
            </a:pPr>
            <a:r>
              <a:rPr lang="lv-LV" sz="1731" dirty="0">
                <a:solidFill>
                  <a:srgbClr val="000000"/>
                </a:solidFill>
                <a:latin typeface="Trebuchet MS"/>
                <a:cs typeface="Trebuchet MS"/>
              </a:rPr>
              <a:t>L</a:t>
            </a:r>
            <a:r>
              <a:rPr lang="en-US" sz="1731" dirty="0" err="1">
                <a:solidFill>
                  <a:srgbClr val="000000"/>
                </a:solidFill>
                <a:latin typeface="Trebuchet MS"/>
                <a:cs typeface="Trebuchet MS"/>
              </a:rPr>
              <a:t>eader</a:t>
            </a:r>
            <a:r>
              <a:rPr lang="en-US" sz="1731" dirty="0">
                <a:solidFill>
                  <a:srgbClr val="000000"/>
                </a:solidFill>
                <a:latin typeface="Trebuchet MS"/>
                <a:cs typeface="Trebuchet MS"/>
              </a:rPr>
              <a:t> in the PVC post-production scrap recycling market</a:t>
            </a:r>
            <a:r>
              <a:rPr lang="lv-LV" sz="1731" dirty="0">
                <a:solidFill>
                  <a:srgbClr val="000000"/>
                </a:solidFill>
                <a:latin typeface="Trebuchet MS"/>
                <a:cs typeface="Trebuchet MS"/>
              </a:rPr>
              <a:t>, </a:t>
            </a:r>
            <a:r>
              <a:rPr lang="en-US" sz="1731" dirty="0">
                <a:solidFill>
                  <a:srgbClr val="000000"/>
                </a:solidFill>
                <a:latin typeface="Trebuchet MS"/>
                <a:cs typeface="Trebuchet MS"/>
              </a:rPr>
              <a:t>constantly operated in this industry since 1993.</a:t>
            </a:r>
            <a:r>
              <a:rPr lang="lv-LV" sz="1731" dirty="0">
                <a:solidFill>
                  <a:srgbClr val="000000"/>
                </a:solidFill>
                <a:latin typeface="Trebuchet MS"/>
                <a:cs typeface="Trebuchet MS"/>
              </a:rPr>
              <a:t> </a:t>
            </a:r>
            <a:r>
              <a:rPr lang="lv-LV" sz="1731" dirty="0" err="1">
                <a:solidFill>
                  <a:srgbClr val="000000"/>
                </a:solidFill>
                <a:latin typeface="Trebuchet MS"/>
                <a:cs typeface="Trebuchet MS"/>
              </a:rPr>
              <a:t>Located</a:t>
            </a:r>
            <a:r>
              <a:rPr lang="lv-LV" sz="1731" dirty="0">
                <a:solidFill>
                  <a:srgbClr val="000000"/>
                </a:solidFill>
                <a:latin typeface="Trebuchet MS"/>
                <a:cs typeface="Trebuchet MS"/>
              </a:rPr>
              <a:t> </a:t>
            </a:r>
            <a:r>
              <a:rPr lang="lv-LV" sz="1731" dirty="0" err="1">
                <a:solidFill>
                  <a:srgbClr val="000000"/>
                </a:solidFill>
                <a:latin typeface="Trebuchet MS"/>
                <a:cs typeface="Trebuchet MS"/>
              </a:rPr>
              <a:t>in</a:t>
            </a:r>
            <a:r>
              <a:rPr lang="lv-LV" sz="1731" dirty="0">
                <a:solidFill>
                  <a:srgbClr val="000000"/>
                </a:solidFill>
                <a:latin typeface="Trebuchet MS"/>
                <a:cs typeface="Trebuchet MS"/>
              </a:rPr>
              <a:t> </a:t>
            </a:r>
            <a:r>
              <a:rPr lang="lv-LV" sz="1731" dirty="0" err="1">
                <a:solidFill>
                  <a:srgbClr val="000000"/>
                </a:solidFill>
                <a:latin typeface="Trebuchet MS"/>
                <a:cs typeface="Trebuchet MS"/>
              </a:rPr>
              <a:t>Poland</a:t>
            </a:r>
            <a:r>
              <a:rPr lang="lv-LV" sz="1731" dirty="0">
                <a:solidFill>
                  <a:srgbClr val="000000"/>
                </a:solidFill>
                <a:latin typeface="Trebuchet MS"/>
                <a:cs typeface="Trebuchet MS"/>
              </a:rPr>
              <a:t>.</a:t>
            </a:r>
            <a:endParaRPr lang="en-US" dirty="0">
              <a:ea typeface="+mn-ea"/>
            </a:endParaRPr>
          </a:p>
        </p:txBody>
      </p:sp>
      <p:pic>
        <p:nvPicPr>
          <p:cNvPr id="7" name="Picture 6">
            <a:extLst>
              <a:ext uri="{FF2B5EF4-FFF2-40B4-BE49-F238E27FC236}">
                <a16:creationId xmlns:a16="http://schemas.microsoft.com/office/drawing/2014/main" id="{FDBC1E4D-E8C2-484F-844F-23E4F4E880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8247" y="8265619"/>
            <a:ext cx="1511348" cy="1090690"/>
          </a:xfrm>
          <a:prstGeom prst="rect">
            <a:avLst/>
          </a:prstGeom>
        </p:spPr>
      </p:pic>
      <p:cxnSp>
        <p:nvCxnSpPr>
          <p:cNvPr id="42" name="Straight Connector 41">
            <a:extLst>
              <a:ext uri="{FF2B5EF4-FFF2-40B4-BE49-F238E27FC236}">
                <a16:creationId xmlns:a16="http://schemas.microsoft.com/office/drawing/2014/main" id="{5415AD4C-390C-47BA-91E6-F60BCD3CA935}"/>
              </a:ext>
            </a:extLst>
          </p:cNvPr>
          <p:cNvCxnSpPr/>
          <p:nvPr/>
        </p:nvCxnSpPr>
        <p:spPr>
          <a:xfrm>
            <a:off x="1206554" y="8223301"/>
            <a:ext cx="17810976" cy="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3" name="object 26">
            <a:extLst>
              <a:ext uri="{FF2B5EF4-FFF2-40B4-BE49-F238E27FC236}">
                <a16:creationId xmlns:a16="http://schemas.microsoft.com/office/drawing/2014/main" id="{9F7BA40A-4DDC-411B-8C5D-3EF2B3EE014B}"/>
              </a:ext>
            </a:extLst>
          </p:cNvPr>
          <p:cNvSpPr txBox="1"/>
          <p:nvPr/>
        </p:nvSpPr>
        <p:spPr>
          <a:xfrm>
            <a:off x="14230779" y="9196673"/>
            <a:ext cx="1741429" cy="550182"/>
          </a:xfrm>
          <a:prstGeom prst="rect">
            <a:avLst/>
          </a:prstGeom>
        </p:spPr>
        <p:txBody>
          <a:bodyPr vert="horz" wrap="square" lIns="0" tIns="17049" rIns="0" bIns="0" rtlCol="0">
            <a:spAutoFit/>
          </a:bodyPr>
          <a:lstStyle/>
          <a:p>
            <a:pPr algn="l" defTabSz="1507846" rtl="0">
              <a:spcBef>
                <a:spcPts val="134"/>
              </a:spcBef>
              <a:defRPr/>
            </a:pPr>
            <a:r>
              <a:rPr sz="1814" b="1" kern="1200" dirty="0">
                <a:solidFill>
                  <a:srgbClr val="80B641"/>
                </a:solidFill>
                <a:latin typeface="Trebuchet MS"/>
                <a:ea typeface="+mn-ea"/>
                <a:cs typeface="Trebuchet MS"/>
              </a:rPr>
              <a:t>~</a:t>
            </a:r>
            <a:r>
              <a:rPr lang="lv-LV" sz="1814" b="1" kern="1200" dirty="0">
                <a:solidFill>
                  <a:srgbClr val="80B641"/>
                </a:solidFill>
                <a:latin typeface="Trebuchet MS"/>
                <a:ea typeface="+mn-ea"/>
                <a:cs typeface="Trebuchet MS"/>
              </a:rPr>
              <a:t>184</a:t>
            </a:r>
            <a:endParaRPr sz="1814" kern="1200" dirty="0">
              <a:solidFill>
                <a:srgbClr val="80B641"/>
              </a:solidFill>
              <a:latin typeface="Trebuchet MS"/>
              <a:ea typeface="+mn-ea"/>
              <a:cs typeface="Trebuchet MS"/>
            </a:endParaRPr>
          </a:p>
          <a:p>
            <a:pPr algn="l" defTabSz="1507846" rtl="0">
              <a:spcBef>
                <a:spcPts val="49"/>
              </a:spcBef>
              <a:defRPr/>
            </a:pPr>
            <a:r>
              <a:rPr sz="1649" kern="1200" dirty="0">
                <a:solidFill>
                  <a:srgbClr val="000000"/>
                </a:solidFill>
                <a:latin typeface="Trebuchet MS"/>
                <a:ea typeface="+mn-ea"/>
                <a:cs typeface="Trebuchet MS"/>
              </a:rPr>
              <a:t>employees</a:t>
            </a:r>
            <a:endParaRPr sz="1731" kern="1200" dirty="0">
              <a:solidFill>
                <a:srgbClr val="000000"/>
              </a:solidFill>
              <a:latin typeface="Trebuchet MS"/>
              <a:ea typeface="+mn-ea"/>
              <a:cs typeface="Trebuchet MS"/>
            </a:endParaRPr>
          </a:p>
        </p:txBody>
      </p:sp>
      <p:sp>
        <p:nvSpPr>
          <p:cNvPr id="44" name="object 34">
            <a:extLst>
              <a:ext uri="{FF2B5EF4-FFF2-40B4-BE49-F238E27FC236}">
                <a16:creationId xmlns:a16="http://schemas.microsoft.com/office/drawing/2014/main" id="{500E6F70-82F9-4D64-A478-1F53C2E499AF}"/>
              </a:ext>
            </a:extLst>
          </p:cNvPr>
          <p:cNvSpPr txBox="1"/>
          <p:nvPr/>
        </p:nvSpPr>
        <p:spPr>
          <a:xfrm>
            <a:off x="16864073" y="9196674"/>
            <a:ext cx="1696598" cy="550182"/>
          </a:xfrm>
          <a:prstGeom prst="rect">
            <a:avLst/>
          </a:prstGeom>
        </p:spPr>
        <p:txBody>
          <a:bodyPr vert="horz" wrap="square" lIns="0" tIns="17049" rIns="0" bIns="0" rtlCol="0" anchor="t">
            <a:spAutoFit/>
          </a:bodyPr>
          <a:lstStyle/>
          <a:p>
            <a:pPr>
              <a:spcBef>
                <a:spcPts val="134"/>
              </a:spcBef>
              <a:defRPr/>
            </a:pPr>
            <a:r>
              <a:rPr lang="lv-LV" sz="1814" b="1" dirty="0">
                <a:solidFill>
                  <a:srgbClr val="80B641"/>
                </a:solidFill>
                <a:latin typeface="Trebuchet MS"/>
                <a:cs typeface="Trebuchet MS"/>
              </a:rPr>
              <a:t>28.4M</a:t>
            </a:r>
            <a:r>
              <a:rPr lang="lv-LV" sz="1814" b="1" kern="1200" dirty="0">
                <a:solidFill>
                  <a:srgbClr val="80B641"/>
                </a:solidFill>
                <a:latin typeface="Trebuchet MS"/>
                <a:ea typeface="+mn-ea"/>
                <a:cs typeface="Trebuchet MS"/>
              </a:rPr>
              <a:t> </a:t>
            </a:r>
            <a:r>
              <a:rPr sz="1814" b="1" kern="1200" dirty="0">
                <a:solidFill>
                  <a:srgbClr val="80B641"/>
                </a:solidFill>
                <a:latin typeface="Trebuchet MS"/>
                <a:ea typeface="+mn-ea"/>
                <a:cs typeface="Trebuchet MS"/>
              </a:rPr>
              <a:t>EUR</a:t>
            </a:r>
            <a:r>
              <a:rPr lang="lv-LV" sz="1814" baseline="30000" dirty="0">
                <a:solidFill>
                  <a:srgbClr val="80B641"/>
                </a:solidFill>
                <a:latin typeface="Trebuchet MS"/>
                <a:cs typeface="Trebuchet MS"/>
              </a:rPr>
              <a:t>1</a:t>
            </a:r>
            <a:endParaRPr sz="1814" kern="1200" dirty="0">
              <a:solidFill>
                <a:srgbClr val="80B641"/>
              </a:solidFill>
              <a:latin typeface="Trebuchet MS"/>
              <a:ea typeface="+mn-ea"/>
              <a:cs typeface="Trebuchet MS"/>
            </a:endParaRPr>
          </a:p>
          <a:p>
            <a:pPr algn="l" defTabSz="1507846" rtl="0">
              <a:spcBef>
                <a:spcPts val="45"/>
              </a:spcBef>
              <a:defRPr/>
            </a:pPr>
            <a:r>
              <a:rPr lang="en-GB" sz="1649" kern="1200" dirty="0">
                <a:solidFill>
                  <a:srgbClr val="000000"/>
                </a:solidFill>
                <a:latin typeface="Trebuchet MS"/>
                <a:ea typeface="+mn-ea"/>
                <a:cs typeface="Trebuchet MS"/>
              </a:rPr>
              <a:t>r</a:t>
            </a:r>
            <a:r>
              <a:rPr sz="1649" kern="1200" dirty="0" err="1">
                <a:solidFill>
                  <a:srgbClr val="000000"/>
                </a:solidFill>
                <a:latin typeface="Trebuchet MS"/>
                <a:ea typeface="+mn-ea"/>
                <a:cs typeface="Trebuchet MS"/>
              </a:rPr>
              <a:t>evenue</a:t>
            </a:r>
            <a:r>
              <a:rPr lang="lv-LV" sz="1649" kern="1200" dirty="0">
                <a:solidFill>
                  <a:srgbClr val="000000"/>
                </a:solidFill>
                <a:latin typeface="Trebuchet MS"/>
                <a:ea typeface="+mn-ea"/>
                <a:cs typeface="Trebuchet MS"/>
              </a:rPr>
              <a:t> </a:t>
            </a:r>
            <a:r>
              <a:rPr lang="en-LV" sz="1649" kern="1200" dirty="0">
                <a:solidFill>
                  <a:srgbClr val="000000"/>
                </a:solidFill>
                <a:latin typeface="Trebuchet MS"/>
                <a:ea typeface="+mn-ea"/>
                <a:cs typeface="Trebuchet MS"/>
              </a:rPr>
              <a:t>(202</a:t>
            </a:r>
            <a:r>
              <a:rPr lang="lv-LV" sz="1649" kern="1200" dirty="0">
                <a:solidFill>
                  <a:srgbClr val="000000"/>
                </a:solidFill>
                <a:latin typeface="Trebuchet MS"/>
                <a:ea typeface="+mn-ea"/>
                <a:cs typeface="Trebuchet MS"/>
              </a:rPr>
              <a:t>3</a:t>
            </a:r>
            <a:r>
              <a:rPr lang="en-LV" sz="1649" kern="1200" dirty="0">
                <a:solidFill>
                  <a:srgbClr val="000000"/>
                </a:solidFill>
                <a:latin typeface="Trebuchet MS"/>
                <a:ea typeface="+mn-ea"/>
                <a:cs typeface="Trebuchet MS"/>
              </a:rPr>
              <a:t>)</a:t>
            </a:r>
            <a:endParaRPr lang="en-LV" sz="1649" kern="1200" dirty="0">
              <a:solidFill>
                <a:srgbClr val="000000"/>
              </a:solidFill>
              <a:latin typeface="Trebuchet MS"/>
              <a:cs typeface="Trebuchet MS"/>
            </a:endParaRPr>
          </a:p>
        </p:txBody>
      </p:sp>
      <p:pic>
        <p:nvPicPr>
          <p:cNvPr id="45" name="Picture 44">
            <a:extLst>
              <a:ext uri="{FF2B5EF4-FFF2-40B4-BE49-F238E27FC236}">
                <a16:creationId xmlns:a16="http://schemas.microsoft.com/office/drawing/2014/main" id="{C6DC340A-AE97-43DF-9002-57840FCC85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85716" y="9257355"/>
            <a:ext cx="467927" cy="289983"/>
          </a:xfrm>
          <a:prstGeom prst="rect">
            <a:avLst/>
          </a:prstGeom>
        </p:spPr>
      </p:pic>
      <p:pic>
        <p:nvPicPr>
          <p:cNvPr id="46" name="Picture 45">
            <a:extLst>
              <a:ext uri="{FF2B5EF4-FFF2-40B4-BE49-F238E27FC236}">
                <a16:creationId xmlns:a16="http://schemas.microsoft.com/office/drawing/2014/main" id="{F9D15380-B452-452F-8E7B-3754418FFF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6310" y="9272227"/>
            <a:ext cx="484838" cy="320739"/>
          </a:xfrm>
          <a:prstGeom prst="rect">
            <a:avLst/>
          </a:prstGeom>
        </p:spPr>
      </p:pic>
      <p:sp>
        <p:nvSpPr>
          <p:cNvPr id="2" name="TextBox 1">
            <a:extLst>
              <a:ext uri="{FF2B5EF4-FFF2-40B4-BE49-F238E27FC236}">
                <a16:creationId xmlns:a16="http://schemas.microsoft.com/office/drawing/2014/main" id="{60247983-79E9-4735-8B4F-34579438AF7B}"/>
              </a:ext>
            </a:extLst>
          </p:cNvPr>
          <p:cNvSpPr txBox="1"/>
          <p:nvPr/>
        </p:nvSpPr>
        <p:spPr>
          <a:xfrm>
            <a:off x="1111747" y="10432384"/>
            <a:ext cx="6843383" cy="346120"/>
          </a:xfrm>
          <a:prstGeom prst="rect">
            <a:avLst/>
          </a:prstGeom>
          <a:noFill/>
        </p:spPr>
        <p:txBody>
          <a:bodyPr wrap="square" rtlCol="0">
            <a:spAutoFit/>
          </a:bodyPr>
          <a:lstStyle/>
          <a:p>
            <a:pPr algn="l">
              <a:buClr>
                <a:schemeClr val="accent1"/>
              </a:buClr>
            </a:pPr>
            <a:r>
              <a:rPr lang="lv-LV" sz="1649" baseline="30000" dirty="0">
                <a:solidFill>
                  <a:schemeClr val="tx1">
                    <a:lumMod val="40000"/>
                    <a:lumOff val="60000"/>
                  </a:schemeClr>
                </a:solidFill>
                <a:latin typeface="Trebuchet MS" panose="020B0603020202020204" pitchFamily="34" charset="0"/>
              </a:rPr>
              <a:t>1</a:t>
            </a:r>
            <a:r>
              <a:rPr lang="lv-LV" sz="1649" dirty="0">
                <a:solidFill>
                  <a:schemeClr val="tx1">
                    <a:lumMod val="40000"/>
                    <a:lumOff val="60000"/>
                  </a:schemeClr>
                </a:solidFill>
                <a:latin typeface="Trebuchet MS" panose="020B0603020202020204" pitchFamily="34" charset="0"/>
              </a:rPr>
              <a:t> </a:t>
            </a:r>
            <a:r>
              <a:rPr lang="lv-LV" sz="1649" dirty="0" err="1">
                <a:solidFill>
                  <a:schemeClr val="tx1">
                    <a:lumMod val="40000"/>
                    <a:lumOff val="60000"/>
                  </a:schemeClr>
                </a:solidFill>
                <a:latin typeface="Trebuchet MS" panose="020B0603020202020204" pitchFamily="34" charset="0"/>
              </a:rPr>
              <a:t>Pro</a:t>
            </a:r>
            <a:r>
              <a:rPr lang="lv-LV" sz="1649" dirty="0">
                <a:solidFill>
                  <a:schemeClr val="tx1">
                    <a:lumMod val="40000"/>
                    <a:lumOff val="60000"/>
                  </a:schemeClr>
                </a:solidFill>
                <a:latin typeface="Trebuchet MS" panose="020B0603020202020204" pitchFamily="34" charset="0"/>
              </a:rPr>
              <a:t>-forma </a:t>
            </a:r>
            <a:r>
              <a:rPr lang="lv-LV" sz="1649" dirty="0" err="1">
                <a:solidFill>
                  <a:schemeClr val="tx1">
                    <a:lumMod val="40000"/>
                    <a:lumOff val="60000"/>
                  </a:schemeClr>
                </a:solidFill>
                <a:latin typeface="Trebuchet MS" panose="020B0603020202020204" pitchFamily="34" charset="0"/>
              </a:rPr>
              <a:t>for</a:t>
            </a:r>
            <a:r>
              <a:rPr lang="lv-LV" sz="1649" dirty="0">
                <a:solidFill>
                  <a:schemeClr val="tx1">
                    <a:lumMod val="40000"/>
                    <a:lumOff val="60000"/>
                  </a:schemeClr>
                </a:solidFill>
                <a:latin typeface="Trebuchet MS" panose="020B0603020202020204" pitchFamily="34" charset="0"/>
              </a:rPr>
              <a:t> </a:t>
            </a:r>
            <a:r>
              <a:rPr lang="lv-LV" sz="1649" dirty="0" err="1">
                <a:solidFill>
                  <a:schemeClr val="tx1">
                    <a:lumMod val="40000"/>
                    <a:lumOff val="60000"/>
                  </a:schemeClr>
                </a:solidFill>
                <a:latin typeface="Trebuchet MS" panose="020B0603020202020204" pitchFamily="34" charset="0"/>
              </a:rPr>
              <a:t>full-year</a:t>
            </a:r>
            <a:r>
              <a:rPr lang="lv-LV" sz="1649" dirty="0">
                <a:solidFill>
                  <a:schemeClr val="tx1">
                    <a:lumMod val="40000"/>
                    <a:lumOff val="60000"/>
                  </a:schemeClr>
                </a:solidFill>
                <a:latin typeface="Trebuchet MS" panose="020B0603020202020204" pitchFamily="34" charset="0"/>
              </a:rPr>
              <a:t> 2023, </a:t>
            </a:r>
            <a:r>
              <a:rPr lang="lv-LV" sz="1649" dirty="0" err="1">
                <a:solidFill>
                  <a:schemeClr val="tx1">
                    <a:lumMod val="40000"/>
                    <a:lumOff val="60000"/>
                  </a:schemeClr>
                </a:solidFill>
                <a:latin typeface="Trebuchet MS" panose="020B0603020202020204" pitchFamily="34" charset="0"/>
              </a:rPr>
              <a:t>acquired</a:t>
            </a:r>
            <a:r>
              <a:rPr lang="lv-LV" sz="1649" dirty="0">
                <a:solidFill>
                  <a:schemeClr val="tx1">
                    <a:lumMod val="40000"/>
                    <a:lumOff val="60000"/>
                  </a:schemeClr>
                </a:solidFill>
                <a:latin typeface="Trebuchet MS" panose="020B0603020202020204" pitchFamily="34" charset="0"/>
              </a:rPr>
              <a:t> </a:t>
            </a:r>
            <a:r>
              <a:rPr lang="lv-LV" sz="1649" dirty="0" err="1">
                <a:solidFill>
                  <a:schemeClr val="tx1">
                    <a:lumMod val="40000"/>
                    <a:lumOff val="60000"/>
                  </a:schemeClr>
                </a:solidFill>
                <a:latin typeface="Trebuchet MS" panose="020B0603020202020204" pitchFamily="34" charset="0"/>
              </a:rPr>
              <a:t>in</a:t>
            </a:r>
            <a:r>
              <a:rPr lang="lv-LV" sz="1649" dirty="0">
                <a:solidFill>
                  <a:schemeClr val="tx1">
                    <a:lumMod val="40000"/>
                    <a:lumOff val="60000"/>
                  </a:schemeClr>
                </a:solidFill>
                <a:latin typeface="Trebuchet MS" panose="020B0603020202020204" pitchFamily="34" charset="0"/>
              </a:rPr>
              <a:t> </a:t>
            </a:r>
            <a:r>
              <a:rPr lang="lv-LV" sz="1649" dirty="0" err="1">
                <a:solidFill>
                  <a:schemeClr val="tx1">
                    <a:lumMod val="40000"/>
                    <a:lumOff val="60000"/>
                  </a:schemeClr>
                </a:solidFill>
                <a:latin typeface="Trebuchet MS" panose="020B0603020202020204" pitchFamily="34" charset="0"/>
              </a:rPr>
              <a:t>November</a:t>
            </a:r>
            <a:r>
              <a:rPr lang="lv-LV" sz="1649" dirty="0">
                <a:solidFill>
                  <a:schemeClr val="tx1">
                    <a:lumMod val="40000"/>
                    <a:lumOff val="60000"/>
                  </a:schemeClr>
                </a:solidFill>
                <a:latin typeface="Trebuchet MS" panose="020B0603020202020204" pitchFamily="34" charset="0"/>
              </a:rPr>
              <a:t> 2023.</a:t>
            </a:r>
          </a:p>
        </p:txBody>
      </p:sp>
      <p:pic>
        <p:nvPicPr>
          <p:cNvPr id="8" name="Picture 7">
            <a:extLst>
              <a:ext uri="{FF2B5EF4-FFF2-40B4-BE49-F238E27FC236}">
                <a16:creationId xmlns:a16="http://schemas.microsoft.com/office/drawing/2014/main" id="{9D261D0C-C950-49FC-80D3-11B8441E405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87920" y="2117302"/>
            <a:ext cx="2278074" cy="450375"/>
          </a:xfrm>
          <a:prstGeom prst="rect">
            <a:avLst/>
          </a:prstGeom>
        </p:spPr>
      </p:pic>
      <p:pic>
        <p:nvPicPr>
          <p:cNvPr id="11" name="Picture 10">
            <a:extLst>
              <a:ext uri="{FF2B5EF4-FFF2-40B4-BE49-F238E27FC236}">
                <a16:creationId xmlns:a16="http://schemas.microsoft.com/office/drawing/2014/main" id="{B7BA8758-6AD4-4815-887E-6F72027275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87919" y="6387891"/>
            <a:ext cx="2722153" cy="575455"/>
          </a:xfrm>
          <a:prstGeom prst="rect">
            <a:avLst/>
          </a:prstGeom>
        </p:spPr>
      </p:pic>
    </p:spTree>
    <p:extLst>
      <p:ext uri="{BB962C8B-B14F-4D97-AF65-F5344CB8AC3E}">
        <p14:creationId xmlns:p14="http://schemas.microsoft.com/office/powerpoint/2010/main" val="417700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12">
            <a:extLst>
              <a:ext uri="{FF2B5EF4-FFF2-40B4-BE49-F238E27FC236}">
                <a16:creationId xmlns:a16="http://schemas.microsoft.com/office/drawing/2014/main" id="{1AB1B47F-DF8D-F927-ED20-06634A23F315}"/>
              </a:ext>
            </a:extLst>
          </p:cNvPr>
          <p:cNvSpPr/>
          <p:nvPr/>
        </p:nvSpPr>
        <p:spPr>
          <a:xfrm>
            <a:off x="-3662" y="4316776"/>
            <a:ext cx="6432807" cy="7109678"/>
          </a:xfrm>
          <a:custGeom>
            <a:avLst/>
            <a:gdLst/>
            <a:ahLst/>
            <a:cxnLst/>
            <a:rect l="l" t="t" r="r" b="b"/>
            <a:pathLst>
              <a:path w="6469380" h="7150100">
                <a:moveTo>
                  <a:pt x="3621442" y="114300"/>
                </a:moveTo>
                <a:lnTo>
                  <a:pt x="2986846" y="114300"/>
                </a:lnTo>
                <a:lnTo>
                  <a:pt x="3036458" y="127000"/>
                </a:lnTo>
                <a:lnTo>
                  <a:pt x="3085992" y="127000"/>
                </a:lnTo>
                <a:lnTo>
                  <a:pt x="3135440" y="139700"/>
                </a:lnTo>
                <a:lnTo>
                  <a:pt x="3184797" y="139700"/>
                </a:lnTo>
                <a:lnTo>
                  <a:pt x="3234055" y="152400"/>
                </a:lnTo>
                <a:lnTo>
                  <a:pt x="3283207" y="152400"/>
                </a:lnTo>
                <a:lnTo>
                  <a:pt x="3381168" y="177800"/>
                </a:lnTo>
                <a:lnTo>
                  <a:pt x="3429963" y="177800"/>
                </a:lnTo>
                <a:lnTo>
                  <a:pt x="3862317" y="292100"/>
                </a:lnTo>
                <a:lnTo>
                  <a:pt x="3909475" y="317500"/>
                </a:lnTo>
                <a:lnTo>
                  <a:pt x="4003182" y="342900"/>
                </a:lnTo>
                <a:lnTo>
                  <a:pt x="4049717" y="368300"/>
                </a:lnTo>
                <a:lnTo>
                  <a:pt x="4096030" y="381000"/>
                </a:lnTo>
                <a:lnTo>
                  <a:pt x="4142115" y="406400"/>
                </a:lnTo>
                <a:lnTo>
                  <a:pt x="4187964" y="419100"/>
                </a:lnTo>
                <a:lnTo>
                  <a:pt x="4323876" y="495300"/>
                </a:lnTo>
                <a:lnTo>
                  <a:pt x="4368524" y="508000"/>
                </a:lnTo>
                <a:lnTo>
                  <a:pt x="4456786" y="558800"/>
                </a:lnTo>
                <a:lnTo>
                  <a:pt x="4629017" y="660400"/>
                </a:lnTo>
                <a:lnTo>
                  <a:pt x="4754265" y="736600"/>
                </a:lnTo>
                <a:lnTo>
                  <a:pt x="4795238" y="774700"/>
                </a:lnTo>
                <a:lnTo>
                  <a:pt x="4915750" y="850900"/>
                </a:lnTo>
                <a:lnTo>
                  <a:pt x="4955101" y="889000"/>
                </a:lnTo>
                <a:lnTo>
                  <a:pt x="4994032" y="914400"/>
                </a:lnTo>
                <a:lnTo>
                  <a:pt x="5032540" y="952500"/>
                </a:lnTo>
                <a:lnTo>
                  <a:pt x="5070617" y="977900"/>
                </a:lnTo>
                <a:lnTo>
                  <a:pt x="5108259" y="1016000"/>
                </a:lnTo>
                <a:lnTo>
                  <a:pt x="5145461" y="1041400"/>
                </a:lnTo>
                <a:lnTo>
                  <a:pt x="5182217" y="1079500"/>
                </a:lnTo>
                <a:lnTo>
                  <a:pt x="5218521" y="1117600"/>
                </a:lnTo>
                <a:lnTo>
                  <a:pt x="5254368" y="1143000"/>
                </a:lnTo>
                <a:lnTo>
                  <a:pt x="5289753" y="1181100"/>
                </a:lnTo>
                <a:lnTo>
                  <a:pt x="5324670" y="1219200"/>
                </a:lnTo>
                <a:lnTo>
                  <a:pt x="5359114" y="1257300"/>
                </a:lnTo>
                <a:lnTo>
                  <a:pt x="5393080" y="1295400"/>
                </a:lnTo>
                <a:lnTo>
                  <a:pt x="5426561" y="1333500"/>
                </a:lnTo>
                <a:lnTo>
                  <a:pt x="5459553" y="1371600"/>
                </a:lnTo>
                <a:lnTo>
                  <a:pt x="5492051" y="1409700"/>
                </a:lnTo>
                <a:lnTo>
                  <a:pt x="5524048" y="1447800"/>
                </a:lnTo>
                <a:lnTo>
                  <a:pt x="5555540" y="1485900"/>
                </a:lnTo>
                <a:lnTo>
                  <a:pt x="5586520" y="1524000"/>
                </a:lnTo>
                <a:lnTo>
                  <a:pt x="5616985" y="1562100"/>
                </a:lnTo>
                <a:lnTo>
                  <a:pt x="5646901" y="1600200"/>
                </a:lnTo>
                <a:lnTo>
                  <a:pt x="5676242" y="1638300"/>
                </a:lnTo>
                <a:lnTo>
                  <a:pt x="5705003" y="1676400"/>
                </a:lnTo>
                <a:lnTo>
                  <a:pt x="5733183" y="1727200"/>
                </a:lnTo>
                <a:lnTo>
                  <a:pt x="5760778" y="1765300"/>
                </a:lnTo>
                <a:lnTo>
                  <a:pt x="5787786" y="1803400"/>
                </a:lnTo>
                <a:lnTo>
                  <a:pt x="5814204" y="1854200"/>
                </a:lnTo>
                <a:lnTo>
                  <a:pt x="5840030" y="1892300"/>
                </a:lnTo>
                <a:lnTo>
                  <a:pt x="5865260" y="1930400"/>
                </a:lnTo>
                <a:lnTo>
                  <a:pt x="5889892" y="1981200"/>
                </a:lnTo>
                <a:lnTo>
                  <a:pt x="5913923" y="2019300"/>
                </a:lnTo>
                <a:lnTo>
                  <a:pt x="5937351" y="2070100"/>
                </a:lnTo>
                <a:lnTo>
                  <a:pt x="5960172" y="2108200"/>
                </a:lnTo>
                <a:lnTo>
                  <a:pt x="5982384" y="2159000"/>
                </a:lnTo>
                <a:lnTo>
                  <a:pt x="6003985" y="2197100"/>
                </a:lnTo>
                <a:lnTo>
                  <a:pt x="6024971" y="2247900"/>
                </a:lnTo>
                <a:lnTo>
                  <a:pt x="6045341" y="2286000"/>
                </a:lnTo>
                <a:lnTo>
                  <a:pt x="6065090" y="2336800"/>
                </a:lnTo>
                <a:lnTo>
                  <a:pt x="6084217" y="2387600"/>
                </a:lnTo>
                <a:lnTo>
                  <a:pt x="6102718" y="2425700"/>
                </a:lnTo>
                <a:lnTo>
                  <a:pt x="6120592" y="2476500"/>
                </a:lnTo>
                <a:lnTo>
                  <a:pt x="6137835" y="2514600"/>
                </a:lnTo>
                <a:lnTo>
                  <a:pt x="6154444" y="2565400"/>
                </a:lnTo>
                <a:lnTo>
                  <a:pt x="6170417" y="2616200"/>
                </a:lnTo>
                <a:lnTo>
                  <a:pt x="6185752" y="2667000"/>
                </a:lnTo>
                <a:lnTo>
                  <a:pt x="6200445" y="2705100"/>
                </a:lnTo>
                <a:lnTo>
                  <a:pt x="6214493" y="2755900"/>
                </a:lnTo>
                <a:lnTo>
                  <a:pt x="6227894" y="2806700"/>
                </a:lnTo>
                <a:lnTo>
                  <a:pt x="6240646" y="2857500"/>
                </a:lnTo>
                <a:lnTo>
                  <a:pt x="6252745" y="2908300"/>
                </a:lnTo>
                <a:lnTo>
                  <a:pt x="6264189" y="2946400"/>
                </a:lnTo>
                <a:lnTo>
                  <a:pt x="6274976" y="2997200"/>
                </a:lnTo>
                <a:lnTo>
                  <a:pt x="6285101" y="3048000"/>
                </a:lnTo>
                <a:lnTo>
                  <a:pt x="6294563" y="3098800"/>
                </a:lnTo>
                <a:lnTo>
                  <a:pt x="6303360" y="3149600"/>
                </a:lnTo>
                <a:lnTo>
                  <a:pt x="6311487" y="3200400"/>
                </a:lnTo>
                <a:lnTo>
                  <a:pt x="6318937" y="3251200"/>
                </a:lnTo>
                <a:lnTo>
                  <a:pt x="6325702" y="3289300"/>
                </a:lnTo>
                <a:lnTo>
                  <a:pt x="6331784" y="3340100"/>
                </a:lnTo>
                <a:lnTo>
                  <a:pt x="6337183" y="3390900"/>
                </a:lnTo>
                <a:lnTo>
                  <a:pt x="6341899" y="3441700"/>
                </a:lnTo>
                <a:lnTo>
                  <a:pt x="6345934" y="3492500"/>
                </a:lnTo>
                <a:lnTo>
                  <a:pt x="6349288" y="3543300"/>
                </a:lnTo>
                <a:lnTo>
                  <a:pt x="6351961" y="3594100"/>
                </a:lnTo>
                <a:lnTo>
                  <a:pt x="6353954" y="3644900"/>
                </a:lnTo>
                <a:lnTo>
                  <a:pt x="6355268" y="3695700"/>
                </a:lnTo>
                <a:lnTo>
                  <a:pt x="6355903" y="3746500"/>
                </a:lnTo>
                <a:lnTo>
                  <a:pt x="6355860" y="3797300"/>
                </a:lnTo>
                <a:lnTo>
                  <a:pt x="6355140" y="3848100"/>
                </a:lnTo>
                <a:lnTo>
                  <a:pt x="6353743" y="3886200"/>
                </a:lnTo>
                <a:lnTo>
                  <a:pt x="6351670" y="3937000"/>
                </a:lnTo>
                <a:lnTo>
                  <a:pt x="6348921" y="3987800"/>
                </a:lnTo>
                <a:lnTo>
                  <a:pt x="6345498" y="4038600"/>
                </a:lnTo>
                <a:lnTo>
                  <a:pt x="6341400" y="4089400"/>
                </a:lnTo>
                <a:lnTo>
                  <a:pt x="6336628" y="4140200"/>
                </a:lnTo>
                <a:lnTo>
                  <a:pt x="6331183" y="4191000"/>
                </a:lnTo>
                <a:lnTo>
                  <a:pt x="6325066" y="4241800"/>
                </a:lnTo>
                <a:lnTo>
                  <a:pt x="6318277" y="4292600"/>
                </a:lnTo>
                <a:lnTo>
                  <a:pt x="6310817" y="4343400"/>
                </a:lnTo>
                <a:lnTo>
                  <a:pt x="6302687" y="4381500"/>
                </a:lnTo>
                <a:lnTo>
                  <a:pt x="6293886" y="4432300"/>
                </a:lnTo>
                <a:lnTo>
                  <a:pt x="6284416" y="4483100"/>
                </a:lnTo>
                <a:lnTo>
                  <a:pt x="6274278" y="4533900"/>
                </a:lnTo>
                <a:lnTo>
                  <a:pt x="6263471" y="4584700"/>
                </a:lnTo>
                <a:lnTo>
                  <a:pt x="6251997" y="4635500"/>
                </a:lnTo>
                <a:lnTo>
                  <a:pt x="6239856" y="4673600"/>
                </a:lnTo>
                <a:lnTo>
                  <a:pt x="6227049" y="4724400"/>
                </a:lnTo>
                <a:lnTo>
                  <a:pt x="6213576" y="4775200"/>
                </a:lnTo>
                <a:lnTo>
                  <a:pt x="6199438" y="4826000"/>
                </a:lnTo>
                <a:lnTo>
                  <a:pt x="6184636" y="4876800"/>
                </a:lnTo>
                <a:lnTo>
                  <a:pt x="6169170" y="4914900"/>
                </a:lnTo>
                <a:lnTo>
                  <a:pt x="6153041" y="4965700"/>
                </a:lnTo>
                <a:lnTo>
                  <a:pt x="6136265" y="5016500"/>
                </a:lnTo>
                <a:lnTo>
                  <a:pt x="6118858" y="5054600"/>
                </a:lnTo>
                <a:lnTo>
                  <a:pt x="6100824" y="5105400"/>
                </a:lnTo>
                <a:lnTo>
                  <a:pt x="6082167" y="5156200"/>
                </a:lnTo>
                <a:lnTo>
                  <a:pt x="6062892" y="5194300"/>
                </a:lnTo>
                <a:lnTo>
                  <a:pt x="6043001" y="5245100"/>
                </a:lnTo>
                <a:lnTo>
                  <a:pt x="6022499" y="5295900"/>
                </a:lnTo>
                <a:lnTo>
                  <a:pt x="6001389" y="5334000"/>
                </a:lnTo>
                <a:lnTo>
                  <a:pt x="5979676" y="5384800"/>
                </a:lnTo>
                <a:lnTo>
                  <a:pt x="5957363" y="5422900"/>
                </a:lnTo>
                <a:lnTo>
                  <a:pt x="5934453" y="5473700"/>
                </a:lnTo>
                <a:lnTo>
                  <a:pt x="5910951" y="5511800"/>
                </a:lnTo>
                <a:lnTo>
                  <a:pt x="5886861" y="5562600"/>
                </a:lnTo>
                <a:lnTo>
                  <a:pt x="5862185" y="5600700"/>
                </a:lnTo>
                <a:lnTo>
                  <a:pt x="5836929" y="5638800"/>
                </a:lnTo>
                <a:lnTo>
                  <a:pt x="5811096" y="5689600"/>
                </a:lnTo>
                <a:lnTo>
                  <a:pt x="5784689" y="5727700"/>
                </a:lnTo>
                <a:lnTo>
                  <a:pt x="5757713" y="5765800"/>
                </a:lnTo>
                <a:lnTo>
                  <a:pt x="5730171" y="5816600"/>
                </a:lnTo>
                <a:lnTo>
                  <a:pt x="5702068" y="5854700"/>
                </a:lnTo>
                <a:lnTo>
                  <a:pt x="5673406" y="5892800"/>
                </a:lnTo>
                <a:lnTo>
                  <a:pt x="5644189" y="5930900"/>
                </a:lnTo>
                <a:lnTo>
                  <a:pt x="5614423" y="5969000"/>
                </a:lnTo>
                <a:lnTo>
                  <a:pt x="5584109" y="6007100"/>
                </a:lnTo>
                <a:lnTo>
                  <a:pt x="5553253" y="6045200"/>
                </a:lnTo>
                <a:lnTo>
                  <a:pt x="5521858" y="6083300"/>
                </a:lnTo>
                <a:lnTo>
                  <a:pt x="5489927" y="6121400"/>
                </a:lnTo>
                <a:lnTo>
                  <a:pt x="5457465" y="6159500"/>
                </a:lnTo>
                <a:lnTo>
                  <a:pt x="5424475" y="6197600"/>
                </a:lnTo>
                <a:lnTo>
                  <a:pt x="5390962" y="6235700"/>
                </a:lnTo>
                <a:lnTo>
                  <a:pt x="5356928" y="6273800"/>
                </a:lnTo>
                <a:lnTo>
                  <a:pt x="5322378" y="6311900"/>
                </a:lnTo>
                <a:lnTo>
                  <a:pt x="5287316" y="6350000"/>
                </a:lnTo>
                <a:lnTo>
                  <a:pt x="5251745" y="6388100"/>
                </a:lnTo>
                <a:lnTo>
                  <a:pt x="5215669" y="6413500"/>
                </a:lnTo>
                <a:lnTo>
                  <a:pt x="5142189" y="6489700"/>
                </a:lnTo>
                <a:lnTo>
                  <a:pt x="5104860" y="6515100"/>
                </a:lnTo>
                <a:lnTo>
                  <a:pt x="5067113" y="6553200"/>
                </a:lnTo>
                <a:lnTo>
                  <a:pt x="5028954" y="6578600"/>
                </a:lnTo>
                <a:lnTo>
                  <a:pt x="4990387" y="6616700"/>
                </a:lnTo>
                <a:lnTo>
                  <a:pt x="4951420" y="6642100"/>
                </a:lnTo>
                <a:lnTo>
                  <a:pt x="4912059" y="6680200"/>
                </a:lnTo>
                <a:lnTo>
                  <a:pt x="4832176" y="6731000"/>
                </a:lnTo>
                <a:lnTo>
                  <a:pt x="4791667" y="6769100"/>
                </a:lnTo>
                <a:lnTo>
                  <a:pt x="4667941" y="6845300"/>
                </a:lnTo>
                <a:lnTo>
                  <a:pt x="4541044" y="6921500"/>
                </a:lnTo>
                <a:lnTo>
                  <a:pt x="4367197" y="7023100"/>
                </a:lnTo>
                <a:lnTo>
                  <a:pt x="4322945" y="7035800"/>
                </a:lnTo>
                <a:lnTo>
                  <a:pt x="4233535" y="7086600"/>
                </a:lnTo>
                <a:lnTo>
                  <a:pt x="4188389" y="7099300"/>
                </a:lnTo>
                <a:lnTo>
                  <a:pt x="4142957" y="7124700"/>
                </a:lnTo>
                <a:lnTo>
                  <a:pt x="4097245" y="7137400"/>
                </a:lnTo>
                <a:lnTo>
                  <a:pt x="4065103" y="7150100"/>
                </a:lnTo>
                <a:lnTo>
                  <a:pt x="4354362" y="7150100"/>
                </a:lnTo>
                <a:lnTo>
                  <a:pt x="4398888" y="7124700"/>
                </a:lnTo>
                <a:lnTo>
                  <a:pt x="4443115" y="7112000"/>
                </a:lnTo>
                <a:lnTo>
                  <a:pt x="4616905" y="7010400"/>
                </a:lnTo>
                <a:lnTo>
                  <a:pt x="4785434" y="6908800"/>
                </a:lnTo>
                <a:lnTo>
                  <a:pt x="4826701" y="6870700"/>
                </a:lnTo>
                <a:lnTo>
                  <a:pt x="4948334" y="6794500"/>
                </a:lnTo>
                <a:lnTo>
                  <a:pt x="4988137" y="6756400"/>
                </a:lnTo>
                <a:lnTo>
                  <a:pt x="5027559" y="6731000"/>
                </a:lnTo>
                <a:lnTo>
                  <a:pt x="5066595" y="6692900"/>
                </a:lnTo>
                <a:lnTo>
                  <a:pt x="5105239" y="6667500"/>
                </a:lnTo>
                <a:lnTo>
                  <a:pt x="5143485" y="6629400"/>
                </a:lnTo>
                <a:lnTo>
                  <a:pt x="5181328" y="6604000"/>
                </a:lnTo>
                <a:lnTo>
                  <a:pt x="5218762" y="6565900"/>
                </a:lnTo>
                <a:lnTo>
                  <a:pt x="5255781" y="6540500"/>
                </a:lnTo>
                <a:lnTo>
                  <a:pt x="5292476" y="6502400"/>
                </a:lnTo>
                <a:lnTo>
                  <a:pt x="5328681" y="6464300"/>
                </a:lnTo>
                <a:lnTo>
                  <a:pt x="5364395" y="6426200"/>
                </a:lnTo>
                <a:lnTo>
                  <a:pt x="5399613" y="6400800"/>
                </a:lnTo>
                <a:lnTo>
                  <a:pt x="5434330" y="6362700"/>
                </a:lnTo>
                <a:lnTo>
                  <a:pt x="5468545" y="6324600"/>
                </a:lnTo>
                <a:lnTo>
                  <a:pt x="5502253" y="6286500"/>
                </a:lnTo>
                <a:lnTo>
                  <a:pt x="5535450" y="6248400"/>
                </a:lnTo>
                <a:lnTo>
                  <a:pt x="5568133" y="6210300"/>
                </a:lnTo>
                <a:lnTo>
                  <a:pt x="5600299" y="6172200"/>
                </a:lnTo>
                <a:lnTo>
                  <a:pt x="5631943" y="6134100"/>
                </a:lnTo>
                <a:lnTo>
                  <a:pt x="5663062" y="6096000"/>
                </a:lnTo>
                <a:lnTo>
                  <a:pt x="5693653" y="6057900"/>
                </a:lnTo>
                <a:lnTo>
                  <a:pt x="5723711" y="6019800"/>
                </a:lnTo>
                <a:lnTo>
                  <a:pt x="5753234" y="5969000"/>
                </a:lnTo>
                <a:lnTo>
                  <a:pt x="5782217" y="5930900"/>
                </a:lnTo>
                <a:lnTo>
                  <a:pt x="5810657" y="5892800"/>
                </a:lnTo>
                <a:lnTo>
                  <a:pt x="5838551" y="5854700"/>
                </a:lnTo>
                <a:lnTo>
                  <a:pt x="5865894" y="5803900"/>
                </a:lnTo>
                <a:lnTo>
                  <a:pt x="5892684" y="5765800"/>
                </a:lnTo>
                <a:lnTo>
                  <a:pt x="5918915" y="5727700"/>
                </a:lnTo>
                <a:lnTo>
                  <a:pt x="5944586" y="5676900"/>
                </a:lnTo>
                <a:lnTo>
                  <a:pt x="5969692" y="5638800"/>
                </a:lnTo>
                <a:lnTo>
                  <a:pt x="5994230" y="5600700"/>
                </a:lnTo>
                <a:lnTo>
                  <a:pt x="6018196" y="5549900"/>
                </a:lnTo>
                <a:lnTo>
                  <a:pt x="6041586" y="5511800"/>
                </a:lnTo>
                <a:lnTo>
                  <a:pt x="6064397" y="5461000"/>
                </a:lnTo>
                <a:lnTo>
                  <a:pt x="6086625" y="5422900"/>
                </a:lnTo>
                <a:lnTo>
                  <a:pt x="6108267" y="5372100"/>
                </a:lnTo>
                <a:lnTo>
                  <a:pt x="6129318" y="5334000"/>
                </a:lnTo>
                <a:lnTo>
                  <a:pt x="6149776" y="5283200"/>
                </a:lnTo>
                <a:lnTo>
                  <a:pt x="6169637" y="5232400"/>
                </a:lnTo>
                <a:lnTo>
                  <a:pt x="6188897" y="5194300"/>
                </a:lnTo>
                <a:lnTo>
                  <a:pt x="6207552" y="5143500"/>
                </a:lnTo>
                <a:lnTo>
                  <a:pt x="6225600" y="5092700"/>
                </a:lnTo>
                <a:lnTo>
                  <a:pt x="6243035" y="5054600"/>
                </a:lnTo>
                <a:lnTo>
                  <a:pt x="6259855" y="5003800"/>
                </a:lnTo>
                <a:lnTo>
                  <a:pt x="6276042" y="4953000"/>
                </a:lnTo>
                <a:lnTo>
                  <a:pt x="6291582" y="4902200"/>
                </a:lnTo>
                <a:lnTo>
                  <a:pt x="6306474" y="4864100"/>
                </a:lnTo>
                <a:lnTo>
                  <a:pt x="6320717" y="4813300"/>
                </a:lnTo>
                <a:lnTo>
                  <a:pt x="6334312" y="4762500"/>
                </a:lnTo>
                <a:lnTo>
                  <a:pt x="6347257" y="4711700"/>
                </a:lnTo>
                <a:lnTo>
                  <a:pt x="6359552" y="4660900"/>
                </a:lnTo>
                <a:lnTo>
                  <a:pt x="6371196" y="4622800"/>
                </a:lnTo>
                <a:lnTo>
                  <a:pt x="6382189" y="4572000"/>
                </a:lnTo>
                <a:lnTo>
                  <a:pt x="6392530" y="4521200"/>
                </a:lnTo>
                <a:lnTo>
                  <a:pt x="6402219" y="4470400"/>
                </a:lnTo>
                <a:lnTo>
                  <a:pt x="6411254" y="4419600"/>
                </a:lnTo>
                <a:lnTo>
                  <a:pt x="6419636" y="4368800"/>
                </a:lnTo>
                <a:lnTo>
                  <a:pt x="6427364" y="4318000"/>
                </a:lnTo>
                <a:lnTo>
                  <a:pt x="6434437" y="4279900"/>
                </a:lnTo>
                <a:lnTo>
                  <a:pt x="6440854" y="4229100"/>
                </a:lnTo>
                <a:lnTo>
                  <a:pt x="6446616" y="4178300"/>
                </a:lnTo>
                <a:lnTo>
                  <a:pt x="6451721" y="4127500"/>
                </a:lnTo>
                <a:lnTo>
                  <a:pt x="6456169" y="4076700"/>
                </a:lnTo>
                <a:lnTo>
                  <a:pt x="6459959" y="4025900"/>
                </a:lnTo>
                <a:lnTo>
                  <a:pt x="6463091" y="3975100"/>
                </a:lnTo>
                <a:lnTo>
                  <a:pt x="6465564" y="3924300"/>
                </a:lnTo>
                <a:lnTo>
                  <a:pt x="6467377" y="3873500"/>
                </a:lnTo>
                <a:lnTo>
                  <a:pt x="6468530" y="3822700"/>
                </a:lnTo>
                <a:lnTo>
                  <a:pt x="6469023" y="3771900"/>
                </a:lnTo>
                <a:lnTo>
                  <a:pt x="6468854" y="3721100"/>
                </a:lnTo>
                <a:lnTo>
                  <a:pt x="6468024" y="3683000"/>
                </a:lnTo>
                <a:lnTo>
                  <a:pt x="6466531" y="3632200"/>
                </a:lnTo>
                <a:lnTo>
                  <a:pt x="6464375" y="3581400"/>
                </a:lnTo>
                <a:lnTo>
                  <a:pt x="6461556" y="3530600"/>
                </a:lnTo>
                <a:lnTo>
                  <a:pt x="6458072" y="3479800"/>
                </a:lnTo>
                <a:lnTo>
                  <a:pt x="6453924" y="3429000"/>
                </a:lnTo>
                <a:lnTo>
                  <a:pt x="6449110" y="3378200"/>
                </a:lnTo>
                <a:lnTo>
                  <a:pt x="6443631" y="3327400"/>
                </a:lnTo>
                <a:lnTo>
                  <a:pt x="6437484" y="3276600"/>
                </a:lnTo>
                <a:lnTo>
                  <a:pt x="6430671" y="3225800"/>
                </a:lnTo>
                <a:lnTo>
                  <a:pt x="6423190" y="3175000"/>
                </a:lnTo>
                <a:lnTo>
                  <a:pt x="6415047" y="3124200"/>
                </a:lnTo>
                <a:lnTo>
                  <a:pt x="6406252" y="3073400"/>
                </a:lnTo>
                <a:lnTo>
                  <a:pt x="6396806" y="3035300"/>
                </a:lnTo>
                <a:lnTo>
                  <a:pt x="6386712" y="2984500"/>
                </a:lnTo>
                <a:lnTo>
                  <a:pt x="6375973" y="2933700"/>
                </a:lnTo>
                <a:lnTo>
                  <a:pt x="6364592" y="2882900"/>
                </a:lnTo>
                <a:lnTo>
                  <a:pt x="6352572" y="2832100"/>
                </a:lnTo>
                <a:lnTo>
                  <a:pt x="6339913" y="2781300"/>
                </a:lnTo>
                <a:lnTo>
                  <a:pt x="6326621" y="2743200"/>
                </a:lnTo>
                <a:lnTo>
                  <a:pt x="6312696" y="2692400"/>
                </a:lnTo>
                <a:lnTo>
                  <a:pt x="6298141" y="2641600"/>
                </a:lnTo>
                <a:lnTo>
                  <a:pt x="6282960" y="2590800"/>
                </a:lnTo>
                <a:lnTo>
                  <a:pt x="6267154" y="2552700"/>
                </a:lnTo>
                <a:lnTo>
                  <a:pt x="6250727" y="2501900"/>
                </a:lnTo>
                <a:lnTo>
                  <a:pt x="6233680" y="2451100"/>
                </a:lnTo>
                <a:lnTo>
                  <a:pt x="6216016" y="2413000"/>
                </a:lnTo>
                <a:lnTo>
                  <a:pt x="6197739" y="2362200"/>
                </a:lnTo>
                <a:lnTo>
                  <a:pt x="6178850" y="2311400"/>
                </a:lnTo>
                <a:lnTo>
                  <a:pt x="6159352" y="2273300"/>
                </a:lnTo>
                <a:lnTo>
                  <a:pt x="6139248" y="2222500"/>
                </a:lnTo>
                <a:lnTo>
                  <a:pt x="6118540" y="2171700"/>
                </a:lnTo>
                <a:lnTo>
                  <a:pt x="6097231" y="2133600"/>
                </a:lnTo>
                <a:lnTo>
                  <a:pt x="6075324" y="2082800"/>
                </a:lnTo>
                <a:lnTo>
                  <a:pt x="6052820" y="2044700"/>
                </a:lnTo>
                <a:lnTo>
                  <a:pt x="6029723" y="1993900"/>
                </a:lnTo>
                <a:lnTo>
                  <a:pt x="6006035" y="1955800"/>
                </a:lnTo>
                <a:lnTo>
                  <a:pt x="5981759" y="1905000"/>
                </a:lnTo>
                <a:lnTo>
                  <a:pt x="5956897" y="1866900"/>
                </a:lnTo>
                <a:lnTo>
                  <a:pt x="5931453" y="1828800"/>
                </a:lnTo>
                <a:lnTo>
                  <a:pt x="5905427" y="1778000"/>
                </a:lnTo>
                <a:lnTo>
                  <a:pt x="5878824" y="1739900"/>
                </a:lnTo>
                <a:lnTo>
                  <a:pt x="5851645" y="1701800"/>
                </a:lnTo>
                <a:lnTo>
                  <a:pt x="5823894" y="1651000"/>
                </a:lnTo>
                <a:lnTo>
                  <a:pt x="5795572" y="1612900"/>
                </a:lnTo>
                <a:lnTo>
                  <a:pt x="5766683" y="1574800"/>
                </a:lnTo>
                <a:lnTo>
                  <a:pt x="5737229" y="1536700"/>
                </a:lnTo>
                <a:lnTo>
                  <a:pt x="5707212" y="1498600"/>
                </a:lnTo>
                <a:lnTo>
                  <a:pt x="5676661" y="1447800"/>
                </a:lnTo>
                <a:lnTo>
                  <a:pt x="5645606" y="1409700"/>
                </a:lnTo>
                <a:lnTo>
                  <a:pt x="5614052" y="1371600"/>
                </a:lnTo>
                <a:lnTo>
                  <a:pt x="5582005" y="1333500"/>
                </a:lnTo>
                <a:lnTo>
                  <a:pt x="5549468" y="1295400"/>
                </a:lnTo>
                <a:lnTo>
                  <a:pt x="5516448" y="1257300"/>
                </a:lnTo>
                <a:lnTo>
                  <a:pt x="5482949" y="1219200"/>
                </a:lnTo>
                <a:lnTo>
                  <a:pt x="5448978" y="1181100"/>
                </a:lnTo>
                <a:lnTo>
                  <a:pt x="5414538" y="1155700"/>
                </a:lnTo>
                <a:lnTo>
                  <a:pt x="5379635" y="1117600"/>
                </a:lnTo>
                <a:lnTo>
                  <a:pt x="5344274" y="1079500"/>
                </a:lnTo>
                <a:lnTo>
                  <a:pt x="5308460" y="1041400"/>
                </a:lnTo>
                <a:lnTo>
                  <a:pt x="5272199" y="1016000"/>
                </a:lnTo>
                <a:lnTo>
                  <a:pt x="5235495" y="977900"/>
                </a:lnTo>
                <a:lnTo>
                  <a:pt x="5198354" y="939800"/>
                </a:lnTo>
                <a:lnTo>
                  <a:pt x="5160781" y="914400"/>
                </a:lnTo>
                <a:lnTo>
                  <a:pt x="5122781" y="876300"/>
                </a:lnTo>
                <a:lnTo>
                  <a:pt x="5084359" y="850900"/>
                </a:lnTo>
                <a:lnTo>
                  <a:pt x="5045520" y="812800"/>
                </a:lnTo>
                <a:lnTo>
                  <a:pt x="5006269" y="787400"/>
                </a:lnTo>
                <a:lnTo>
                  <a:pt x="4966612" y="749300"/>
                </a:lnTo>
                <a:lnTo>
                  <a:pt x="4886099" y="698500"/>
                </a:lnTo>
                <a:lnTo>
                  <a:pt x="4845253" y="660400"/>
                </a:lnTo>
                <a:lnTo>
                  <a:pt x="4720420" y="584200"/>
                </a:lnTo>
                <a:lnTo>
                  <a:pt x="4548813" y="482600"/>
                </a:lnTo>
                <a:lnTo>
                  <a:pt x="4371605" y="381000"/>
                </a:lnTo>
                <a:lnTo>
                  <a:pt x="4326467" y="368300"/>
                </a:lnTo>
                <a:lnTo>
                  <a:pt x="4235262" y="317500"/>
                </a:lnTo>
                <a:lnTo>
                  <a:pt x="4189282" y="304800"/>
                </a:lnTo>
                <a:lnTo>
                  <a:pt x="4143073" y="279400"/>
                </a:lnTo>
                <a:lnTo>
                  <a:pt x="4096640" y="266700"/>
                </a:lnTo>
                <a:lnTo>
                  <a:pt x="4049990" y="241300"/>
                </a:lnTo>
                <a:lnTo>
                  <a:pt x="3956065" y="215900"/>
                </a:lnTo>
                <a:lnTo>
                  <a:pt x="3908803" y="190500"/>
                </a:lnTo>
                <a:lnTo>
                  <a:pt x="3621442" y="114300"/>
                </a:lnTo>
                <a:close/>
              </a:path>
              <a:path w="6469380" h="7150100">
                <a:moveTo>
                  <a:pt x="3377729" y="50800"/>
                </a:moveTo>
                <a:lnTo>
                  <a:pt x="2033846" y="50800"/>
                </a:lnTo>
                <a:lnTo>
                  <a:pt x="1838239" y="101600"/>
                </a:lnTo>
                <a:lnTo>
                  <a:pt x="1789728" y="101600"/>
                </a:lnTo>
                <a:lnTo>
                  <a:pt x="1693219" y="127000"/>
                </a:lnTo>
                <a:lnTo>
                  <a:pt x="1645233" y="152400"/>
                </a:lnTo>
                <a:lnTo>
                  <a:pt x="1455232" y="203200"/>
                </a:lnTo>
                <a:lnTo>
                  <a:pt x="1408248" y="228600"/>
                </a:lnTo>
                <a:lnTo>
                  <a:pt x="1314945" y="254000"/>
                </a:lnTo>
                <a:lnTo>
                  <a:pt x="1268638" y="279400"/>
                </a:lnTo>
                <a:lnTo>
                  <a:pt x="1222569" y="292100"/>
                </a:lnTo>
                <a:lnTo>
                  <a:pt x="1131171" y="342900"/>
                </a:lnTo>
                <a:lnTo>
                  <a:pt x="1085854" y="355600"/>
                </a:lnTo>
                <a:lnTo>
                  <a:pt x="951510" y="431800"/>
                </a:lnTo>
                <a:lnTo>
                  <a:pt x="907285" y="444500"/>
                </a:lnTo>
                <a:lnTo>
                  <a:pt x="776365" y="520700"/>
                </a:lnTo>
                <a:lnTo>
                  <a:pt x="648649" y="596900"/>
                </a:lnTo>
                <a:lnTo>
                  <a:pt x="606892" y="635000"/>
                </a:lnTo>
                <a:lnTo>
                  <a:pt x="484020" y="711200"/>
                </a:lnTo>
                <a:lnTo>
                  <a:pt x="443876" y="749300"/>
                </a:lnTo>
                <a:lnTo>
                  <a:pt x="364837" y="800100"/>
                </a:lnTo>
                <a:lnTo>
                  <a:pt x="325951" y="838200"/>
                </a:lnTo>
                <a:lnTo>
                  <a:pt x="287494" y="863600"/>
                </a:lnTo>
                <a:lnTo>
                  <a:pt x="249469" y="901700"/>
                </a:lnTo>
                <a:lnTo>
                  <a:pt x="211882" y="927100"/>
                </a:lnTo>
                <a:lnTo>
                  <a:pt x="174737" y="965200"/>
                </a:lnTo>
                <a:lnTo>
                  <a:pt x="138039" y="1003300"/>
                </a:lnTo>
                <a:lnTo>
                  <a:pt x="101792" y="1028700"/>
                </a:lnTo>
                <a:lnTo>
                  <a:pt x="66001" y="1066800"/>
                </a:lnTo>
                <a:lnTo>
                  <a:pt x="30670" y="1104900"/>
                </a:lnTo>
                <a:lnTo>
                  <a:pt x="0" y="1130300"/>
                </a:lnTo>
                <a:lnTo>
                  <a:pt x="0" y="1295400"/>
                </a:lnTo>
                <a:lnTo>
                  <a:pt x="25357" y="1270000"/>
                </a:lnTo>
                <a:lnTo>
                  <a:pt x="59387" y="1231900"/>
                </a:lnTo>
                <a:lnTo>
                  <a:pt x="93901" y="1206500"/>
                </a:lnTo>
                <a:lnTo>
                  <a:pt x="128894" y="1168400"/>
                </a:lnTo>
                <a:lnTo>
                  <a:pt x="164360" y="1130300"/>
                </a:lnTo>
                <a:lnTo>
                  <a:pt x="200296" y="1092200"/>
                </a:lnTo>
                <a:lnTo>
                  <a:pt x="236695" y="1066800"/>
                </a:lnTo>
                <a:lnTo>
                  <a:pt x="273554" y="1028700"/>
                </a:lnTo>
                <a:lnTo>
                  <a:pt x="310867" y="1003300"/>
                </a:lnTo>
                <a:lnTo>
                  <a:pt x="348630" y="965200"/>
                </a:lnTo>
                <a:lnTo>
                  <a:pt x="386838" y="927100"/>
                </a:lnTo>
                <a:lnTo>
                  <a:pt x="464569" y="876300"/>
                </a:lnTo>
                <a:lnTo>
                  <a:pt x="504083" y="838200"/>
                </a:lnTo>
                <a:lnTo>
                  <a:pt x="584382" y="787400"/>
                </a:lnTo>
                <a:lnTo>
                  <a:pt x="625158" y="749300"/>
                </a:lnTo>
                <a:lnTo>
                  <a:pt x="749933" y="673100"/>
                </a:lnTo>
                <a:lnTo>
                  <a:pt x="921982" y="571500"/>
                </a:lnTo>
                <a:lnTo>
                  <a:pt x="1054352" y="495300"/>
                </a:lnTo>
                <a:lnTo>
                  <a:pt x="1099048" y="482600"/>
                </a:lnTo>
                <a:lnTo>
                  <a:pt x="1189258" y="431800"/>
                </a:lnTo>
                <a:lnTo>
                  <a:pt x="1234759" y="419100"/>
                </a:lnTo>
                <a:lnTo>
                  <a:pt x="1280515" y="393700"/>
                </a:lnTo>
                <a:lnTo>
                  <a:pt x="1326520" y="381000"/>
                </a:lnTo>
                <a:lnTo>
                  <a:pt x="1372766" y="355600"/>
                </a:lnTo>
                <a:lnTo>
                  <a:pt x="1419248" y="342900"/>
                </a:lnTo>
                <a:lnTo>
                  <a:pt x="1465958" y="317500"/>
                </a:lnTo>
                <a:lnTo>
                  <a:pt x="1654953" y="266700"/>
                </a:lnTo>
                <a:lnTo>
                  <a:pt x="1702707" y="241300"/>
                </a:lnTo>
                <a:lnTo>
                  <a:pt x="1847074" y="203200"/>
                </a:lnTo>
                <a:lnTo>
                  <a:pt x="1895543" y="203200"/>
                </a:lnTo>
                <a:lnTo>
                  <a:pt x="2041897" y="165100"/>
                </a:lnTo>
                <a:lnTo>
                  <a:pt x="2090975" y="165100"/>
                </a:lnTo>
                <a:lnTo>
                  <a:pt x="2189532" y="139700"/>
                </a:lnTo>
                <a:lnTo>
                  <a:pt x="2238997" y="139700"/>
                </a:lnTo>
                <a:lnTo>
                  <a:pt x="2288578" y="127000"/>
                </a:lnTo>
                <a:lnTo>
                  <a:pt x="2388061" y="127000"/>
                </a:lnTo>
                <a:lnTo>
                  <a:pt x="2437950" y="114300"/>
                </a:lnTo>
                <a:lnTo>
                  <a:pt x="3621442" y="114300"/>
                </a:lnTo>
                <a:lnTo>
                  <a:pt x="3377729" y="50800"/>
                </a:lnTo>
                <a:close/>
              </a:path>
              <a:path w="6469380" h="7150100">
                <a:moveTo>
                  <a:pt x="3180563" y="25400"/>
                </a:moveTo>
                <a:lnTo>
                  <a:pt x="2182016" y="25400"/>
                </a:lnTo>
                <a:lnTo>
                  <a:pt x="2083107" y="50800"/>
                </a:lnTo>
                <a:lnTo>
                  <a:pt x="3328601" y="50800"/>
                </a:lnTo>
                <a:lnTo>
                  <a:pt x="3279360" y="38100"/>
                </a:lnTo>
                <a:lnTo>
                  <a:pt x="3230012" y="38100"/>
                </a:lnTo>
                <a:lnTo>
                  <a:pt x="3180563" y="25400"/>
                </a:lnTo>
                <a:close/>
              </a:path>
              <a:path w="6469380" h="7150100">
                <a:moveTo>
                  <a:pt x="3081391" y="12700"/>
                </a:moveTo>
                <a:lnTo>
                  <a:pt x="2281398" y="12700"/>
                </a:lnTo>
                <a:lnTo>
                  <a:pt x="2231651" y="25400"/>
                </a:lnTo>
                <a:lnTo>
                  <a:pt x="3131021" y="25400"/>
                </a:lnTo>
                <a:lnTo>
                  <a:pt x="3081391" y="12700"/>
                </a:lnTo>
                <a:close/>
              </a:path>
              <a:path w="6469380" h="7150100">
                <a:moveTo>
                  <a:pt x="2981896" y="0"/>
                </a:moveTo>
                <a:lnTo>
                  <a:pt x="2431251" y="0"/>
                </a:lnTo>
                <a:lnTo>
                  <a:pt x="2381204" y="12700"/>
                </a:lnTo>
                <a:lnTo>
                  <a:pt x="3031681" y="12700"/>
                </a:lnTo>
                <a:lnTo>
                  <a:pt x="2981896" y="0"/>
                </a:lnTo>
                <a:close/>
              </a:path>
            </a:pathLst>
          </a:custGeom>
          <a:solidFill>
            <a:srgbClr val="FFFFFF"/>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sp>
        <p:nvSpPr>
          <p:cNvPr id="20" name="object 79">
            <a:extLst>
              <a:ext uri="{FF2B5EF4-FFF2-40B4-BE49-F238E27FC236}">
                <a16:creationId xmlns:a16="http://schemas.microsoft.com/office/drawing/2014/main" id="{7256441E-51A7-35FC-7543-BEDDAB184013}"/>
              </a:ext>
            </a:extLst>
          </p:cNvPr>
          <p:cNvSpPr txBox="1">
            <a:spLocks/>
          </p:cNvSpPr>
          <p:nvPr/>
        </p:nvSpPr>
        <p:spPr>
          <a:xfrm>
            <a:off x="967061" y="929329"/>
            <a:ext cx="18795988" cy="621191"/>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defRPr/>
            </a:pPr>
            <a:r>
              <a:rPr lang="en-US" sz="3958">
                <a:solidFill>
                  <a:srgbClr val="000000"/>
                </a:solidFill>
              </a:rPr>
              <a:t>BUSINESS ENVIRONMENT</a:t>
            </a:r>
          </a:p>
        </p:txBody>
      </p:sp>
      <p:sp>
        <p:nvSpPr>
          <p:cNvPr id="3" name="object 10">
            <a:extLst>
              <a:ext uri="{FF2B5EF4-FFF2-40B4-BE49-F238E27FC236}">
                <a16:creationId xmlns:a16="http://schemas.microsoft.com/office/drawing/2014/main" id="{E6628A51-0944-217A-F2B1-02A67A27FFCA}"/>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defRPr/>
            </a:pPr>
            <a:endParaRPr sz="1789">
              <a:latin typeface="Avenir Light"/>
              <a:ea typeface="+mn-ea"/>
              <a:cs typeface="+mn-cs"/>
            </a:endParaRPr>
          </a:p>
        </p:txBody>
      </p:sp>
      <p:grpSp>
        <p:nvGrpSpPr>
          <p:cNvPr id="6" name="Group 5">
            <a:extLst>
              <a:ext uri="{FF2B5EF4-FFF2-40B4-BE49-F238E27FC236}">
                <a16:creationId xmlns:a16="http://schemas.microsoft.com/office/drawing/2014/main" id="{6E839794-CEB8-35B7-4224-A30CA96D9993}"/>
              </a:ext>
            </a:extLst>
          </p:cNvPr>
          <p:cNvGrpSpPr/>
          <p:nvPr/>
        </p:nvGrpSpPr>
        <p:grpSpPr>
          <a:xfrm>
            <a:off x="17185683" y="10358518"/>
            <a:ext cx="1771855" cy="487770"/>
            <a:chOff x="9840014" y="6262360"/>
            <a:chExt cx="1074530" cy="295805"/>
          </a:xfrm>
        </p:grpSpPr>
        <p:grpSp>
          <p:nvGrpSpPr>
            <p:cNvPr id="7" name="object 2">
              <a:extLst>
                <a:ext uri="{FF2B5EF4-FFF2-40B4-BE49-F238E27FC236}">
                  <a16:creationId xmlns:a16="http://schemas.microsoft.com/office/drawing/2014/main" id="{A4301DEA-3A71-F4BA-6FF7-372476DB1CED}"/>
                </a:ext>
              </a:extLst>
            </p:cNvPr>
            <p:cNvGrpSpPr/>
            <p:nvPr/>
          </p:nvGrpSpPr>
          <p:grpSpPr>
            <a:xfrm>
              <a:off x="10107672" y="6262360"/>
              <a:ext cx="395934" cy="295227"/>
              <a:chOff x="17249685" y="10385080"/>
              <a:chExt cx="656590" cy="489584"/>
            </a:xfrm>
          </p:grpSpPr>
          <p:sp>
            <p:nvSpPr>
              <p:cNvPr id="15" name="object 3">
                <a:extLst>
                  <a:ext uri="{FF2B5EF4-FFF2-40B4-BE49-F238E27FC236}">
                    <a16:creationId xmlns:a16="http://schemas.microsoft.com/office/drawing/2014/main" id="{286C5ADE-D088-25CE-212F-99010CEF6CB2}"/>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sp>
            <p:nvSpPr>
              <p:cNvPr id="16" name="object 4">
                <a:extLst>
                  <a:ext uri="{FF2B5EF4-FFF2-40B4-BE49-F238E27FC236}">
                    <a16:creationId xmlns:a16="http://schemas.microsoft.com/office/drawing/2014/main" id="{4BAA6E47-4B83-76FF-8D19-7D1551A5AFDA}"/>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8" name="Group 7">
              <a:extLst>
                <a:ext uri="{FF2B5EF4-FFF2-40B4-BE49-F238E27FC236}">
                  <a16:creationId xmlns:a16="http://schemas.microsoft.com/office/drawing/2014/main" id="{6A8DC586-AE43-BC31-310A-8E17EB61C74B}"/>
                </a:ext>
              </a:extLst>
            </p:cNvPr>
            <p:cNvGrpSpPr/>
            <p:nvPr/>
          </p:nvGrpSpPr>
          <p:grpSpPr>
            <a:xfrm>
              <a:off x="9840014" y="6359815"/>
              <a:ext cx="1074530" cy="198350"/>
              <a:chOff x="9840014" y="6359815"/>
              <a:chExt cx="1074530" cy="198350"/>
            </a:xfrm>
          </p:grpSpPr>
          <p:grpSp>
            <p:nvGrpSpPr>
              <p:cNvPr id="9" name="object 5">
                <a:extLst>
                  <a:ext uri="{FF2B5EF4-FFF2-40B4-BE49-F238E27FC236}">
                    <a16:creationId xmlns:a16="http://schemas.microsoft.com/office/drawing/2014/main" id="{D032F28B-99E5-7A1E-AF41-71CF7DA9FF20}"/>
                  </a:ext>
                </a:extLst>
              </p:cNvPr>
              <p:cNvGrpSpPr/>
              <p:nvPr/>
            </p:nvGrpSpPr>
            <p:grpSpPr>
              <a:xfrm>
                <a:off x="9840014" y="6359815"/>
                <a:ext cx="297141" cy="198350"/>
                <a:chOff x="16805817" y="10546693"/>
                <a:chExt cx="492759" cy="328930"/>
              </a:xfrm>
            </p:grpSpPr>
            <p:pic>
              <p:nvPicPr>
                <p:cNvPr id="13" name="object 6">
                  <a:extLst>
                    <a:ext uri="{FF2B5EF4-FFF2-40B4-BE49-F238E27FC236}">
                      <a16:creationId xmlns:a16="http://schemas.microsoft.com/office/drawing/2014/main" id="{B0FAFEF5-4638-044B-5E55-4F7CD569C414}"/>
                    </a:ext>
                  </a:extLst>
                </p:cNvPr>
                <p:cNvPicPr/>
                <p:nvPr/>
              </p:nvPicPr>
              <p:blipFill>
                <a:blip r:embed="rId3"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14" name="object 7">
                  <a:extLst>
                    <a:ext uri="{FF2B5EF4-FFF2-40B4-BE49-F238E27FC236}">
                      <a16:creationId xmlns:a16="http://schemas.microsoft.com/office/drawing/2014/main" id="{88F068EE-B2F7-769E-3457-29D2B39A3A6C}"/>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10" name="object 8">
                <a:extLst>
                  <a:ext uri="{FF2B5EF4-FFF2-40B4-BE49-F238E27FC236}">
                    <a16:creationId xmlns:a16="http://schemas.microsoft.com/office/drawing/2014/main" id="{043ABC44-8BD8-0AE0-1C9E-B34EEC053CD1}"/>
                  </a:ext>
                </a:extLst>
              </p:cNvPr>
              <p:cNvGrpSpPr/>
              <p:nvPr/>
            </p:nvGrpSpPr>
            <p:grpSpPr>
              <a:xfrm>
                <a:off x="10375784" y="6461756"/>
                <a:ext cx="538760" cy="91899"/>
                <a:chOff x="17694304" y="10715745"/>
                <a:chExt cx="893444" cy="152400"/>
              </a:xfrm>
            </p:grpSpPr>
            <p:pic>
              <p:nvPicPr>
                <p:cNvPr id="11" name="object 9">
                  <a:extLst>
                    <a:ext uri="{FF2B5EF4-FFF2-40B4-BE49-F238E27FC236}">
                      <a16:creationId xmlns:a16="http://schemas.microsoft.com/office/drawing/2014/main" id="{DC18F397-6237-7617-E51C-7E8C6636CE0E}"/>
                    </a:ext>
                  </a:extLst>
                </p:cNvPr>
                <p:cNvPicPr/>
                <p:nvPr/>
              </p:nvPicPr>
              <p:blipFill>
                <a:blip r:embed="rId4"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12" name="object 10">
                  <a:extLst>
                    <a:ext uri="{FF2B5EF4-FFF2-40B4-BE49-F238E27FC236}">
                      <a16:creationId xmlns:a16="http://schemas.microsoft.com/office/drawing/2014/main" id="{B30DFBD2-961D-87EC-D8AF-DBC5E5D2774E}"/>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grpSp>
      <p:grpSp>
        <p:nvGrpSpPr>
          <p:cNvPr id="18" name="Group 17">
            <a:extLst>
              <a:ext uri="{FF2B5EF4-FFF2-40B4-BE49-F238E27FC236}">
                <a16:creationId xmlns:a16="http://schemas.microsoft.com/office/drawing/2014/main" id="{53629D9E-334F-4319-B4B2-F7492387FD3A}"/>
              </a:ext>
            </a:extLst>
          </p:cNvPr>
          <p:cNvGrpSpPr/>
          <p:nvPr/>
        </p:nvGrpSpPr>
        <p:grpSpPr>
          <a:xfrm>
            <a:off x="1146562" y="1580903"/>
            <a:ext cx="11434207" cy="4749481"/>
            <a:chOff x="695325" y="939233"/>
            <a:chExt cx="6934200" cy="2880292"/>
          </a:xfrm>
        </p:grpSpPr>
        <p:grpSp>
          <p:nvGrpSpPr>
            <p:cNvPr id="19" name="Group 18">
              <a:extLst>
                <a:ext uri="{FF2B5EF4-FFF2-40B4-BE49-F238E27FC236}">
                  <a16:creationId xmlns:a16="http://schemas.microsoft.com/office/drawing/2014/main" id="{55F2AC34-B537-4754-8F28-DDAEF9D05A2C}"/>
                </a:ext>
              </a:extLst>
            </p:cNvPr>
            <p:cNvGrpSpPr/>
            <p:nvPr/>
          </p:nvGrpSpPr>
          <p:grpSpPr>
            <a:xfrm>
              <a:off x="695325" y="939233"/>
              <a:ext cx="6934200" cy="2880292"/>
              <a:chOff x="389540" y="1453884"/>
              <a:chExt cx="7659085" cy="3413391"/>
            </a:xfrm>
          </p:grpSpPr>
          <p:graphicFrame>
            <p:nvGraphicFramePr>
              <p:cNvPr id="22" name="Chart 21">
                <a:extLst>
                  <a:ext uri="{FF2B5EF4-FFF2-40B4-BE49-F238E27FC236}">
                    <a16:creationId xmlns:a16="http://schemas.microsoft.com/office/drawing/2014/main" id="{E7D2BC29-1616-4A95-BA53-1A67D79C21A1}"/>
                  </a:ext>
                </a:extLst>
              </p:cNvPr>
              <p:cNvGraphicFramePr>
                <a:graphicFrameLocks/>
              </p:cNvGraphicFramePr>
              <p:nvPr>
                <p:extLst/>
              </p:nvPr>
            </p:nvGraphicFramePr>
            <p:xfrm>
              <a:off x="389540" y="1453884"/>
              <a:ext cx="7659085" cy="3413391"/>
            </p:xfrm>
            <a:graphic>
              <a:graphicData uri="http://schemas.openxmlformats.org/drawingml/2006/chart">
                <c:chart xmlns:c="http://schemas.openxmlformats.org/drawingml/2006/chart" xmlns:r="http://schemas.openxmlformats.org/officeDocument/2006/relationships" r:id="rId5"/>
              </a:graphicData>
            </a:graphic>
          </p:graphicFrame>
          <p:grpSp>
            <p:nvGrpSpPr>
              <p:cNvPr id="24" name="Group 23">
                <a:extLst>
                  <a:ext uri="{FF2B5EF4-FFF2-40B4-BE49-F238E27FC236}">
                    <a16:creationId xmlns:a16="http://schemas.microsoft.com/office/drawing/2014/main" id="{2C1541D2-D97F-49AF-98B6-AD4602962333}"/>
                  </a:ext>
                </a:extLst>
              </p:cNvPr>
              <p:cNvGrpSpPr/>
              <p:nvPr/>
            </p:nvGrpSpPr>
            <p:grpSpPr>
              <a:xfrm>
                <a:off x="695325" y="2928937"/>
                <a:ext cx="7191375" cy="66675"/>
                <a:chOff x="695325" y="2928937"/>
                <a:chExt cx="7191375" cy="66675"/>
              </a:xfrm>
            </p:grpSpPr>
            <p:cxnSp>
              <p:nvCxnSpPr>
                <p:cNvPr id="27" name="Straight Connector 26">
                  <a:extLst>
                    <a:ext uri="{FF2B5EF4-FFF2-40B4-BE49-F238E27FC236}">
                      <a16:creationId xmlns:a16="http://schemas.microsoft.com/office/drawing/2014/main" id="{59A3A681-4CEB-44C1-BC2C-049367E1150B}"/>
                    </a:ext>
                  </a:extLst>
                </p:cNvPr>
                <p:cNvCxnSpPr/>
                <p:nvPr/>
              </p:nvCxnSpPr>
              <p:spPr>
                <a:xfrm>
                  <a:off x="695325" y="2995612"/>
                  <a:ext cx="7191375" cy="0"/>
                </a:xfrm>
                <a:prstGeom prst="line">
                  <a:avLst/>
                </a:prstGeom>
                <a:ln w="19050">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2C2F00C-44EC-4589-B44B-8D9C69B8D3FC}"/>
                    </a:ext>
                  </a:extLst>
                </p:cNvPr>
                <p:cNvCxnSpPr>
                  <a:cxnSpLocks/>
                </p:cNvCxnSpPr>
                <p:nvPr/>
              </p:nvCxnSpPr>
              <p:spPr>
                <a:xfrm>
                  <a:off x="695325" y="2928937"/>
                  <a:ext cx="7191375" cy="0"/>
                </a:xfrm>
                <a:prstGeom prst="line">
                  <a:avLst/>
                </a:prstGeom>
                <a:ln w="19050">
                  <a:solidFill>
                    <a:schemeClr val="accent3">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sp>
          <p:nvSpPr>
            <p:cNvPr id="21" name="Rectangle: Rounded Corners 20">
              <a:extLst>
                <a:ext uri="{FF2B5EF4-FFF2-40B4-BE49-F238E27FC236}">
                  <a16:creationId xmlns:a16="http://schemas.microsoft.com/office/drawing/2014/main" id="{5A64D449-3811-4AA5-B98B-59F363FBF327}"/>
                </a:ext>
              </a:extLst>
            </p:cNvPr>
            <p:cNvSpPr/>
            <p:nvPr/>
          </p:nvSpPr>
          <p:spPr>
            <a:xfrm>
              <a:off x="3597835" y="2240176"/>
              <a:ext cx="161365" cy="1277945"/>
            </a:xfrm>
            <a:prstGeom prst="round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defTabSz="1507846" rtl="0">
                <a:defRPr/>
              </a:pPr>
              <a:endParaRPr lang="lv-LV" sz="1814" kern="1200">
                <a:solidFill>
                  <a:srgbClr val="FFFFFF"/>
                </a:solidFill>
                <a:latin typeface="Avenir Light"/>
              </a:endParaRPr>
            </a:p>
          </p:txBody>
        </p:sp>
      </p:grpSp>
      <p:graphicFrame>
        <p:nvGraphicFramePr>
          <p:cNvPr id="29" name="Chart 28">
            <a:extLst>
              <a:ext uri="{FF2B5EF4-FFF2-40B4-BE49-F238E27FC236}">
                <a16:creationId xmlns:a16="http://schemas.microsoft.com/office/drawing/2014/main" id="{11201662-4568-4C42-8E4C-38AD3326E748}"/>
              </a:ext>
            </a:extLst>
          </p:cNvPr>
          <p:cNvGraphicFramePr>
            <a:graphicFrameLocks/>
          </p:cNvGraphicFramePr>
          <p:nvPr>
            <p:extLst/>
          </p:nvPr>
        </p:nvGraphicFramePr>
        <p:xfrm>
          <a:off x="12795536" y="1580903"/>
          <a:ext cx="7105309" cy="4749481"/>
        </p:xfrm>
        <a:graphic>
          <a:graphicData uri="http://schemas.openxmlformats.org/drawingml/2006/chart">
            <c:chart xmlns:c="http://schemas.openxmlformats.org/drawingml/2006/chart" xmlns:r="http://schemas.openxmlformats.org/officeDocument/2006/relationships" r:id="rId6"/>
          </a:graphicData>
        </a:graphic>
      </p:graphicFrame>
      <p:sp>
        <p:nvSpPr>
          <p:cNvPr id="30" name="TextBox 29">
            <a:extLst>
              <a:ext uri="{FF2B5EF4-FFF2-40B4-BE49-F238E27FC236}">
                <a16:creationId xmlns:a16="http://schemas.microsoft.com/office/drawing/2014/main" id="{11C27C6D-24B9-4CFD-87DB-5C91DDC4FA95}"/>
              </a:ext>
            </a:extLst>
          </p:cNvPr>
          <p:cNvSpPr txBox="1"/>
          <p:nvPr/>
        </p:nvSpPr>
        <p:spPr>
          <a:xfrm>
            <a:off x="1145126" y="10358518"/>
            <a:ext cx="14681909" cy="701346"/>
          </a:xfrm>
          <a:prstGeom prst="rect">
            <a:avLst/>
          </a:prstGeom>
          <a:noFill/>
        </p:spPr>
        <p:txBody>
          <a:bodyPr wrap="square" rtlCol="0">
            <a:spAutoFit/>
          </a:bodyPr>
          <a:lstStyle/>
          <a:p>
            <a:pPr algn="l" defTabSz="1507846" rtl="0">
              <a:buClr>
                <a:srgbClr val="4F9D3A"/>
              </a:buClr>
              <a:defRPr/>
            </a:pPr>
            <a:r>
              <a:rPr lang="en-US" sz="1319" kern="1200" baseline="30000">
                <a:solidFill>
                  <a:srgbClr val="5F8769"/>
                </a:solidFill>
                <a:latin typeface="Avenir Light"/>
                <a:ea typeface="+mn-ea"/>
                <a:cs typeface="+mn-cs"/>
              </a:rPr>
              <a:t>1</a:t>
            </a:r>
            <a:r>
              <a:rPr lang="en-US" sz="1319" kern="1200">
                <a:solidFill>
                  <a:srgbClr val="5F8769"/>
                </a:solidFill>
                <a:latin typeface="Avenir Light"/>
                <a:ea typeface="+mn-ea"/>
                <a:cs typeface="+mn-cs"/>
              </a:rPr>
              <a:t> </a:t>
            </a:r>
            <a:r>
              <a:rPr lang="en-US" sz="1319" kern="1200">
                <a:solidFill>
                  <a:srgbClr val="5F8769"/>
                </a:solidFill>
                <a:latin typeface="Avenir Light"/>
                <a:ea typeface="+mn-ea"/>
                <a:cs typeface="+mn-cs"/>
                <a:hlinkClick r:id="rId7">
                  <a:extLst>
                    <a:ext uri="{A12FA001-AC4F-418D-AE19-62706E023703}">
                      <ahyp:hlinkClr xmlns:ahyp="http://schemas.microsoft.com/office/drawing/2018/hyperlinkcolor" val="tx"/>
                    </a:ext>
                  </a:extLst>
                </a:hlinkClick>
              </a:rPr>
              <a:t>https://ec.europa.eu/eurostat/databrowser/bookmark/490c5bef-d685-408b-a44b-ca1ce0d5b137?lang=en</a:t>
            </a:r>
            <a:endParaRPr lang="en-US" sz="1319" kern="1200">
              <a:solidFill>
                <a:srgbClr val="5F8769"/>
              </a:solidFill>
              <a:latin typeface="Avenir Light"/>
              <a:ea typeface="+mn-ea"/>
              <a:cs typeface="+mn-cs"/>
            </a:endParaRPr>
          </a:p>
          <a:p>
            <a:pPr algn="l" defTabSz="1507846" rtl="0">
              <a:buClr>
                <a:srgbClr val="4F9D3A"/>
              </a:buClr>
              <a:defRPr/>
            </a:pPr>
            <a:r>
              <a:rPr lang="lv-LV" sz="1319" kern="1200" baseline="30000">
                <a:solidFill>
                  <a:srgbClr val="5F8769"/>
                </a:solidFill>
                <a:latin typeface="Avenir Light"/>
                <a:ea typeface="+mn-ea"/>
                <a:cs typeface="+mn-cs"/>
              </a:rPr>
              <a:t>2</a:t>
            </a:r>
            <a:r>
              <a:rPr lang="en-US" sz="1319" kern="1200">
                <a:solidFill>
                  <a:srgbClr val="5F8769"/>
                </a:solidFill>
                <a:latin typeface="Avenir Light"/>
                <a:ea typeface="+mn-ea"/>
                <a:cs typeface="+mn-cs"/>
              </a:rPr>
              <a:t> </a:t>
            </a:r>
            <a:r>
              <a:rPr lang="en-US" sz="1319" kern="1200">
                <a:solidFill>
                  <a:srgbClr val="5F8769"/>
                </a:solidFill>
                <a:latin typeface="Avenir Light"/>
                <a:ea typeface="+mn-ea"/>
                <a:cs typeface="+mn-cs"/>
                <a:hlinkClick r:id="rId8">
                  <a:extLst>
                    <a:ext uri="{A12FA001-AC4F-418D-AE19-62706E023703}">
                      <ahyp:hlinkClr xmlns:ahyp="http://schemas.microsoft.com/office/drawing/2018/hyperlinkcolor" val="tx"/>
                    </a:ext>
                  </a:extLst>
                </a:hlinkClick>
              </a:rPr>
              <a:t>https://ec.europa.eu/eurostat/databrowser/bookmark/5e5554c6-c458-443d-90d6-13f4ca887f33?lang=en</a:t>
            </a:r>
            <a:r>
              <a:rPr lang="lv-LV" sz="1319" kern="1200">
                <a:solidFill>
                  <a:srgbClr val="5F8769"/>
                </a:solidFill>
                <a:latin typeface="Avenir Light"/>
                <a:ea typeface="+mn-ea"/>
                <a:cs typeface="+mn-cs"/>
              </a:rPr>
              <a:t>  </a:t>
            </a:r>
          </a:p>
          <a:p>
            <a:pPr algn="l" defTabSz="1507846" rtl="0">
              <a:buClr>
                <a:srgbClr val="4F9D3A"/>
              </a:buClr>
              <a:defRPr/>
            </a:pPr>
            <a:r>
              <a:rPr lang="lv-LV" sz="1319" kern="1200" baseline="30000">
                <a:solidFill>
                  <a:srgbClr val="5F8769"/>
                </a:solidFill>
                <a:latin typeface="Avenir Light"/>
                <a:ea typeface="+mn-ea"/>
                <a:cs typeface="+mn-cs"/>
              </a:rPr>
              <a:t>3</a:t>
            </a:r>
            <a:r>
              <a:rPr lang="en-US" sz="1319" kern="1200">
                <a:solidFill>
                  <a:srgbClr val="5F8769"/>
                </a:solidFill>
                <a:latin typeface="Avenir Light"/>
                <a:ea typeface="+mn-ea"/>
                <a:cs typeface="+mn-cs"/>
              </a:rPr>
              <a:t> </a:t>
            </a:r>
            <a:r>
              <a:rPr lang="en-US" sz="1319" kern="1200">
                <a:solidFill>
                  <a:srgbClr val="5F8769"/>
                </a:solidFill>
                <a:latin typeface="Avenir Light"/>
                <a:ea typeface="+mn-ea"/>
                <a:cs typeface="+mn-cs"/>
                <a:hlinkClick r:id="rId9">
                  <a:extLst>
                    <a:ext uri="{A12FA001-AC4F-418D-AE19-62706E023703}">
                      <ahyp:hlinkClr xmlns:ahyp="http://schemas.microsoft.com/office/drawing/2018/hyperlinkcolor" val="tx"/>
                    </a:ext>
                  </a:extLst>
                </a:hlinkClick>
              </a:rPr>
              <a:t>https://ec.europa.eu/eurostat/databrowser/bookmark/61efd146-a202-4b30-9ecf-f24d86accaf1?lang=en</a:t>
            </a:r>
            <a:r>
              <a:rPr lang="lv-LV" sz="1319" kern="1200">
                <a:solidFill>
                  <a:srgbClr val="5F8769"/>
                </a:solidFill>
                <a:latin typeface="Avenir Light"/>
                <a:ea typeface="+mn-ea"/>
                <a:cs typeface="+mn-cs"/>
              </a:rPr>
              <a:t> </a:t>
            </a:r>
          </a:p>
        </p:txBody>
      </p:sp>
      <p:graphicFrame>
        <p:nvGraphicFramePr>
          <p:cNvPr id="31" name="Chart 30">
            <a:extLst>
              <a:ext uri="{FF2B5EF4-FFF2-40B4-BE49-F238E27FC236}">
                <a16:creationId xmlns:a16="http://schemas.microsoft.com/office/drawing/2014/main" id="{53357E72-B12B-4FAF-8F3D-C420E1F5B330}"/>
              </a:ext>
            </a:extLst>
          </p:cNvPr>
          <p:cNvGraphicFramePr>
            <a:graphicFrameLocks/>
          </p:cNvGraphicFramePr>
          <p:nvPr>
            <p:extLst/>
          </p:nvPr>
        </p:nvGraphicFramePr>
        <p:xfrm>
          <a:off x="12795535" y="6489760"/>
          <a:ext cx="7105310" cy="3762156"/>
        </p:xfrm>
        <a:graphic>
          <a:graphicData uri="http://schemas.openxmlformats.org/drawingml/2006/chart">
            <c:chart xmlns:c="http://schemas.openxmlformats.org/drawingml/2006/chart" xmlns:r="http://schemas.openxmlformats.org/officeDocument/2006/relationships" r:id="rId10"/>
          </a:graphicData>
        </a:graphic>
      </p:graphicFrame>
      <p:sp>
        <p:nvSpPr>
          <p:cNvPr id="32" name="Rectangle 31">
            <a:extLst>
              <a:ext uri="{FF2B5EF4-FFF2-40B4-BE49-F238E27FC236}">
                <a16:creationId xmlns:a16="http://schemas.microsoft.com/office/drawing/2014/main" id="{C174D32B-571D-44C1-9D3B-72AE98101859}"/>
              </a:ext>
            </a:extLst>
          </p:cNvPr>
          <p:cNvSpPr/>
          <p:nvPr/>
        </p:nvSpPr>
        <p:spPr>
          <a:xfrm>
            <a:off x="1163336" y="6489761"/>
            <a:ext cx="5783984" cy="3762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507846" rtl="0">
              <a:defRPr/>
            </a:pPr>
            <a:r>
              <a:rPr lang="en-US" sz="1814" b="1" kern="1200">
                <a:solidFill>
                  <a:srgbClr val="E6E7E8">
                    <a:lumMod val="10000"/>
                  </a:srgbClr>
                </a:solidFill>
                <a:latin typeface="Avenir Light"/>
              </a:rPr>
              <a:t>Although the waste management market in the Baltics is relatively smaller when compared to larger regions like Western Europe, Eco </a:t>
            </a:r>
            <a:r>
              <a:rPr lang="en-US" sz="1814" b="1" kern="1200" err="1">
                <a:solidFill>
                  <a:srgbClr val="E6E7E8">
                    <a:lumMod val="10000"/>
                  </a:srgbClr>
                </a:solidFill>
                <a:latin typeface="Avenir Light"/>
              </a:rPr>
              <a:t>Baltia</a:t>
            </a:r>
            <a:r>
              <a:rPr lang="en-US" sz="1814" b="1" kern="1200">
                <a:solidFill>
                  <a:srgbClr val="E6E7E8">
                    <a:lumMod val="10000"/>
                  </a:srgbClr>
                </a:solidFill>
                <a:latin typeface="Avenir Light"/>
              </a:rPr>
              <a:t> maintains a strong foothold in its operational domain.</a:t>
            </a:r>
            <a:r>
              <a:rPr lang="lv-LV" sz="1814" b="1" kern="1200">
                <a:solidFill>
                  <a:srgbClr val="E6E7E8">
                    <a:lumMod val="10000"/>
                  </a:srgbClr>
                </a:solidFill>
                <a:latin typeface="Avenir Light"/>
              </a:rPr>
              <a:t> </a:t>
            </a:r>
            <a:r>
              <a:rPr lang="en-US" sz="1814" b="1" kern="1200">
                <a:solidFill>
                  <a:srgbClr val="E6E7E8">
                    <a:lumMod val="10000"/>
                  </a:srgbClr>
                </a:solidFill>
                <a:latin typeface="Avenir Light"/>
              </a:rPr>
              <a:t>Eco </a:t>
            </a:r>
            <a:r>
              <a:rPr lang="en-US" sz="1814" b="1" kern="1200" err="1">
                <a:solidFill>
                  <a:srgbClr val="E6E7E8">
                    <a:lumMod val="10000"/>
                  </a:srgbClr>
                </a:solidFill>
                <a:latin typeface="Avenir Light"/>
              </a:rPr>
              <a:t>Baltia</a:t>
            </a:r>
            <a:r>
              <a:rPr lang="en-US" sz="1814" b="1" kern="1200">
                <a:solidFill>
                  <a:srgbClr val="E6E7E8">
                    <a:lumMod val="10000"/>
                  </a:srgbClr>
                </a:solidFill>
                <a:latin typeface="Avenir Light"/>
              </a:rPr>
              <a:t> holds the following positions:</a:t>
            </a:r>
            <a:r>
              <a:rPr lang="lv-LV" sz="1814" b="1" kern="1200">
                <a:solidFill>
                  <a:srgbClr val="E6E7E8">
                    <a:lumMod val="10000"/>
                  </a:srgbClr>
                </a:solidFill>
                <a:latin typeface="Avenir Light"/>
              </a:rPr>
              <a:t> </a:t>
            </a:r>
          </a:p>
          <a:p>
            <a:pPr marL="282721" indent="-282721" algn="l" defTabSz="1507846" rtl="0">
              <a:buFont typeface="Arial" panose="020B0604020202020204" pitchFamily="34" charset="0"/>
              <a:buChar char="•"/>
              <a:defRPr/>
            </a:pPr>
            <a:r>
              <a:rPr lang="en-US" sz="1814" kern="1200">
                <a:solidFill>
                  <a:srgbClr val="E6E7E8">
                    <a:lumMod val="10000"/>
                  </a:srgbClr>
                </a:solidFill>
                <a:latin typeface="Avenir Light"/>
              </a:rPr>
              <a:t>Eco </a:t>
            </a:r>
            <a:r>
              <a:rPr lang="en-US" sz="1814" kern="1200" err="1">
                <a:solidFill>
                  <a:srgbClr val="E6E7E8">
                    <a:lumMod val="10000"/>
                  </a:srgbClr>
                </a:solidFill>
                <a:latin typeface="Avenir Light"/>
              </a:rPr>
              <a:t>Baltia</a:t>
            </a:r>
            <a:r>
              <a:rPr lang="en-US" sz="1814" kern="1200">
                <a:solidFill>
                  <a:srgbClr val="E6E7E8">
                    <a:lumMod val="10000"/>
                  </a:srgbClr>
                </a:solidFill>
                <a:latin typeface="Avenir Light"/>
              </a:rPr>
              <a:t> is the largest entity within the environmental services </a:t>
            </a:r>
            <a:r>
              <a:rPr lang="lv-LV" sz="1814" kern="1200">
                <a:solidFill>
                  <a:srgbClr val="E6E7E8">
                    <a:lumMod val="10000"/>
                  </a:srgbClr>
                </a:solidFill>
                <a:latin typeface="Avenir Light"/>
              </a:rPr>
              <a:t>segment</a:t>
            </a:r>
            <a:r>
              <a:rPr lang="en-US" sz="1814" kern="1200">
                <a:solidFill>
                  <a:srgbClr val="E6E7E8">
                    <a:lumMod val="10000"/>
                  </a:srgbClr>
                </a:solidFill>
                <a:latin typeface="Avenir Light"/>
              </a:rPr>
              <a:t> in Lithuania</a:t>
            </a:r>
            <a:r>
              <a:rPr lang="lv-LV" sz="1814" kern="1200">
                <a:solidFill>
                  <a:srgbClr val="E6E7E8">
                    <a:lumMod val="10000"/>
                  </a:srgbClr>
                </a:solidFill>
                <a:latin typeface="Avenir Light"/>
              </a:rPr>
              <a:t>;</a:t>
            </a:r>
          </a:p>
          <a:p>
            <a:pPr marL="282721" indent="-282721" algn="l" defTabSz="1507846" rtl="0">
              <a:buFont typeface="Arial" panose="020B0604020202020204" pitchFamily="34" charset="0"/>
              <a:buChar char="•"/>
              <a:defRPr/>
            </a:pPr>
            <a:r>
              <a:rPr lang="en-US" sz="1814" kern="1200">
                <a:solidFill>
                  <a:srgbClr val="E6E7E8">
                    <a:lumMod val="10000"/>
                  </a:srgbClr>
                </a:solidFill>
                <a:latin typeface="Avenir Light"/>
              </a:rPr>
              <a:t>It ranks as the second largest privately-owned municipal waste collection company in Latvia and stands as the primary market leader in waste recovery organization within Latvia.</a:t>
            </a:r>
            <a:endParaRPr lang="lv-LV" sz="1814" kern="1200">
              <a:solidFill>
                <a:srgbClr val="E6E7E8">
                  <a:lumMod val="10000"/>
                </a:srgbClr>
              </a:solidFill>
              <a:latin typeface="Avenir Light"/>
            </a:endParaRPr>
          </a:p>
        </p:txBody>
      </p:sp>
      <p:sp>
        <p:nvSpPr>
          <p:cNvPr id="33" name="Rectangle 32">
            <a:extLst>
              <a:ext uri="{FF2B5EF4-FFF2-40B4-BE49-F238E27FC236}">
                <a16:creationId xmlns:a16="http://schemas.microsoft.com/office/drawing/2014/main" id="{BAE4845F-0206-4D65-B56E-08FA002A638B}"/>
              </a:ext>
            </a:extLst>
          </p:cNvPr>
          <p:cNvSpPr/>
          <p:nvPr/>
        </p:nvSpPr>
        <p:spPr>
          <a:xfrm>
            <a:off x="7162084" y="6489761"/>
            <a:ext cx="5418685" cy="3762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507846" rtl="0">
              <a:spcAft>
                <a:spcPts val="660"/>
              </a:spcAft>
              <a:buClr>
                <a:srgbClr val="4F9D3A"/>
              </a:buClr>
              <a:defRPr/>
            </a:pPr>
            <a:r>
              <a:rPr lang="en-GB" sz="1814" kern="1200">
                <a:solidFill>
                  <a:srgbClr val="E6E7E8">
                    <a:lumMod val="10000"/>
                  </a:srgbClr>
                </a:solidFill>
                <a:latin typeface="Avenir Light"/>
              </a:rPr>
              <a:t>Latvia and Lithuania are far behind Nordic economies </a:t>
            </a:r>
            <a:r>
              <a:rPr lang="lv-LV" sz="1814" kern="1200">
                <a:solidFill>
                  <a:srgbClr val="E6E7E8">
                    <a:lumMod val="10000"/>
                  </a:srgbClr>
                </a:solidFill>
                <a:latin typeface="Avenir Light"/>
              </a:rPr>
              <a:t>a</a:t>
            </a:r>
            <a:r>
              <a:rPr lang="en-US" sz="1814" kern="1200" err="1">
                <a:solidFill>
                  <a:srgbClr val="E6E7E8">
                    <a:lumMod val="10000"/>
                  </a:srgbClr>
                </a:solidFill>
                <a:latin typeface="Avenir Light"/>
              </a:rPr>
              <a:t>nd</a:t>
            </a:r>
            <a:r>
              <a:rPr lang="en-US" sz="1814" kern="1200">
                <a:solidFill>
                  <a:srgbClr val="E6E7E8">
                    <a:lumMod val="10000"/>
                  </a:srgbClr>
                </a:solidFill>
                <a:latin typeface="Avenir Light"/>
              </a:rPr>
              <a:t> fall below the European Union's average in waste generation. As the Baltic states continue to narrow the gap in terms of GDP and living standards compared to the EU average, we can anticipate a similar convergence in waste generation trends.</a:t>
            </a:r>
            <a:endParaRPr lang="lv-LV" sz="1814" kern="1200">
              <a:solidFill>
                <a:srgbClr val="E6E7E8">
                  <a:lumMod val="10000"/>
                </a:srgbClr>
              </a:solidFill>
              <a:latin typeface="Avenir Light"/>
            </a:endParaRPr>
          </a:p>
          <a:p>
            <a:pPr algn="just" defTabSz="1507846" rtl="0">
              <a:spcAft>
                <a:spcPts val="660"/>
              </a:spcAft>
              <a:buClr>
                <a:srgbClr val="4F9D3A"/>
              </a:buClr>
              <a:defRPr/>
            </a:pPr>
            <a:r>
              <a:rPr lang="en-US" sz="1814" kern="1200">
                <a:solidFill>
                  <a:srgbClr val="E6E7E8">
                    <a:lumMod val="10000"/>
                  </a:srgbClr>
                </a:solidFill>
                <a:latin typeface="Avenir Light"/>
              </a:rPr>
              <a:t>The flow of waste generation is steadily on the rise, and as we move toward reduced landfill usage, we anticipate a significant enhancement in both the processing and recycling </a:t>
            </a:r>
            <a:r>
              <a:rPr lang="lv-LV" sz="1814" kern="1200">
                <a:solidFill>
                  <a:srgbClr val="E6E7E8">
                    <a:lumMod val="10000"/>
                  </a:srgbClr>
                </a:solidFill>
                <a:latin typeface="Avenir Light"/>
              </a:rPr>
              <a:t>segments</a:t>
            </a:r>
            <a:r>
              <a:rPr lang="en-US" sz="1814" kern="1200">
                <a:solidFill>
                  <a:srgbClr val="E6E7E8">
                    <a:lumMod val="10000"/>
                  </a:srgbClr>
                </a:solidFill>
                <a:latin typeface="Avenir Light"/>
              </a:rPr>
              <a:t> of the business</a:t>
            </a:r>
            <a:r>
              <a:rPr lang="lv-LV" sz="1814" kern="1200">
                <a:solidFill>
                  <a:srgbClr val="E6E7E8">
                    <a:lumMod val="10000"/>
                  </a:srgbClr>
                </a:solidFill>
                <a:latin typeface="Avenir Light"/>
              </a:rPr>
              <a:t>.</a:t>
            </a:r>
            <a:endParaRPr lang="en-US" sz="1814" kern="1200">
              <a:solidFill>
                <a:srgbClr val="E6E7E8">
                  <a:lumMod val="10000"/>
                </a:srgbClr>
              </a:solidFill>
              <a:latin typeface="Avenir Light"/>
            </a:endParaRPr>
          </a:p>
        </p:txBody>
      </p:sp>
    </p:spTree>
    <p:extLst>
      <p:ext uri="{BB962C8B-B14F-4D97-AF65-F5344CB8AC3E}">
        <p14:creationId xmlns:p14="http://schemas.microsoft.com/office/powerpoint/2010/main" val="4153620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4188" y="-63615"/>
            <a:ext cx="20272475" cy="11434838"/>
            <a:chOff x="0" y="0"/>
            <a:chExt cx="20104100" cy="11308715"/>
          </a:xfrm>
        </p:grpSpPr>
        <p:pic>
          <p:nvPicPr>
            <p:cNvPr id="3" name="object 3"/>
            <p:cNvPicPr/>
            <p:nvPr/>
          </p:nvPicPr>
          <p:blipFill>
            <a:blip r:embed="rId2" cstate="print">
              <a:extLst>
                <a:ext uri="{28A0092B-C50C-407E-A947-70E740481C1C}">
                  <a14:useLocalDpi xmlns:a14="http://schemas.microsoft.com/office/drawing/2010/main"/>
                </a:ext>
              </a:extLst>
            </a:blip>
            <a:stretch>
              <a:fillRect/>
            </a:stretch>
          </p:blipFill>
          <p:spPr>
            <a:xfrm>
              <a:off x="0" y="14146"/>
              <a:ext cx="20104099" cy="11294410"/>
            </a:xfrm>
            <a:prstGeom prst="rect">
              <a:avLst/>
            </a:prstGeom>
          </p:spPr>
        </p:pic>
        <p:sp>
          <p:nvSpPr>
            <p:cNvPr id="4" name="object 4"/>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pic>
          <p:nvPicPr>
            <p:cNvPr id="5" name="object 5"/>
            <p:cNvPicPr/>
            <p:nvPr/>
          </p:nvPicPr>
          <p:blipFill>
            <a:blip r:embed="rId2" cstate="print">
              <a:extLst>
                <a:ext uri="{28A0092B-C50C-407E-A947-70E740481C1C}">
                  <a14:useLocalDpi xmlns:a14="http://schemas.microsoft.com/office/drawing/2010/main"/>
                </a:ext>
              </a:extLst>
            </a:blip>
            <a:stretch>
              <a:fillRect/>
            </a:stretch>
          </p:blipFill>
          <p:spPr>
            <a:xfrm>
              <a:off x="0" y="14146"/>
              <a:ext cx="20104099" cy="11294410"/>
            </a:xfrm>
            <a:prstGeom prst="rect">
              <a:avLst/>
            </a:prstGeom>
          </p:spPr>
        </p:pic>
      </p:grpSp>
      <p:sp>
        <p:nvSpPr>
          <p:cNvPr id="6" name="object 6"/>
          <p:cNvSpPr/>
          <p:nvPr/>
        </p:nvSpPr>
        <p:spPr>
          <a:xfrm>
            <a:off x="-394785" y="-63615"/>
            <a:ext cx="20596599" cy="11846748"/>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15184983" y="9063198"/>
            <a:ext cx="2308425" cy="922243"/>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17559262" y="9685497"/>
            <a:ext cx="978314" cy="285933"/>
          </a:xfrm>
          <a:prstGeom prst="rect">
            <a:avLst/>
          </a:prstGeom>
        </p:spPr>
      </p:pic>
      <p:sp>
        <p:nvSpPr>
          <p:cNvPr id="9" name="object 9"/>
          <p:cNvSpPr/>
          <p:nvPr/>
        </p:nvSpPr>
        <p:spPr>
          <a:xfrm>
            <a:off x="1058846" y="1916432"/>
            <a:ext cx="6596343" cy="7476527"/>
          </a:xfrm>
          <a:custGeom>
            <a:avLst/>
            <a:gdLst/>
            <a:ahLst/>
            <a:cxnLst/>
            <a:rect l="l" t="t" r="r" b="b"/>
            <a:pathLst>
              <a:path w="6633845" h="7519034">
                <a:moveTo>
                  <a:pt x="3384455" y="0"/>
                </a:moveTo>
                <a:lnTo>
                  <a:pt x="3334733" y="5436"/>
                </a:lnTo>
                <a:lnTo>
                  <a:pt x="3285123" y="11526"/>
                </a:lnTo>
                <a:lnTo>
                  <a:pt x="3235632" y="18270"/>
                </a:lnTo>
                <a:lnTo>
                  <a:pt x="3186266" y="25663"/>
                </a:lnTo>
                <a:lnTo>
                  <a:pt x="3137031" y="33705"/>
                </a:lnTo>
                <a:lnTo>
                  <a:pt x="3087933" y="42393"/>
                </a:lnTo>
                <a:lnTo>
                  <a:pt x="3038979" y="51725"/>
                </a:lnTo>
                <a:lnTo>
                  <a:pt x="2990174" y="61699"/>
                </a:lnTo>
                <a:lnTo>
                  <a:pt x="2941525" y="72313"/>
                </a:lnTo>
                <a:lnTo>
                  <a:pt x="2893039" y="83564"/>
                </a:lnTo>
                <a:lnTo>
                  <a:pt x="2844720" y="95451"/>
                </a:lnTo>
                <a:lnTo>
                  <a:pt x="2796576" y="107971"/>
                </a:lnTo>
                <a:lnTo>
                  <a:pt x="2748613" y="121122"/>
                </a:lnTo>
                <a:lnTo>
                  <a:pt x="2700836" y="134902"/>
                </a:lnTo>
                <a:lnTo>
                  <a:pt x="2653252" y="149310"/>
                </a:lnTo>
                <a:lnTo>
                  <a:pt x="2605867" y="164341"/>
                </a:lnTo>
                <a:lnTo>
                  <a:pt x="2558687" y="179996"/>
                </a:lnTo>
                <a:lnTo>
                  <a:pt x="2511719" y="196271"/>
                </a:lnTo>
                <a:lnTo>
                  <a:pt x="2464968" y="213164"/>
                </a:lnTo>
                <a:lnTo>
                  <a:pt x="2418441" y="230674"/>
                </a:lnTo>
                <a:lnTo>
                  <a:pt x="2372144" y="248798"/>
                </a:lnTo>
                <a:lnTo>
                  <a:pt x="2326084" y="267533"/>
                </a:lnTo>
                <a:lnTo>
                  <a:pt x="2280265" y="286879"/>
                </a:lnTo>
                <a:lnTo>
                  <a:pt x="2234695" y="306832"/>
                </a:lnTo>
                <a:lnTo>
                  <a:pt x="2189379" y="327391"/>
                </a:lnTo>
                <a:lnTo>
                  <a:pt x="2144325" y="348553"/>
                </a:lnTo>
                <a:lnTo>
                  <a:pt x="2099537" y="370316"/>
                </a:lnTo>
                <a:lnTo>
                  <a:pt x="2055022" y="392679"/>
                </a:lnTo>
                <a:lnTo>
                  <a:pt x="2010787" y="415639"/>
                </a:lnTo>
                <a:lnTo>
                  <a:pt x="1966837" y="439193"/>
                </a:lnTo>
                <a:lnTo>
                  <a:pt x="1923179" y="463340"/>
                </a:lnTo>
                <a:lnTo>
                  <a:pt x="1879819" y="488078"/>
                </a:lnTo>
                <a:lnTo>
                  <a:pt x="1836763" y="513404"/>
                </a:lnTo>
                <a:lnTo>
                  <a:pt x="1794017" y="539317"/>
                </a:lnTo>
                <a:lnTo>
                  <a:pt x="1751587" y="565814"/>
                </a:lnTo>
                <a:lnTo>
                  <a:pt x="1709480" y="592892"/>
                </a:lnTo>
                <a:lnTo>
                  <a:pt x="1667590" y="620626"/>
                </a:lnTo>
                <a:lnTo>
                  <a:pt x="1626106" y="648892"/>
                </a:lnTo>
                <a:lnTo>
                  <a:pt x="1585032" y="677687"/>
                </a:lnTo>
                <a:lnTo>
                  <a:pt x="1544373" y="707006"/>
                </a:lnTo>
                <a:lnTo>
                  <a:pt x="1504133" y="736843"/>
                </a:lnTo>
                <a:lnTo>
                  <a:pt x="1464317" y="767194"/>
                </a:lnTo>
                <a:lnTo>
                  <a:pt x="1424929" y="798055"/>
                </a:lnTo>
                <a:lnTo>
                  <a:pt x="1385974" y="829420"/>
                </a:lnTo>
                <a:lnTo>
                  <a:pt x="1347455" y="861284"/>
                </a:lnTo>
                <a:lnTo>
                  <a:pt x="1309379" y="893643"/>
                </a:lnTo>
                <a:lnTo>
                  <a:pt x="1271748" y="926491"/>
                </a:lnTo>
                <a:lnTo>
                  <a:pt x="1234569" y="959825"/>
                </a:lnTo>
                <a:lnTo>
                  <a:pt x="1197844" y="993639"/>
                </a:lnTo>
                <a:lnTo>
                  <a:pt x="1161579" y="1027927"/>
                </a:lnTo>
                <a:lnTo>
                  <a:pt x="1125778" y="1062687"/>
                </a:lnTo>
                <a:lnTo>
                  <a:pt x="1090445" y="1097912"/>
                </a:lnTo>
                <a:lnTo>
                  <a:pt x="1055585" y="1133597"/>
                </a:lnTo>
                <a:lnTo>
                  <a:pt x="1021203" y="1169739"/>
                </a:lnTo>
                <a:lnTo>
                  <a:pt x="987303" y="1206331"/>
                </a:lnTo>
                <a:lnTo>
                  <a:pt x="953890" y="1243370"/>
                </a:lnTo>
                <a:lnTo>
                  <a:pt x="920967" y="1280850"/>
                </a:lnTo>
                <a:lnTo>
                  <a:pt x="888540" y="1318767"/>
                </a:lnTo>
                <a:lnTo>
                  <a:pt x="856613" y="1357115"/>
                </a:lnTo>
                <a:lnTo>
                  <a:pt x="825190" y="1395891"/>
                </a:lnTo>
                <a:lnTo>
                  <a:pt x="794277" y="1435088"/>
                </a:lnTo>
                <a:lnTo>
                  <a:pt x="763876" y="1474702"/>
                </a:lnTo>
                <a:lnTo>
                  <a:pt x="733994" y="1514729"/>
                </a:lnTo>
                <a:lnTo>
                  <a:pt x="704633" y="1555163"/>
                </a:lnTo>
                <a:lnTo>
                  <a:pt x="675800" y="1596000"/>
                </a:lnTo>
                <a:lnTo>
                  <a:pt x="647498" y="1637235"/>
                </a:lnTo>
                <a:lnTo>
                  <a:pt x="619732" y="1678863"/>
                </a:lnTo>
                <a:lnTo>
                  <a:pt x="592506" y="1720879"/>
                </a:lnTo>
                <a:lnTo>
                  <a:pt x="565825" y="1763278"/>
                </a:lnTo>
                <a:lnTo>
                  <a:pt x="539693" y="1806055"/>
                </a:lnTo>
                <a:lnTo>
                  <a:pt x="514115" y="1849207"/>
                </a:lnTo>
                <a:lnTo>
                  <a:pt x="489096" y="1892727"/>
                </a:lnTo>
                <a:lnTo>
                  <a:pt x="464639" y="1936611"/>
                </a:lnTo>
                <a:lnTo>
                  <a:pt x="440769" y="1980815"/>
                </a:lnTo>
                <a:lnTo>
                  <a:pt x="417508" y="2025298"/>
                </a:lnTo>
                <a:lnTo>
                  <a:pt x="394858" y="2070055"/>
                </a:lnTo>
                <a:lnTo>
                  <a:pt x="372821" y="2115077"/>
                </a:lnTo>
                <a:lnTo>
                  <a:pt x="351398" y="2160360"/>
                </a:lnTo>
                <a:lnTo>
                  <a:pt x="330591" y="2205896"/>
                </a:lnTo>
                <a:lnTo>
                  <a:pt x="310401" y="2251680"/>
                </a:lnTo>
                <a:lnTo>
                  <a:pt x="290831" y="2297704"/>
                </a:lnTo>
                <a:lnTo>
                  <a:pt x="271882" y="2343963"/>
                </a:lnTo>
                <a:lnTo>
                  <a:pt x="253556" y="2390449"/>
                </a:lnTo>
                <a:lnTo>
                  <a:pt x="235854" y="2437158"/>
                </a:lnTo>
                <a:lnTo>
                  <a:pt x="218778" y="2484081"/>
                </a:lnTo>
                <a:lnTo>
                  <a:pt x="202329" y="2531214"/>
                </a:lnTo>
                <a:lnTo>
                  <a:pt x="186510" y="2578549"/>
                </a:lnTo>
                <a:lnTo>
                  <a:pt x="171322" y="2626080"/>
                </a:lnTo>
                <a:lnTo>
                  <a:pt x="156766" y="2673801"/>
                </a:lnTo>
                <a:lnTo>
                  <a:pt x="142845" y="2721706"/>
                </a:lnTo>
                <a:lnTo>
                  <a:pt x="129560" y="2769787"/>
                </a:lnTo>
                <a:lnTo>
                  <a:pt x="116913" y="2818039"/>
                </a:lnTo>
                <a:lnTo>
                  <a:pt x="104905" y="2866455"/>
                </a:lnTo>
                <a:lnTo>
                  <a:pt x="93538" y="2915029"/>
                </a:lnTo>
                <a:lnTo>
                  <a:pt x="82814" y="2963754"/>
                </a:lnTo>
                <a:lnTo>
                  <a:pt x="72734" y="3012625"/>
                </a:lnTo>
                <a:lnTo>
                  <a:pt x="63300" y="3061634"/>
                </a:lnTo>
                <a:lnTo>
                  <a:pt x="54514" y="3110775"/>
                </a:lnTo>
                <a:lnTo>
                  <a:pt x="46378" y="3160042"/>
                </a:lnTo>
                <a:lnTo>
                  <a:pt x="38892" y="3209429"/>
                </a:lnTo>
                <a:lnTo>
                  <a:pt x="32059" y="3258929"/>
                </a:lnTo>
                <a:lnTo>
                  <a:pt x="25881" y="3308535"/>
                </a:lnTo>
                <a:lnTo>
                  <a:pt x="20358" y="3358242"/>
                </a:lnTo>
                <a:lnTo>
                  <a:pt x="15494" y="3408043"/>
                </a:lnTo>
                <a:lnTo>
                  <a:pt x="11289" y="3457931"/>
                </a:lnTo>
                <a:lnTo>
                  <a:pt x="7745" y="3507901"/>
                </a:lnTo>
                <a:lnTo>
                  <a:pt x="4863" y="3557945"/>
                </a:lnTo>
                <a:lnTo>
                  <a:pt x="2647" y="3608057"/>
                </a:lnTo>
                <a:lnTo>
                  <a:pt x="1096" y="3658232"/>
                </a:lnTo>
                <a:lnTo>
                  <a:pt x="213" y="3708462"/>
                </a:lnTo>
                <a:lnTo>
                  <a:pt x="0" y="3758700"/>
                </a:lnTo>
                <a:lnTo>
                  <a:pt x="455" y="3808897"/>
                </a:lnTo>
                <a:lnTo>
                  <a:pt x="1578" y="3859046"/>
                </a:lnTo>
                <a:lnTo>
                  <a:pt x="3366" y="3909141"/>
                </a:lnTo>
                <a:lnTo>
                  <a:pt x="5819" y="3959176"/>
                </a:lnTo>
                <a:lnTo>
                  <a:pt x="8935" y="4009144"/>
                </a:lnTo>
                <a:lnTo>
                  <a:pt x="12712" y="4059039"/>
                </a:lnTo>
                <a:lnTo>
                  <a:pt x="17148" y="4108854"/>
                </a:lnTo>
                <a:lnTo>
                  <a:pt x="22243" y="4158583"/>
                </a:lnTo>
                <a:lnTo>
                  <a:pt x="27994" y="4208220"/>
                </a:lnTo>
                <a:lnTo>
                  <a:pt x="34401" y="4257758"/>
                </a:lnTo>
                <a:lnTo>
                  <a:pt x="41461" y="4307191"/>
                </a:lnTo>
                <a:lnTo>
                  <a:pt x="49172" y="4356513"/>
                </a:lnTo>
                <a:lnTo>
                  <a:pt x="57535" y="4405716"/>
                </a:lnTo>
                <a:lnTo>
                  <a:pt x="66546" y="4454794"/>
                </a:lnTo>
                <a:lnTo>
                  <a:pt x="76205" y="4503742"/>
                </a:lnTo>
                <a:lnTo>
                  <a:pt x="86510" y="4552552"/>
                </a:lnTo>
                <a:lnTo>
                  <a:pt x="97459" y="4601219"/>
                </a:lnTo>
                <a:lnTo>
                  <a:pt x="109051" y="4649735"/>
                </a:lnTo>
                <a:lnTo>
                  <a:pt x="121284" y="4698095"/>
                </a:lnTo>
                <a:lnTo>
                  <a:pt x="134157" y="4746292"/>
                </a:lnTo>
                <a:lnTo>
                  <a:pt x="147668" y="4794319"/>
                </a:lnTo>
                <a:lnTo>
                  <a:pt x="161815" y="4842170"/>
                </a:lnTo>
                <a:lnTo>
                  <a:pt x="176598" y="4889840"/>
                </a:lnTo>
                <a:lnTo>
                  <a:pt x="192015" y="4937320"/>
                </a:lnTo>
                <a:lnTo>
                  <a:pt x="208063" y="4984605"/>
                </a:lnTo>
                <a:lnTo>
                  <a:pt x="224743" y="5031689"/>
                </a:lnTo>
                <a:lnTo>
                  <a:pt x="242051" y="5078565"/>
                </a:lnTo>
                <a:lnTo>
                  <a:pt x="259986" y="5125227"/>
                </a:lnTo>
                <a:lnTo>
                  <a:pt x="278548" y="5171667"/>
                </a:lnTo>
                <a:lnTo>
                  <a:pt x="297734" y="5217881"/>
                </a:lnTo>
                <a:lnTo>
                  <a:pt x="317542" y="5263861"/>
                </a:lnTo>
                <a:lnTo>
                  <a:pt x="337972" y="5309601"/>
                </a:lnTo>
                <a:lnTo>
                  <a:pt x="359022" y="5355094"/>
                </a:lnTo>
                <a:lnTo>
                  <a:pt x="380690" y="5400335"/>
                </a:lnTo>
                <a:lnTo>
                  <a:pt x="402975" y="5445316"/>
                </a:lnTo>
                <a:lnTo>
                  <a:pt x="425875" y="5490031"/>
                </a:lnTo>
                <a:lnTo>
                  <a:pt x="449369" y="5534438"/>
                </a:lnTo>
                <a:lnTo>
                  <a:pt x="473434" y="5578493"/>
                </a:lnTo>
                <a:lnTo>
                  <a:pt x="498064" y="5622191"/>
                </a:lnTo>
                <a:lnTo>
                  <a:pt x="523257" y="5665528"/>
                </a:lnTo>
                <a:lnTo>
                  <a:pt x="549007" y="5708499"/>
                </a:lnTo>
                <a:lnTo>
                  <a:pt x="575309" y="5751098"/>
                </a:lnTo>
                <a:lnTo>
                  <a:pt x="602161" y="5793321"/>
                </a:lnTo>
                <a:lnTo>
                  <a:pt x="629557" y="5835164"/>
                </a:lnTo>
                <a:lnTo>
                  <a:pt x="657492" y="5876620"/>
                </a:lnTo>
                <a:lnTo>
                  <a:pt x="685963" y="5917685"/>
                </a:lnTo>
                <a:lnTo>
                  <a:pt x="714966" y="5958354"/>
                </a:lnTo>
                <a:lnTo>
                  <a:pt x="744495" y="5998622"/>
                </a:lnTo>
                <a:lnTo>
                  <a:pt x="774546" y="6038484"/>
                </a:lnTo>
                <a:lnTo>
                  <a:pt x="805116" y="6077936"/>
                </a:lnTo>
                <a:lnTo>
                  <a:pt x="836199" y="6116971"/>
                </a:lnTo>
                <a:lnTo>
                  <a:pt x="867791" y="6155587"/>
                </a:lnTo>
                <a:lnTo>
                  <a:pt x="899888" y="6193776"/>
                </a:lnTo>
                <a:lnTo>
                  <a:pt x="932486" y="6231535"/>
                </a:lnTo>
                <a:lnTo>
                  <a:pt x="965579" y="6268859"/>
                </a:lnTo>
                <a:lnTo>
                  <a:pt x="999165" y="6305742"/>
                </a:lnTo>
                <a:lnTo>
                  <a:pt x="1033237" y="6342180"/>
                </a:lnTo>
                <a:lnTo>
                  <a:pt x="1067793" y="6378167"/>
                </a:lnTo>
                <a:lnTo>
                  <a:pt x="1102827" y="6413699"/>
                </a:lnTo>
                <a:lnTo>
                  <a:pt x="1138336" y="6448771"/>
                </a:lnTo>
                <a:lnTo>
                  <a:pt x="1174314" y="6483378"/>
                </a:lnTo>
                <a:lnTo>
                  <a:pt x="1210758" y="6517515"/>
                </a:lnTo>
                <a:lnTo>
                  <a:pt x="1247663" y="6551177"/>
                </a:lnTo>
                <a:lnTo>
                  <a:pt x="1285024" y="6584359"/>
                </a:lnTo>
                <a:lnTo>
                  <a:pt x="1322838" y="6617057"/>
                </a:lnTo>
                <a:lnTo>
                  <a:pt x="1361100" y="6649264"/>
                </a:lnTo>
                <a:lnTo>
                  <a:pt x="1399805" y="6680977"/>
                </a:lnTo>
                <a:lnTo>
                  <a:pt x="1438949" y="6712190"/>
                </a:lnTo>
                <a:lnTo>
                  <a:pt x="1478528" y="6742898"/>
                </a:lnTo>
                <a:lnTo>
                  <a:pt x="1518538" y="6773097"/>
                </a:lnTo>
                <a:lnTo>
                  <a:pt x="1558974" y="6802781"/>
                </a:lnTo>
                <a:lnTo>
                  <a:pt x="1599831" y="6831946"/>
                </a:lnTo>
                <a:lnTo>
                  <a:pt x="1641105" y="6860586"/>
                </a:lnTo>
                <a:lnTo>
                  <a:pt x="1682758" y="6888674"/>
                </a:lnTo>
                <a:lnTo>
                  <a:pt x="1724748" y="6916182"/>
                </a:lnTo>
                <a:lnTo>
                  <a:pt x="1767069" y="6943109"/>
                </a:lnTo>
                <a:lnTo>
                  <a:pt x="1809716" y="6969453"/>
                </a:lnTo>
                <a:lnTo>
                  <a:pt x="1852681" y="6995210"/>
                </a:lnTo>
                <a:lnTo>
                  <a:pt x="1895959" y="7020380"/>
                </a:lnTo>
                <a:lnTo>
                  <a:pt x="1939544" y="7044960"/>
                </a:lnTo>
                <a:lnTo>
                  <a:pt x="1983428" y="7068947"/>
                </a:lnTo>
                <a:lnTo>
                  <a:pt x="2027608" y="7092339"/>
                </a:lnTo>
                <a:lnTo>
                  <a:pt x="2072075" y="7115133"/>
                </a:lnTo>
                <a:lnTo>
                  <a:pt x="2116823" y="7137328"/>
                </a:lnTo>
                <a:lnTo>
                  <a:pt x="2161848" y="7158922"/>
                </a:lnTo>
                <a:lnTo>
                  <a:pt x="2207142" y="7179911"/>
                </a:lnTo>
                <a:lnTo>
                  <a:pt x="2252699" y="7200294"/>
                </a:lnTo>
                <a:lnTo>
                  <a:pt x="2298513" y="7220068"/>
                </a:lnTo>
                <a:lnTo>
                  <a:pt x="2344578" y="7239231"/>
                </a:lnTo>
                <a:lnTo>
                  <a:pt x="2390887" y="7257781"/>
                </a:lnTo>
                <a:lnTo>
                  <a:pt x="2437435" y="7275715"/>
                </a:lnTo>
                <a:lnTo>
                  <a:pt x="2484215" y="7293031"/>
                </a:lnTo>
                <a:lnTo>
                  <a:pt x="2531221" y="7309727"/>
                </a:lnTo>
                <a:lnTo>
                  <a:pt x="2578448" y="7325801"/>
                </a:lnTo>
                <a:lnTo>
                  <a:pt x="2625887" y="7341250"/>
                </a:lnTo>
                <a:lnTo>
                  <a:pt x="2673535" y="7356072"/>
                </a:lnTo>
                <a:lnTo>
                  <a:pt x="2721383" y="7370264"/>
                </a:lnTo>
                <a:lnTo>
                  <a:pt x="2769427" y="7383825"/>
                </a:lnTo>
                <a:lnTo>
                  <a:pt x="2817660" y="7396752"/>
                </a:lnTo>
                <a:lnTo>
                  <a:pt x="2866075" y="7409043"/>
                </a:lnTo>
                <a:lnTo>
                  <a:pt x="2914667" y="7420695"/>
                </a:lnTo>
                <a:lnTo>
                  <a:pt x="2963429" y="7431706"/>
                </a:lnTo>
                <a:lnTo>
                  <a:pt x="3012356" y="7442075"/>
                </a:lnTo>
                <a:lnTo>
                  <a:pt x="3061440" y="7451797"/>
                </a:lnTo>
                <a:lnTo>
                  <a:pt x="3110676" y="7460872"/>
                </a:lnTo>
                <a:lnTo>
                  <a:pt x="3160058" y="7469298"/>
                </a:lnTo>
                <a:lnTo>
                  <a:pt x="3209579" y="7477070"/>
                </a:lnTo>
                <a:lnTo>
                  <a:pt x="3259233" y="7484188"/>
                </a:lnTo>
                <a:lnTo>
                  <a:pt x="3309015" y="7490650"/>
                </a:lnTo>
                <a:lnTo>
                  <a:pt x="3358917" y="7496452"/>
                </a:lnTo>
                <a:lnTo>
                  <a:pt x="3408891" y="7501588"/>
                </a:lnTo>
                <a:lnTo>
                  <a:pt x="3458890" y="7506054"/>
                </a:lnTo>
                <a:lnTo>
                  <a:pt x="3508907" y="7509851"/>
                </a:lnTo>
                <a:lnTo>
                  <a:pt x="3558936" y="7512981"/>
                </a:lnTo>
                <a:lnTo>
                  <a:pt x="3608970" y="7515444"/>
                </a:lnTo>
                <a:lnTo>
                  <a:pt x="3659002" y="7517240"/>
                </a:lnTo>
                <a:lnTo>
                  <a:pt x="3709027" y="7518372"/>
                </a:lnTo>
                <a:lnTo>
                  <a:pt x="3759037" y="7518839"/>
                </a:lnTo>
                <a:lnTo>
                  <a:pt x="3809026" y="7518643"/>
                </a:lnTo>
                <a:lnTo>
                  <a:pt x="3858987" y="7517784"/>
                </a:lnTo>
                <a:lnTo>
                  <a:pt x="3908914" y="7516264"/>
                </a:lnTo>
                <a:lnTo>
                  <a:pt x="3958800" y="7514083"/>
                </a:lnTo>
                <a:lnTo>
                  <a:pt x="4008640" y="7511243"/>
                </a:lnTo>
                <a:lnTo>
                  <a:pt x="4058425" y="7507743"/>
                </a:lnTo>
                <a:lnTo>
                  <a:pt x="4108150" y="7503586"/>
                </a:lnTo>
                <a:lnTo>
                  <a:pt x="4157809" y="7498771"/>
                </a:lnTo>
                <a:lnTo>
                  <a:pt x="4207394" y="7493300"/>
                </a:lnTo>
                <a:lnTo>
                  <a:pt x="4256899" y="7487174"/>
                </a:lnTo>
                <a:lnTo>
                  <a:pt x="4306317" y="7480394"/>
                </a:lnTo>
                <a:lnTo>
                  <a:pt x="4355643" y="7472960"/>
                </a:lnTo>
                <a:lnTo>
                  <a:pt x="4404869" y="7464873"/>
                </a:lnTo>
                <a:lnTo>
                  <a:pt x="4453989" y="7456135"/>
                </a:lnTo>
                <a:lnTo>
                  <a:pt x="4502997" y="7446746"/>
                </a:lnTo>
                <a:lnTo>
                  <a:pt x="4551885" y="7436707"/>
                </a:lnTo>
                <a:lnTo>
                  <a:pt x="4600648" y="7426019"/>
                </a:lnTo>
                <a:lnTo>
                  <a:pt x="4649278" y="7414683"/>
                </a:lnTo>
                <a:lnTo>
                  <a:pt x="4697770" y="7402700"/>
                </a:lnTo>
                <a:lnTo>
                  <a:pt x="4746116" y="7390070"/>
                </a:lnTo>
                <a:lnTo>
                  <a:pt x="4794310" y="7376795"/>
                </a:lnTo>
                <a:lnTo>
                  <a:pt x="4842347" y="7362875"/>
                </a:lnTo>
                <a:lnTo>
                  <a:pt x="4890218" y="7348312"/>
                </a:lnTo>
                <a:lnTo>
                  <a:pt x="4937918" y="7333105"/>
                </a:lnTo>
                <a:lnTo>
                  <a:pt x="4985439" y="7317257"/>
                </a:lnTo>
                <a:lnTo>
                  <a:pt x="5032777" y="7300768"/>
                </a:lnTo>
                <a:lnTo>
                  <a:pt x="5079923" y="7283639"/>
                </a:lnTo>
                <a:lnTo>
                  <a:pt x="5126871" y="7265871"/>
                </a:lnTo>
                <a:lnTo>
                  <a:pt x="5173616" y="7247465"/>
                </a:lnTo>
                <a:lnTo>
                  <a:pt x="5219949" y="7228504"/>
                </a:lnTo>
                <a:lnTo>
                  <a:pt x="5265991" y="7208944"/>
                </a:lnTo>
                <a:lnTo>
                  <a:pt x="5311736" y="7188791"/>
                </a:lnTo>
                <a:lnTo>
                  <a:pt x="5357178" y="7168047"/>
                </a:lnTo>
                <a:lnTo>
                  <a:pt x="5402313" y="7146717"/>
                </a:lnTo>
                <a:lnTo>
                  <a:pt x="5447135" y="7124804"/>
                </a:lnTo>
                <a:lnTo>
                  <a:pt x="5491639" y="7102312"/>
                </a:lnTo>
                <a:lnTo>
                  <a:pt x="5535819" y="7079245"/>
                </a:lnTo>
                <a:lnTo>
                  <a:pt x="5579670" y="7055606"/>
                </a:lnTo>
                <a:lnTo>
                  <a:pt x="5623187" y="7031401"/>
                </a:lnTo>
                <a:lnTo>
                  <a:pt x="5666365" y="7006631"/>
                </a:lnTo>
                <a:lnTo>
                  <a:pt x="5709198" y="6981303"/>
                </a:lnTo>
                <a:lnTo>
                  <a:pt x="5751682" y="6955418"/>
                </a:lnTo>
                <a:lnTo>
                  <a:pt x="5793809" y="6928981"/>
                </a:lnTo>
                <a:lnTo>
                  <a:pt x="5835577" y="6901996"/>
                </a:lnTo>
                <a:lnTo>
                  <a:pt x="5876978" y="6874466"/>
                </a:lnTo>
                <a:lnTo>
                  <a:pt x="5918009" y="6846396"/>
                </a:lnTo>
                <a:lnTo>
                  <a:pt x="5958662" y="6817789"/>
                </a:lnTo>
                <a:lnTo>
                  <a:pt x="5998935" y="6788650"/>
                </a:lnTo>
                <a:lnTo>
                  <a:pt x="6038820" y="6758981"/>
                </a:lnTo>
                <a:lnTo>
                  <a:pt x="6078312" y="6728787"/>
                </a:lnTo>
                <a:lnTo>
                  <a:pt x="6117407" y="6698071"/>
                </a:lnTo>
                <a:lnTo>
                  <a:pt x="6156100" y="6666838"/>
                </a:lnTo>
                <a:lnTo>
                  <a:pt x="6194384" y="6635092"/>
                </a:lnTo>
                <a:lnTo>
                  <a:pt x="6232254" y="6602835"/>
                </a:lnTo>
                <a:lnTo>
                  <a:pt x="6269706" y="6570072"/>
                </a:lnTo>
                <a:lnTo>
                  <a:pt x="6306733" y="6536807"/>
                </a:lnTo>
                <a:lnTo>
                  <a:pt x="6343331" y="6503044"/>
                </a:lnTo>
                <a:lnTo>
                  <a:pt x="6379494" y="6468786"/>
                </a:lnTo>
                <a:lnTo>
                  <a:pt x="6415218" y="6434037"/>
                </a:lnTo>
                <a:lnTo>
                  <a:pt x="6450496" y="6398802"/>
                </a:lnTo>
                <a:lnTo>
                  <a:pt x="6485324" y="6363083"/>
                </a:lnTo>
                <a:lnTo>
                  <a:pt x="6519695" y="6326885"/>
                </a:lnTo>
                <a:lnTo>
                  <a:pt x="6553606" y="6290212"/>
                </a:lnTo>
                <a:lnTo>
                  <a:pt x="6587050" y="6253067"/>
                </a:lnTo>
                <a:lnTo>
                  <a:pt x="6620022" y="6215454"/>
                </a:lnTo>
                <a:lnTo>
                  <a:pt x="6633330" y="6174433"/>
                </a:lnTo>
                <a:lnTo>
                  <a:pt x="6627378" y="6153624"/>
                </a:lnTo>
                <a:lnTo>
                  <a:pt x="6593660" y="6125331"/>
                </a:lnTo>
                <a:lnTo>
                  <a:pt x="6551143" y="6128936"/>
                </a:lnTo>
                <a:lnTo>
                  <a:pt x="6500497" y="6180232"/>
                </a:lnTo>
                <a:lnTo>
                  <a:pt x="6467125" y="6217220"/>
                </a:lnTo>
                <a:lnTo>
                  <a:pt x="6433276" y="6253724"/>
                </a:lnTo>
                <a:lnTo>
                  <a:pt x="6398956" y="6289741"/>
                </a:lnTo>
                <a:lnTo>
                  <a:pt x="6364170" y="6325266"/>
                </a:lnTo>
                <a:lnTo>
                  <a:pt x="6328923" y="6360296"/>
                </a:lnTo>
                <a:lnTo>
                  <a:pt x="6293221" y="6394827"/>
                </a:lnTo>
                <a:lnTo>
                  <a:pt x="6257070" y="6428854"/>
                </a:lnTo>
                <a:lnTo>
                  <a:pt x="6220476" y="6462374"/>
                </a:lnTo>
                <a:lnTo>
                  <a:pt x="6183443" y="6495382"/>
                </a:lnTo>
                <a:lnTo>
                  <a:pt x="6145977" y="6527875"/>
                </a:lnTo>
                <a:lnTo>
                  <a:pt x="6108085" y="6559847"/>
                </a:lnTo>
                <a:lnTo>
                  <a:pt x="6069771" y="6591297"/>
                </a:lnTo>
                <a:lnTo>
                  <a:pt x="6031041" y="6622218"/>
                </a:lnTo>
                <a:lnTo>
                  <a:pt x="5991901" y="6652608"/>
                </a:lnTo>
                <a:lnTo>
                  <a:pt x="5952356" y="6682462"/>
                </a:lnTo>
                <a:lnTo>
                  <a:pt x="5912412" y="6711776"/>
                </a:lnTo>
                <a:lnTo>
                  <a:pt x="5872074" y="6740546"/>
                </a:lnTo>
                <a:lnTo>
                  <a:pt x="5831348" y="6768768"/>
                </a:lnTo>
                <a:lnTo>
                  <a:pt x="5790239" y="6796439"/>
                </a:lnTo>
                <a:lnTo>
                  <a:pt x="5748754" y="6823553"/>
                </a:lnTo>
                <a:lnTo>
                  <a:pt x="5706897" y="6850108"/>
                </a:lnTo>
                <a:lnTo>
                  <a:pt x="5664674" y="6876098"/>
                </a:lnTo>
                <a:lnTo>
                  <a:pt x="5622091" y="6901520"/>
                </a:lnTo>
                <a:lnTo>
                  <a:pt x="5579153" y="6926370"/>
                </a:lnTo>
                <a:lnTo>
                  <a:pt x="5535867" y="6950644"/>
                </a:lnTo>
                <a:lnTo>
                  <a:pt x="5492236" y="6974338"/>
                </a:lnTo>
                <a:lnTo>
                  <a:pt x="5448268" y="6997447"/>
                </a:lnTo>
                <a:lnTo>
                  <a:pt x="5403967" y="7019968"/>
                </a:lnTo>
                <a:lnTo>
                  <a:pt x="5359339" y="7041897"/>
                </a:lnTo>
                <a:lnTo>
                  <a:pt x="5314390" y="7063230"/>
                </a:lnTo>
                <a:lnTo>
                  <a:pt x="5269125" y="7083962"/>
                </a:lnTo>
                <a:lnTo>
                  <a:pt x="5223550" y="7104089"/>
                </a:lnTo>
                <a:lnTo>
                  <a:pt x="5177670" y="7123608"/>
                </a:lnTo>
                <a:lnTo>
                  <a:pt x="5131491" y="7142515"/>
                </a:lnTo>
                <a:lnTo>
                  <a:pt x="5084887" y="7160858"/>
                </a:lnTo>
                <a:lnTo>
                  <a:pt x="5038073" y="7178547"/>
                </a:lnTo>
                <a:lnTo>
                  <a:pt x="4991058" y="7195580"/>
                </a:lnTo>
                <a:lnTo>
                  <a:pt x="4943847" y="7211958"/>
                </a:lnTo>
                <a:lnTo>
                  <a:pt x="4896448" y="7227679"/>
                </a:lnTo>
                <a:lnTo>
                  <a:pt x="4848867" y="7242742"/>
                </a:lnTo>
                <a:lnTo>
                  <a:pt x="4801112" y="7257146"/>
                </a:lnTo>
                <a:lnTo>
                  <a:pt x="4753189" y="7270890"/>
                </a:lnTo>
                <a:lnTo>
                  <a:pt x="4705106" y="7283973"/>
                </a:lnTo>
                <a:lnTo>
                  <a:pt x="4656868" y="7296395"/>
                </a:lnTo>
                <a:lnTo>
                  <a:pt x="4608484" y="7308155"/>
                </a:lnTo>
                <a:lnTo>
                  <a:pt x="4559959" y="7319250"/>
                </a:lnTo>
                <a:lnTo>
                  <a:pt x="4511301" y="7329682"/>
                </a:lnTo>
                <a:lnTo>
                  <a:pt x="4462517" y="7339448"/>
                </a:lnTo>
                <a:lnTo>
                  <a:pt x="4413613" y="7348547"/>
                </a:lnTo>
                <a:lnTo>
                  <a:pt x="4364596" y="7356979"/>
                </a:lnTo>
                <a:lnTo>
                  <a:pt x="4315474" y="7364743"/>
                </a:lnTo>
                <a:lnTo>
                  <a:pt x="4266253" y="7371838"/>
                </a:lnTo>
                <a:lnTo>
                  <a:pt x="4216940" y="7378262"/>
                </a:lnTo>
                <a:lnTo>
                  <a:pt x="4167542" y="7384016"/>
                </a:lnTo>
                <a:lnTo>
                  <a:pt x="4118066" y="7389097"/>
                </a:lnTo>
                <a:lnTo>
                  <a:pt x="4068518" y="7393506"/>
                </a:lnTo>
                <a:lnTo>
                  <a:pt x="4018907" y="7397241"/>
                </a:lnTo>
                <a:lnTo>
                  <a:pt x="3969237" y="7400300"/>
                </a:lnTo>
                <a:lnTo>
                  <a:pt x="3919517" y="7402684"/>
                </a:lnTo>
                <a:lnTo>
                  <a:pt x="3869753" y="7404392"/>
                </a:lnTo>
                <a:lnTo>
                  <a:pt x="3819952" y="7405421"/>
                </a:lnTo>
                <a:lnTo>
                  <a:pt x="3770121" y="7405772"/>
                </a:lnTo>
                <a:lnTo>
                  <a:pt x="3720267" y="7405444"/>
                </a:lnTo>
                <a:lnTo>
                  <a:pt x="3670397" y="7404435"/>
                </a:lnTo>
                <a:lnTo>
                  <a:pt x="3620517" y="7402744"/>
                </a:lnTo>
                <a:lnTo>
                  <a:pt x="3570635" y="7400371"/>
                </a:lnTo>
                <a:lnTo>
                  <a:pt x="3520758" y="7397315"/>
                </a:lnTo>
                <a:lnTo>
                  <a:pt x="3470892" y="7393574"/>
                </a:lnTo>
                <a:lnTo>
                  <a:pt x="3421043" y="7389148"/>
                </a:lnTo>
                <a:lnTo>
                  <a:pt x="3371220" y="7384036"/>
                </a:lnTo>
                <a:lnTo>
                  <a:pt x="3321473" y="7378244"/>
                </a:lnTo>
                <a:lnTo>
                  <a:pt x="3271849" y="7371775"/>
                </a:lnTo>
                <a:lnTo>
                  <a:pt x="3222356" y="7364634"/>
                </a:lnTo>
                <a:lnTo>
                  <a:pt x="3173000" y="7356822"/>
                </a:lnTo>
                <a:lnTo>
                  <a:pt x="3123787" y="7348343"/>
                </a:lnTo>
                <a:lnTo>
                  <a:pt x="3074724" y="7339197"/>
                </a:lnTo>
                <a:lnTo>
                  <a:pt x="3025818" y="7329388"/>
                </a:lnTo>
                <a:lnTo>
                  <a:pt x="2977075" y="7318919"/>
                </a:lnTo>
                <a:lnTo>
                  <a:pt x="2928501" y="7307791"/>
                </a:lnTo>
                <a:lnTo>
                  <a:pt x="2880104" y="7296007"/>
                </a:lnTo>
                <a:lnTo>
                  <a:pt x="2831889" y="7283569"/>
                </a:lnTo>
                <a:lnTo>
                  <a:pt x="2783863" y="7270480"/>
                </a:lnTo>
                <a:lnTo>
                  <a:pt x="2736033" y="7256742"/>
                </a:lnTo>
                <a:lnTo>
                  <a:pt x="2688406" y="7242358"/>
                </a:lnTo>
                <a:lnTo>
                  <a:pt x="2640986" y="7227330"/>
                </a:lnTo>
                <a:lnTo>
                  <a:pt x="2593783" y="7211661"/>
                </a:lnTo>
                <a:lnTo>
                  <a:pt x="2546800" y="7195352"/>
                </a:lnTo>
                <a:lnTo>
                  <a:pt x="2500047" y="7178407"/>
                </a:lnTo>
                <a:lnTo>
                  <a:pt x="2453528" y="7160827"/>
                </a:lnTo>
                <a:lnTo>
                  <a:pt x="2407250" y="7142615"/>
                </a:lnTo>
                <a:lnTo>
                  <a:pt x="2361220" y="7123774"/>
                </a:lnTo>
                <a:lnTo>
                  <a:pt x="2315444" y="7104306"/>
                </a:lnTo>
                <a:lnTo>
                  <a:pt x="2269930" y="7084213"/>
                </a:lnTo>
                <a:lnTo>
                  <a:pt x="2224682" y="7063498"/>
                </a:lnTo>
                <a:lnTo>
                  <a:pt x="2179709" y="7042163"/>
                </a:lnTo>
                <a:lnTo>
                  <a:pt x="2135016" y="7020210"/>
                </a:lnTo>
                <a:lnTo>
                  <a:pt x="2090610" y="6997643"/>
                </a:lnTo>
                <a:lnTo>
                  <a:pt x="2046498" y="6974463"/>
                </a:lnTo>
                <a:lnTo>
                  <a:pt x="2002685" y="6950673"/>
                </a:lnTo>
                <a:lnTo>
                  <a:pt x="1959179" y="6926275"/>
                </a:lnTo>
                <a:lnTo>
                  <a:pt x="1915987" y="6901272"/>
                </a:lnTo>
                <a:lnTo>
                  <a:pt x="1873113" y="6875666"/>
                </a:lnTo>
                <a:lnTo>
                  <a:pt x="1830566" y="6849459"/>
                </a:lnTo>
                <a:lnTo>
                  <a:pt x="1788352" y="6822654"/>
                </a:lnTo>
                <a:lnTo>
                  <a:pt x="1746476" y="6795253"/>
                </a:lnTo>
                <a:lnTo>
                  <a:pt x="1704946" y="6767259"/>
                </a:lnTo>
                <a:lnTo>
                  <a:pt x="1663804" y="6738699"/>
                </a:lnTo>
                <a:lnTo>
                  <a:pt x="1623089" y="6709601"/>
                </a:lnTo>
                <a:lnTo>
                  <a:pt x="1582807" y="6679971"/>
                </a:lnTo>
                <a:lnTo>
                  <a:pt x="1542961" y="6649814"/>
                </a:lnTo>
                <a:lnTo>
                  <a:pt x="1503557" y="6619136"/>
                </a:lnTo>
                <a:lnTo>
                  <a:pt x="1464599" y="6587942"/>
                </a:lnTo>
                <a:lnTo>
                  <a:pt x="1426092" y="6556236"/>
                </a:lnTo>
                <a:lnTo>
                  <a:pt x="1388040" y="6524025"/>
                </a:lnTo>
                <a:lnTo>
                  <a:pt x="1350448" y="6491313"/>
                </a:lnTo>
                <a:lnTo>
                  <a:pt x="1313320" y="6458105"/>
                </a:lnTo>
                <a:lnTo>
                  <a:pt x="1276662" y="6424407"/>
                </a:lnTo>
                <a:lnTo>
                  <a:pt x="1240477" y="6390224"/>
                </a:lnTo>
                <a:lnTo>
                  <a:pt x="1204771" y="6355561"/>
                </a:lnTo>
                <a:lnTo>
                  <a:pt x="1169548" y="6320424"/>
                </a:lnTo>
                <a:lnTo>
                  <a:pt x="1134813" y="6284817"/>
                </a:lnTo>
                <a:lnTo>
                  <a:pt x="1100569" y="6248745"/>
                </a:lnTo>
                <a:lnTo>
                  <a:pt x="1066823" y="6212215"/>
                </a:lnTo>
                <a:lnTo>
                  <a:pt x="1033578" y="6175230"/>
                </a:lnTo>
                <a:lnTo>
                  <a:pt x="1000839" y="6137797"/>
                </a:lnTo>
                <a:lnTo>
                  <a:pt x="968611" y="6099921"/>
                </a:lnTo>
                <a:lnTo>
                  <a:pt x="936898" y="6061606"/>
                </a:lnTo>
                <a:lnTo>
                  <a:pt x="905705" y="6022858"/>
                </a:lnTo>
                <a:lnTo>
                  <a:pt x="875037" y="5983682"/>
                </a:lnTo>
                <a:lnTo>
                  <a:pt x="844897" y="5944083"/>
                </a:lnTo>
                <a:lnTo>
                  <a:pt x="815292" y="5904067"/>
                </a:lnTo>
                <a:lnTo>
                  <a:pt x="786225" y="5863639"/>
                </a:lnTo>
                <a:lnTo>
                  <a:pt x="757700" y="5822804"/>
                </a:lnTo>
                <a:lnTo>
                  <a:pt x="729724" y="5781566"/>
                </a:lnTo>
                <a:lnTo>
                  <a:pt x="702299" y="5739932"/>
                </a:lnTo>
                <a:lnTo>
                  <a:pt x="675431" y="5697907"/>
                </a:lnTo>
                <a:lnTo>
                  <a:pt x="649125" y="5655495"/>
                </a:lnTo>
                <a:lnTo>
                  <a:pt x="623385" y="5612702"/>
                </a:lnTo>
                <a:lnTo>
                  <a:pt x="598215" y="5569533"/>
                </a:lnTo>
                <a:lnTo>
                  <a:pt x="573621" y="5525994"/>
                </a:lnTo>
                <a:lnTo>
                  <a:pt x="549606" y="5482089"/>
                </a:lnTo>
                <a:lnTo>
                  <a:pt x="526176" y="5437823"/>
                </a:lnTo>
                <a:lnTo>
                  <a:pt x="503354" y="5393241"/>
                </a:lnTo>
                <a:lnTo>
                  <a:pt x="481163" y="5348386"/>
                </a:lnTo>
                <a:lnTo>
                  <a:pt x="459604" y="5303265"/>
                </a:lnTo>
                <a:lnTo>
                  <a:pt x="438678" y="5257887"/>
                </a:lnTo>
                <a:lnTo>
                  <a:pt x="418388" y="5212256"/>
                </a:lnTo>
                <a:lnTo>
                  <a:pt x="398735" y="5166380"/>
                </a:lnTo>
                <a:lnTo>
                  <a:pt x="379720" y="5120267"/>
                </a:lnTo>
                <a:lnTo>
                  <a:pt x="361345" y="5073921"/>
                </a:lnTo>
                <a:lnTo>
                  <a:pt x="343612" y="5027351"/>
                </a:lnTo>
                <a:lnTo>
                  <a:pt x="326522" y="4980563"/>
                </a:lnTo>
                <a:lnTo>
                  <a:pt x="310077" y="4933563"/>
                </a:lnTo>
                <a:lnTo>
                  <a:pt x="294278" y="4886360"/>
                </a:lnTo>
                <a:lnTo>
                  <a:pt x="279128" y="4838958"/>
                </a:lnTo>
                <a:lnTo>
                  <a:pt x="264628" y="4791365"/>
                </a:lnTo>
                <a:lnTo>
                  <a:pt x="250779" y="4743589"/>
                </a:lnTo>
                <a:lnTo>
                  <a:pt x="237583" y="4695634"/>
                </a:lnTo>
                <a:lnTo>
                  <a:pt x="225042" y="4647510"/>
                </a:lnTo>
                <a:lnTo>
                  <a:pt x="213157" y="4599221"/>
                </a:lnTo>
                <a:lnTo>
                  <a:pt x="201930" y="4550775"/>
                </a:lnTo>
                <a:lnTo>
                  <a:pt x="191362" y="4502178"/>
                </a:lnTo>
                <a:lnTo>
                  <a:pt x="181455" y="4453438"/>
                </a:lnTo>
                <a:lnTo>
                  <a:pt x="172212" y="4404562"/>
                </a:lnTo>
                <a:lnTo>
                  <a:pt x="163632" y="4355554"/>
                </a:lnTo>
                <a:lnTo>
                  <a:pt x="155718" y="4306424"/>
                </a:lnTo>
                <a:lnTo>
                  <a:pt x="148472" y="4257177"/>
                </a:lnTo>
                <a:lnTo>
                  <a:pt x="141896" y="4207820"/>
                </a:lnTo>
                <a:lnTo>
                  <a:pt x="135990" y="4158360"/>
                </a:lnTo>
                <a:lnTo>
                  <a:pt x="130756" y="4108804"/>
                </a:lnTo>
                <a:lnTo>
                  <a:pt x="126196" y="4059158"/>
                </a:lnTo>
                <a:lnTo>
                  <a:pt x="122313" y="4009430"/>
                </a:lnTo>
                <a:lnTo>
                  <a:pt x="119106" y="3959625"/>
                </a:lnTo>
                <a:lnTo>
                  <a:pt x="116578" y="3909751"/>
                </a:lnTo>
                <a:lnTo>
                  <a:pt x="114731" y="3859815"/>
                </a:lnTo>
                <a:lnTo>
                  <a:pt x="113566" y="3809823"/>
                </a:lnTo>
                <a:lnTo>
                  <a:pt x="113084" y="3759782"/>
                </a:lnTo>
                <a:lnTo>
                  <a:pt x="113288" y="3709698"/>
                </a:lnTo>
                <a:lnTo>
                  <a:pt x="114177" y="3659621"/>
                </a:lnTo>
                <a:lnTo>
                  <a:pt x="115750" y="3609602"/>
                </a:lnTo>
                <a:lnTo>
                  <a:pt x="118006" y="3559646"/>
                </a:lnTo>
                <a:lnTo>
                  <a:pt x="120942" y="3509761"/>
                </a:lnTo>
                <a:lnTo>
                  <a:pt x="124557" y="3459954"/>
                </a:lnTo>
                <a:lnTo>
                  <a:pt x="128850" y="3410230"/>
                </a:lnTo>
                <a:lnTo>
                  <a:pt x="133818" y="3360598"/>
                </a:lnTo>
                <a:lnTo>
                  <a:pt x="139459" y="3311063"/>
                </a:lnTo>
                <a:lnTo>
                  <a:pt x="145773" y="3261632"/>
                </a:lnTo>
                <a:lnTo>
                  <a:pt x="152756" y="3212312"/>
                </a:lnTo>
                <a:lnTo>
                  <a:pt x="160408" y="3163110"/>
                </a:lnTo>
                <a:lnTo>
                  <a:pt x="168727" y="3114033"/>
                </a:lnTo>
                <a:lnTo>
                  <a:pt x="177710" y="3065086"/>
                </a:lnTo>
                <a:lnTo>
                  <a:pt x="187357" y="3016278"/>
                </a:lnTo>
                <a:lnTo>
                  <a:pt x="197665" y="2967614"/>
                </a:lnTo>
                <a:lnTo>
                  <a:pt x="208632" y="2919102"/>
                </a:lnTo>
                <a:lnTo>
                  <a:pt x="220257" y="2870747"/>
                </a:lnTo>
                <a:lnTo>
                  <a:pt x="232538" y="2822558"/>
                </a:lnTo>
                <a:lnTo>
                  <a:pt x="245474" y="2774539"/>
                </a:lnTo>
                <a:lnTo>
                  <a:pt x="259062" y="2726700"/>
                </a:lnTo>
                <a:lnTo>
                  <a:pt x="273301" y="2679045"/>
                </a:lnTo>
                <a:lnTo>
                  <a:pt x="288189" y="2631581"/>
                </a:lnTo>
                <a:lnTo>
                  <a:pt x="303724" y="2584316"/>
                </a:lnTo>
                <a:lnTo>
                  <a:pt x="319904" y="2537257"/>
                </a:lnTo>
                <a:lnTo>
                  <a:pt x="336729" y="2490409"/>
                </a:lnTo>
                <a:lnTo>
                  <a:pt x="354195" y="2443780"/>
                </a:lnTo>
                <a:lnTo>
                  <a:pt x="372301" y="2397375"/>
                </a:lnTo>
                <a:lnTo>
                  <a:pt x="391046" y="2351203"/>
                </a:lnTo>
                <a:lnTo>
                  <a:pt x="410427" y="2305270"/>
                </a:lnTo>
                <a:lnTo>
                  <a:pt x="430444" y="2259582"/>
                </a:lnTo>
                <a:lnTo>
                  <a:pt x="451094" y="2214147"/>
                </a:lnTo>
                <a:lnTo>
                  <a:pt x="472374" y="2168970"/>
                </a:lnTo>
                <a:lnTo>
                  <a:pt x="494285" y="2124059"/>
                </a:lnTo>
                <a:lnTo>
                  <a:pt x="516824" y="2079420"/>
                </a:lnTo>
                <a:lnTo>
                  <a:pt x="539988" y="2035060"/>
                </a:lnTo>
                <a:lnTo>
                  <a:pt x="563777" y="1990986"/>
                </a:lnTo>
                <a:lnTo>
                  <a:pt x="588167" y="1947242"/>
                </a:lnTo>
                <a:lnTo>
                  <a:pt x="613134" y="1903871"/>
                </a:lnTo>
                <a:lnTo>
                  <a:pt x="638673" y="1860878"/>
                </a:lnTo>
                <a:lnTo>
                  <a:pt x="664778" y="1818268"/>
                </a:lnTo>
                <a:lnTo>
                  <a:pt x="691446" y="1776047"/>
                </a:lnTo>
                <a:lnTo>
                  <a:pt x="718671" y="1734218"/>
                </a:lnTo>
                <a:lnTo>
                  <a:pt x="746449" y="1692789"/>
                </a:lnTo>
                <a:lnTo>
                  <a:pt x="774776" y="1651763"/>
                </a:lnTo>
                <a:lnTo>
                  <a:pt x="803645" y="1611145"/>
                </a:lnTo>
                <a:lnTo>
                  <a:pt x="833054" y="1570942"/>
                </a:lnTo>
                <a:lnTo>
                  <a:pt x="862996" y="1531157"/>
                </a:lnTo>
                <a:lnTo>
                  <a:pt x="893468" y="1491796"/>
                </a:lnTo>
                <a:lnTo>
                  <a:pt x="924464" y="1452865"/>
                </a:lnTo>
                <a:lnTo>
                  <a:pt x="955980" y="1414367"/>
                </a:lnTo>
                <a:lnTo>
                  <a:pt x="988011" y="1376309"/>
                </a:lnTo>
                <a:lnTo>
                  <a:pt x="1020552" y="1338695"/>
                </a:lnTo>
                <a:lnTo>
                  <a:pt x="1053599" y="1301531"/>
                </a:lnTo>
                <a:lnTo>
                  <a:pt x="1087147" y="1264821"/>
                </a:lnTo>
                <a:lnTo>
                  <a:pt x="1121191" y="1228571"/>
                </a:lnTo>
                <a:lnTo>
                  <a:pt x="1155727" y="1192786"/>
                </a:lnTo>
                <a:lnTo>
                  <a:pt x="1190749" y="1157470"/>
                </a:lnTo>
                <a:lnTo>
                  <a:pt x="1226253" y="1122630"/>
                </a:lnTo>
                <a:lnTo>
                  <a:pt x="1262235" y="1088269"/>
                </a:lnTo>
                <a:lnTo>
                  <a:pt x="1298689" y="1054394"/>
                </a:lnTo>
                <a:lnTo>
                  <a:pt x="1335611" y="1021009"/>
                </a:lnTo>
                <a:lnTo>
                  <a:pt x="1372996" y="988119"/>
                </a:lnTo>
                <a:lnTo>
                  <a:pt x="1410839" y="955730"/>
                </a:lnTo>
                <a:lnTo>
                  <a:pt x="1449137" y="923847"/>
                </a:lnTo>
                <a:lnTo>
                  <a:pt x="1487883" y="892474"/>
                </a:lnTo>
                <a:lnTo>
                  <a:pt x="1527073" y="861617"/>
                </a:lnTo>
                <a:lnTo>
                  <a:pt x="1566703" y="831281"/>
                </a:lnTo>
                <a:lnTo>
                  <a:pt x="1606767" y="801470"/>
                </a:lnTo>
                <a:lnTo>
                  <a:pt x="1647262" y="772191"/>
                </a:lnTo>
                <a:lnTo>
                  <a:pt x="1688182" y="743448"/>
                </a:lnTo>
                <a:lnTo>
                  <a:pt x="1729523" y="715247"/>
                </a:lnTo>
                <a:lnTo>
                  <a:pt x="1771279" y="687591"/>
                </a:lnTo>
                <a:lnTo>
                  <a:pt x="1813253" y="660608"/>
                </a:lnTo>
                <a:lnTo>
                  <a:pt x="1855558" y="634221"/>
                </a:lnTo>
                <a:lnTo>
                  <a:pt x="1898186" y="608433"/>
                </a:lnTo>
                <a:lnTo>
                  <a:pt x="1941131" y="583245"/>
                </a:lnTo>
                <a:lnTo>
                  <a:pt x="1984387" y="558661"/>
                </a:lnTo>
                <a:lnTo>
                  <a:pt x="2027947" y="534681"/>
                </a:lnTo>
                <a:lnTo>
                  <a:pt x="2071805" y="511310"/>
                </a:lnTo>
                <a:lnTo>
                  <a:pt x="2115954" y="488548"/>
                </a:lnTo>
                <a:lnTo>
                  <a:pt x="2160388" y="466398"/>
                </a:lnTo>
                <a:lnTo>
                  <a:pt x="2205100" y="444862"/>
                </a:lnTo>
                <a:lnTo>
                  <a:pt x="2250084" y="423943"/>
                </a:lnTo>
                <a:lnTo>
                  <a:pt x="2295333" y="403642"/>
                </a:lnTo>
                <a:lnTo>
                  <a:pt x="2340841" y="383963"/>
                </a:lnTo>
                <a:lnTo>
                  <a:pt x="2386601" y="364907"/>
                </a:lnTo>
                <a:lnTo>
                  <a:pt x="2432607" y="346476"/>
                </a:lnTo>
                <a:lnTo>
                  <a:pt x="2478852" y="328673"/>
                </a:lnTo>
                <a:lnTo>
                  <a:pt x="2525330" y="311500"/>
                </a:lnTo>
                <a:lnTo>
                  <a:pt x="2572034" y="294959"/>
                </a:lnTo>
                <a:lnTo>
                  <a:pt x="2618957" y="279052"/>
                </a:lnTo>
                <a:lnTo>
                  <a:pt x="2666094" y="263782"/>
                </a:lnTo>
                <a:lnTo>
                  <a:pt x="2713438" y="249152"/>
                </a:lnTo>
                <a:lnTo>
                  <a:pt x="2760982" y="235162"/>
                </a:lnTo>
                <a:lnTo>
                  <a:pt x="2808720" y="221816"/>
                </a:lnTo>
                <a:lnTo>
                  <a:pt x="2856645" y="209115"/>
                </a:lnTo>
                <a:lnTo>
                  <a:pt x="2904751" y="197063"/>
                </a:lnTo>
                <a:lnTo>
                  <a:pt x="2953031" y="185660"/>
                </a:lnTo>
                <a:lnTo>
                  <a:pt x="3001479" y="174910"/>
                </a:lnTo>
                <a:lnTo>
                  <a:pt x="3050088" y="164815"/>
                </a:lnTo>
                <a:lnTo>
                  <a:pt x="3098851" y="155376"/>
                </a:lnTo>
                <a:lnTo>
                  <a:pt x="3147763" y="146597"/>
                </a:lnTo>
                <a:lnTo>
                  <a:pt x="3196817" y="138479"/>
                </a:lnTo>
                <a:lnTo>
                  <a:pt x="3246006" y="131025"/>
                </a:lnTo>
                <a:lnTo>
                  <a:pt x="3295324" y="124236"/>
                </a:lnTo>
                <a:lnTo>
                  <a:pt x="3344763" y="118116"/>
                </a:lnTo>
                <a:lnTo>
                  <a:pt x="3394319" y="112666"/>
                </a:lnTo>
                <a:lnTo>
                  <a:pt x="3415832" y="106049"/>
                </a:lnTo>
                <a:lnTo>
                  <a:pt x="3432665" y="92283"/>
                </a:lnTo>
                <a:lnTo>
                  <a:pt x="3443162" y="73285"/>
                </a:lnTo>
                <a:lnTo>
                  <a:pt x="3445668" y="50972"/>
                </a:lnTo>
                <a:lnTo>
                  <a:pt x="3439323" y="29440"/>
                </a:lnTo>
                <a:lnTo>
                  <a:pt x="3425687" y="12630"/>
                </a:lnTo>
                <a:lnTo>
                  <a:pt x="3406739" y="2248"/>
                </a:lnTo>
                <a:lnTo>
                  <a:pt x="3384455" y="0"/>
                </a:lnTo>
                <a:close/>
              </a:path>
            </a:pathLst>
          </a:custGeom>
          <a:solidFill>
            <a:srgbClr val="8BB31E"/>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13" name="object 2">
            <a:extLst>
              <a:ext uri="{FF2B5EF4-FFF2-40B4-BE49-F238E27FC236}">
                <a16:creationId xmlns:a16="http://schemas.microsoft.com/office/drawing/2014/main" id="{C36342C8-3EEB-C1B8-22B3-8C2DB2ADDD90}"/>
              </a:ext>
            </a:extLst>
          </p:cNvPr>
          <p:cNvSpPr txBox="1"/>
          <p:nvPr/>
        </p:nvSpPr>
        <p:spPr>
          <a:xfrm>
            <a:off x="2474754" y="3477302"/>
            <a:ext cx="2500759" cy="1873125"/>
          </a:xfrm>
          <a:prstGeom prst="rect">
            <a:avLst/>
          </a:prstGeom>
        </p:spPr>
        <p:txBody>
          <a:bodyPr vert="horz" wrap="square" lIns="0" tIns="13891" rIns="0" bIns="0" rtlCol="0">
            <a:spAutoFit/>
          </a:bodyPr>
          <a:lstStyle/>
          <a:p>
            <a:pPr marL="12628" algn="l" defTabSz="1507846" rtl="0">
              <a:spcBef>
                <a:spcPts val="109"/>
              </a:spcBef>
            </a:pPr>
            <a:r>
              <a:rPr sz="12081" b="1" kern="1200" spc="1108">
                <a:solidFill>
                  <a:srgbClr val="FFFFFF"/>
                </a:solidFill>
                <a:latin typeface="Trebuchet MS" panose="020B0603020202020204" pitchFamily="34" charset="0"/>
                <a:ea typeface="+mn-ea"/>
                <a:cs typeface="Cambria"/>
              </a:rPr>
              <a:t>04</a:t>
            </a:r>
            <a:endParaRPr sz="12081" b="1" kern="1200">
              <a:solidFill>
                <a:srgbClr val="4D4F4F"/>
              </a:solidFill>
              <a:latin typeface="Trebuchet MS" panose="020B0603020202020204" pitchFamily="34" charset="0"/>
              <a:ea typeface="+mn-ea"/>
              <a:cs typeface="Cambria"/>
            </a:endParaRPr>
          </a:p>
        </p:txBody>
      </p:sp>
      <p:sp>
        <p:nvSpPr>
          <p:cNvPr id="14" name="object 3">
            <a:extLst>
              <a:ext uri="{FF2B5EF4-FFF2-40B4-BE49-F238E27FC236}">
                <a16:creationId xmlns:a16="http://schemas.microsoft.com/office/drawing/2014/main" id="{B722490C-845C-A401-DF43-0133941DA170}"/>
              </a:ext>
            </a:extLst>
          </p:cNvPr>
          <p:cNvSpPr txBox="1">
            <a:spLocks/>
          </p:cNvSpPr>
          <p:nvPr/>
        </p:nvSpPr>
        <p:spPr>
          <a:xfrm>
            <a:off x="2474754" y="5684635"/>
            <a:ext cx="6403131" cy="1331368"/>
          </a:xfrm>
          <a:prstGeom prst="rect">
            <a:avLst/>
          </a:prstGeom>
        </p:spPr>
        <p:txBody>
          <a:bodyPr vert="horz" wrap="square" lIns="0" tIns="15154" rIns="0" bIns="0" rtlCol="0">
            <a:spAutoFit/>
          </a:bodyPr>
          <a:lstStyle>
            <a:lvl1pPr>
              <a:defRPr sz="4100" b="1" i="0">
                <a:solidFill>
                  <a:schemeClr val="bg1"/>
                </a:solidFill>
                <a:latin typeface="Trebuchet MS"/>
                <a:ea typeface="+mj-ea"/>
                <a:cs typeface="Trebuchet MS"/>
              </a:defRPr>
            </a:lvl1pPr>
          </a:lstStyle>
          <a:p>
            <a:pPr marL="12628" algn="l" defTabSz="1507846" rtl="0">
              <a:spcBef>
                <a:spcPts val="119"/>
              </a:spcBef>
            </a:pPr>
            <a:r>
              <a:rPr lang="lv-LV" sz="8552" b="0" kern="1200" spc="602">
                <a:solidFill>
                  <a:srgbClr val="FFFFFF"/>
                </a:solidFill>
              </a:rPr>
              <a:t>FINANCIALS</a:t>
            </a:r>
            <a:endParaRPr lang="lv-LV" sz="8552" kern="1200">
              <a:solidFill>
                <a:srgbClr val="FFFFFF"/>
              </a:solidFill>
            </a:endParaRPr>
          </a:p>
        </p:txBody>
      </p:sp>
    </p:spTree>
    <p:extLst>
      <p:ext uri="{BB962C8B-B14F-4D97-AF65-F5344CB8AC3E}">
        <p14:creationId xmlns:p14="http://schemas.microsoft.com/office/powerpoint/2010/main" val="2781387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0">
            <a:extLst>
              <a:ext uri="{FF2B5EF4-FFF2-40B4-BE49-F238E27FC236}">
                <a16:creationId xmlns:a16="http://schemas.microsoft.com/office/drawing/2014/main" id="{DBC4190C-FAF1-341B-5FE1-D0CC97FE8E96}"/>
              </a:ext>
            </a:extLst>
          </p:cNvPr>
          <p:cNvSpPr/>
          <p:nvPr/>
        </p:nvSpPr>
        <p:spPr>
          <a:xfrm>
            <a:off x="0" y="32147"/>
            <a:ext cx="6011126" cy="11318974"/>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defRPr/>
            </a:pPr>
            <a:endParaRPr lang="lv-LV" sz="1789">
              <a:latin typeface="Avenir Light"/>
              <a:ea typeface="+mn-ea"/>
              <a:cs typeface="+mn-cs"/>
            </a:endParaRPr>
          </a:p>
        </p:txBody>
      </p:sp>
      <p:sp>
        <p:nvSpPr>
          <p:cNvPr id="2" name="TextBox 1">
            <a:extLst>
              <a:ext uri="{FF2B5EF4-FFF2-40B4-BE49-F238E27FC236}">
                <a16:creationId xmlns:a16="http://schemas.microsoft.com/office/drawing/2014/main" id="{425C3211-01F1-D60F-0F9B-B3D8AE1B0AA4}"/>
              </a:ext>
            </a:extLst>
          </p:cNvPr>
          <p:cNvSpPr txBox="1"/>
          <p:nvPr/>
        </p:nvSpPr>
        <p:spPr>
          <a:xfrm>
            <a:off x="458370" y="3884786"/>
            <a:ext cx="5299708" cy="6119624"/>
          </a:xfrm>
          <a:prstGeom prst="rect">
            <a:avLst/>
          </a:prstGeom>
          <a:noFill/>
        </p:spPr>
        <p:txBody>
          <a:bodyPr wrap="square" rtlCol="0">
            <a:spAutoFit/>
          </a:bodyPr>
          <a:lstStyle/>
          <a:p>
            <a:pPr marL="282721" indent="-282721" algn="l" defTabSz="1507846" rtl="0">
              <a:spcAft>
                <a:spcPts val="989"/>
              </a:spcAft>
              <a:buClr>
                <a:srgbClr val="CADB2A"/>
              </a:buClr>
              <a:buFont typeface="Arial" panose="020B0604020202020204" pitchFamily="34" charset="0"/>
              <a:buChar char="•"/>
              <a:defRPr/>
            </a:pPr>
            <a:r>
              <a:rPr lang="en-US" sz="1979" b="1" kern="1200" dirty="0">
                <a:solidFill>
                  <a:srgbClr val="CADB2A"/>
                </a:solidFill>
                <a:latin typeface="Trebuchet MS" panose="020B0603020202020204" pitchFamily="34" charset="0"/>
                <a:ea typeface="+mn-ea"/>
                <a:cs typeface="+mn-cs"/>
              </a:rPr>
              <a:t>EBITDA growth: </a:t>
            </a:r>
            <a:r>
              <a:rPr lang="en-GB" sz="1979" kern="1200" dirty="0">
                <a:solidFill>
                  <a:srgbClr val="FFFFFF"/>
                </a:solidFill>
                <a:latin typeface="Trebuchet MS" panose="020B0603020202020204" pitchFamily="34" charset="0"/>
                <a:ea typeface="+mn-ea"/>
                <a:cs typeface="+mn-cs"/>
              </a:rPr>
              <a:t>considerable increase, M&amp;A activities contributing 30-40% to total growth</a:t>
            </a:r>
          </a:p>
          <a:p>
            <a:pPr marL="282721" indent="-282721" algn="l" defTabSz="1507846" rtl="0">
              <a:spcAft>
                <a:spcPts val="989"/>
              </a:spcAft>
              <a:buClr>
                <a:srgbClr val="CADB2A"/>
              </a:buClr>
              <a:buFont typeface="Arial" panose="020B0604020202020204" pitchFamily="34" charset="0"/>
              <a:buChar char="•"/>
              <a:defRPr/>
            </a:pPr>
            <a:r>
              <a:rPr lang="en-GB" sz="1979" b="1" kern="1200" dirty="0">
                <a:solidFill>
                  <a:srgbClr val="CADB2A"/>
                </a:solidFill>
                <a:latin typeface="Trebuchet MS" panose="020B0603020202020204" pitchFamily="34" charset="0"/>
                <a:ea typeface="+mn-ea"/>
                <a:cs typeface="+mn-cs"/>
              </a:rPr>
              <a:t>Environmental Services </a:t>
            </a:r>
            <a:br>
              <a:rPr lang="en-GB" sz="1979" b="1" kern="1200" dirty="0">
                <a:solidFill>
                  <a:srgbClr val="CADB2A"/>
                </a:solidFill>
                <a:latin typeface="Trebuchet MS" panose="020B0603020202020204" pitchFamily="34" charset="0"/>
                <a:ea typeface="+mn-ea"/>
                <a:cs typeface="+mn-cs"/>
              </a:rPr>
            </a:br>
            <a:r>
              <a:rPr lang="lv-LV" sz="1979" b="1" kern="1200" dirty="0">
                <a:solidFill>
                  <a:srgbClr val="CADB2A"/>
                </a:solidFill>
                <a:latin typeface="Trebuchet MS" panose="020B0603020202020204" pitchFamily="34" charset="0"/>
                <a:ea typeface="+mn-ea"/>
                <a:cs typeface="+mn-cs"/>
              </a:rPr>
              <a:t>segment</a:t>
            </a:r>
            <a:r>
              <a:rPr lang="en-GB" sz="1979" b="1" kern="1200" dirty="0">
                <a:solidFill>
                  <a:srgbClr val="CADB2A"/>
                </a:solidFill>
                <a:latin typeface="Trebuchet MS" panose="020B0603020202020204" pitchFamily="34" charset="0"/>
                <a:ea typeface="+mn-ea"/>
                <a:cs typeface="+mn-cs"/>
              </a:rPr>
              <a:t> Growth:</a:t>
            </a:r>
            <a:endParaRPr lang="lv-LV" sz="1979" kern="1200" dirty="0">
              <a:solidFill>
                <a:srgbClr val="CADB2A"/>
              </a:solidFill>
              <a:latin typeface="Trebuchet MS" panose="020B0603020202020204" pitchFamily="34" charset="0"/>
              <a:ea typeface="+mn-ea"/>
              <a:cs typeface="+mn-cs"/>
            </a:endParaRPr>
          </a:p>
          <a:p>
            <a:pPr marL="586384" lvl="1" indent="-282721" algn="l" defTabSz="1507846" rtl="0">
              <a:spcAft>
                <a:spcPts val="989"/>
              </a:spcAft>
              <a:buClr>
                <a:srgbClr val="CADB2A"/>
              </a:buClr>
              <a:buFont typeface="Arial" panose="020B0604020202020204" pitchFamily="34" charset="0"/>
              <a:buChar char="•"/>
              <a:defRPr/>
            </a:pPr>
            <a:r>
              <a:rPr lang="en-US" sz="1979" kern="1200" dirty="0">
                <a:solidFill>
                  <a:srgbClr val="FFFFFF"/>
                </a:solidFill>
                <a:latin typeface="Trebuchet MS" panose="020B0603020202020204" pitchFamily="34" charset="0"/>
                <a:ea typeface="+mn-ea"/>
                <a:cs typeface="+mn-cs"/>
              </a:rPr>
              <a:t>2021: Driven by Riga MSW agreement and market share</a:t>
            </a:r>
          </a:p>
          <a:p>
            <a:pPr marL="586384" lvl="1" indent="-282721" algn="l" defTabSz="1507846" rtl="0">
              <a:spcAft>
                <a:spcPts val="989"/>
              </a:spcAft>
              <a:buClr>
                <a:srgbClr val="CADB2A"/>
              </a:buClr>
              <a:buFont typeface="Arial" panose="020B0604020202020204" pitchFamily="34" charset="0"/>
              <a:buChar char="•"/>
              <a:defRPr/>
            </a:pPr>
            <a:r>
              <a:rPr lang="en-US" sz="1979" kern="1200" dirty="0">
                <a:solidFill>
                  <a:srgbClr val="FFFFFF"/>
                </a:solidFill>
                <a:latin typeface="Trebuchet MS" panose="020B0603020202020204" pitchFamily="34" charset="0"/>
                <a:ea typeface="+mn-ea"/>
                <a:cs typeface="+mn-cs"/>
              </a:rPr>
              <a:t>2022: Continued unit revenue growth</a:t>
            </a:r>
            <a:endParaRPr lang="lv-LV" sz="1979" kern="1200" dirty="0">
              <a:solidFill>
                <a:srgbClr val="FFFFFF"/>
              </a:solidFill>
              <a:latin typeface="Trebuchet MS" panose="020B0603020202020204" pitchFamily="34" charset="0"/>
              <a:ea typeface="+mn-ea"/>
              <a:cs typeface="+mn-cs"/>
            </a:endParaRPr>
          </a:p>
          <a:p>
            <a:pPr marL="586384" lvl="1" indent="-282721" algn="l" defTabSz="1507846" rtl="0">
              <a:spcAft>
                <a:spcPts val="989"/>
              </a:spcAft>
              <a:buClr>
                <a:srgbClr val="CADB2A"/>
              </a:buClr>
              <a:buFont typeface="Arial" panose="020B0604020202020204" pitchFamily="34" charset="0"/>
              <a:buChar char="•"/>
              <a:defRPr/>
            </a:pPr>
            <a:r>
              <a:rPr lang="lv-LV" sz="1979" kern="1200" dirty="0">
                <a:solidFill>
                  <a:srgbClr val="FFFFFF"/>
                </a:solidFill>
                <a:latin typeface="Trebuchet MS" panose="020B0603020202020204" pitchFamily="34" charset="0"/>
                <a:ea typeface="+mn-ea"/>
                <a:cs typeface="+mn-cs"/>
              </a:rPr>
              <a:t>2023: </a:t>
            </a:r>
            <a:r>
              <a:rPr lang="lv-LV" sz="1979" kern="1200" dirty="0" err="1">
                <a:solidFill>
                  <a:srgbClr val="FFFFFF"/>
                </a:solidFill>
                <a:latin typeface="Trebuchet MS" panose="020B0603020202020204" pitchFamily="34" charset="0"/>
                <a:ea typeface="+mn-ea"/>
                <a:cs typeface="+mn-cs"/>
              </a:rPr>
              <a:t>Acquisition</a:t>
            </a:r>
            <a:r>
              <a:rPr lang="lv-LV" sz="1979" kern="1200" dirty="0">
                <a:solidFill>
                  <a:srgbClr val="FFFFFF"/>
                </a:solidFill>
                <a:latin typeface="Trebuchet MS" panose="020B0603020202020204" pitchFamily="34" charset="0"/>
                <a:ea typeface="+mn-ea"/>
                <a:cs typeface="+mn-cs"/>
              </a:rPr>
              <a:t> </a:t>
            </a:r>
            <a:r>
              <a:rPr lang="lv-LV" sz="1979" kern="1200" dirty="0" err="1">
                <a:solidFill>
                  <a:srgbClr val="FFFFFF"/>
                </a:solidFill>
                <a:latin typeface="Trebuchet MS" panose="020B0603020202020204" pitchFamily="34" charset="0"/>
                <a:ea typeface="+mn-ea"/>
                <a:cs typeface="+mn-cs"/>
              </a:rPr>
              <a:t>effect</a:t>
            </a:r>
            <a:r>
              <a:rPr lang="lv-LV" sz="1979" kern="1200" dirty="0">
                <a:solidFill>
                  <a:srgbClr val="FFFFFF"/>
                </a:solidFill>
                <a:latin typeface="Trebuchet MS" panose="020B0603020202020204" pitchFamily="34" charset="0"/>
                <a:ea typeface="+mn-ea"/>
                <a:cs typeface="+mn-cs"/>
              </a:rPr>
              <a:t> </a:t>
            </a:r>
            <a:r>
              <a:rPr lang="lv-LV" sz="1979" kern="1200" dirty="0" err="1">
                <a:solidFill>
                  <a:srgbClr val="FFFFFF"/>
                </a:solidFill>
                <a:latin typeface="Trebuchet MS" panose="020B0603020202020204" pitchFamily="34" charset="0"/>
                <a:ea typeface="+mn-ea"/>
                <a:cs typeface="+mn-cs"/>
              </a:rPr>
              <a:t>of</a:t>
            </a:r>
            <a:r>
              <a:rPr lang="lv-LV" sz="1979" kern="1200" dirty="0">
                <a:solidFill>
                  <a:srgbClr val="FFFFFF"/>
                </a:solidFill>
                <a:latin typeface="Trebuchet MS" panose="020B0603020202020204" pitchFamily="34" charset="0"/>
                <a:ea typeface="+mn-ea"/>
                <a:cs typeface="+mn-cs"/>
              </a:rPr>
              <a:t> Pilsētas </a:t>
            </a:r>
            <a:r>
              <a:rPr lang="lv-LV" sz="1979" kern="1200" dirty="0" err="1">
                <a:solidFill>
                  <a:srgbClr val="FFFFFF"/>
                </a:solidFill>
                <a:latin typeface="Trebuchet MS" panose="020B0603020202020204" pitchFamily="34" charset="0"/>
                <a:ea typeface="+mn-ea"/>
                <a:cs typeface="+mn-cs"/>
              </a:rPr>
              <a:t>Eko</a:t>
            </a:r>
            <a:r>
              <a:rPr lang="lv-LV" sz="1979" kern="1200" dirty="0">
                <a:solidFill>
                  <a:srgbClr val="FFFFFF"/>
                </a:solidFill>
                <a:latin typeface="Trebuchet MS" panose="020B0603020202020204" pitchFamily="34" charset="0"/>
                <a:ea typeface="+mn-ea"/>
                <a:cs typeface="+mn-cs"/>
              </a:rPr>
              <a:t> Serviss</a:t>
            </a:r>
          </a:p>
          <a:p>
            <a:pPr marL="282721" indent="-282721" algn="l" defTabSz="1507846" rtl="0">
              <a:spcAft>
                <a:spcPts val="989"/>
              </a:spcAft>
              <a:buClr>
                <a:srgbClr val="CADB2A"/>
              </a:buClr>
              <a:buFont typeface="Arial" panose="020B0604020202020204" pitchFamily="34" charset="0"/>
              <a:buChar char="•"/>
              <a:defRPr/>
            </a:pPr>
            <a:r>
              <a:rPr lang="en-GB" sz="1979" b="1" kern="1200" dirty="0">
                <a:solidFill>
                  <a:srgbClr val="CADB2A"/>
                </a:solidFill>
                <a:latin typeface="Trebuchet MS" panose="020B0603020202020204" pitchFamily="34" charset="0"/>
                <a:ea typeface="+mn-ea"/>
                <a:cs typeface="+mn-cs"/>
              </a:rPr>
              <a:t>Plastics Recycling </a:t>
            </a:r>
            <a:r>
              <a:rPr lang="lv-LV" sz="1979" b="1" kern="1200" dirty="0">
                <a:solidFill>
                  <a:srgbClr val="CADB2A"/>
                </a:solidFill>
                <a:latin typeface="Trebuchet MS" panose="020B0603020202020204" pitchFamily="34" charset="0"/>
                <a:ea typeface="+mn-ea"/>
                <a:cs typeface="+mn-cs"/>
              </a:rPr>
              <a:t>segment</a:t>
            </a:r>
            <a:r>
              <a:rPr lang="en-GB" sz="1979" b="1" kern="1200" dirty="0">
                <a:solidFill>
                  <a:srgbClr val="CADB2A"/>
                </a:solidFill>
                <a:latin typeface="Trebuchet MS" panose="020B0603020202020204" pitchFamily="34" charset="0"/>
                <a:ea typeface="+mn-ea"/>
                <a:cs typeface="+mn-cs"/>
              </a:rPr>
              <a:t> Growth:</a:t>
            </a:r>
            <a:r>
              <a:rPr lang="lv-LV" sz="1979" b="1" kern="1200" dirty="0">
                <a:solidFill>
                  <a:srgbClr val="CADB2A"/>
                </a:solidFill>
                <a:latin typeface="Trebuchet MS" panose="020B0603020202020204" pitchFamily="34" charset="0"/>
                <a:ea typeface="+mn-ea"/>
                <a:cs typeface="+mn-cs"/>
              </a:rPr>
              <a:t> </a:t>
            </a:r>
          </a:p>
          <a:p>
            <a:pPr marL="586384" lvl="1" indent="-282721" algn="l" defTabSz="1507846" rtl="0">
              <a:spcAft>
                <a:spcPts val="989"/>
              </a:spcAft>
              <a:buClr>
                <a:srgbClr val="CADB2A"/>
              </a:buClr>
              <a:buFont typeface="Arial" panose="020B0604020202020204" pitchFamily="34" charset="0"/>
              <a:buChar char="•"/>
              <a:defRPr/>
            </a:pPr>
            <a:r>
              <a:rPr lang="en-US" sz="1979" kern="1200" dirty="0">
                <a:solidFill>
                  <a:srgbClr val="FFFFFF"/>
                </a:solidFill>
                <a:latin typeface="Trebuchet MS" panose="020B0603020202020204" pitchFamily="34" charset="0"/>
                <a:ea typeface="+mn-ea"/>
                <a:cs typeface="+mn-cs"/>
              </a:rPr>
              <a:t>Driven by "Green" trend</a:t>
            </a:r>
          </a:p>
          <a:p>
            <a:pPr marL="586384" lvl="1" indent="-282721" algn="l" defTabSz="1507846" rtl="0">
              <a:spcAft>
                <a:spcPts val="989"/>
              </a:spcAft>
              <a:buClr>
                <a:srgbClr val="CADB2A"/>
              </a:buClr>
              <a:buFont typeface="Arial" panose="020B0604020202020204" pitchFamily="34" charset="0"/>
              <a:buChar char="•"/>
              <a:defRPr/>
            </a:pPr>
            <a:r>
              <a:rPr lang="en-US" sz="1979" kern="1200" dirty="0">
                <a:solidFill>
                  <a:srgbClr val="FFFFFF"/>
                </a:solidFill>
                <a:latin typeface="Trebuchet MS" panose="020B0603020202020204" pitchFamily="34" charset="0"/>
                <a:ea typeface="+mn-ea"/>
                <a:cs typeface="+mn-cs"/>
              </a:rPr>
              <a:t>Major brands using reusable materials</a:t>
            </a:r>
          </a:p>
          <a:p>
            <a:pPr marL="586384" lvl="1" indent="-282721" algn="l" defTabSz="1507846" rtl="0">
              <a:spcAft>
                <a:spcPts val="989"/>
              </a:spcAft>
              <a:buClr>
                <a:srgbClr val="CADB2A"/>
              </a:buClr>
              <a:buFont typeface="Arial" panose="020B0604020202020204" pitchFamily="34" charset="0"/>
              <a:buChar char="•"/>
              <a:defRPr/>
            </a:pPr>
            <a:r>
              <a:rPr lang="en-US" sz="1979" kern="1200" dirty="0">
                <a:solidFill>
                  <a:srgbClr val="FFFFFF"/>
                </a:solidFill>
                <a:latin typeface="Trebuchet MS" panose="020B0603020202020204" pitchFamily="34" charset="0"/>
                <a:ea typeface="+mn-ea"/>
                <a:cs typeface="+mn-cs"/>
              </a:rPr>
              <a:t>Increased packaging demand due to COVID-19</a:t>
            </a:r>
            <a:endParaRPr lang="lv-LV" sz="1979" kern="1200" dirty="0">
              <a:solidFill>
                <a:srgbClr val="FFFFFF"/>
              </a:solidFill>
              <a:latin typeface="Trebuchet MS" panose="020B0603020202020204" pitchFamily="34" charset="0"/>
              <a:ea typeface="+mn-ea"/>
              <a:cs typeface="+mn-cs"/>
            </a:endParaRPr>
          </a:p>
          <a:p>
            <a:pPr marL="586384" lvl="1" indent="-282721" algn="l" defTabSz="1507846" rtl="0">
              <a:spcAft>
                <a:spcPts val="989"/>
              </a:spcAft>
              <a:buClr>
                <a:srgbClr val="CADB2A"/>
              </a:buClr>
              <a:buFont typeface="Arial" panose="020B0604020202020204" pitchFamily="34" charset="0"/>
              <a:buChar char="•"/>
              <a:defRPr/>
            </a:pPr>
            <a:r>
              <a:rPr lang="lv-LV" sz="1979" kern="1200" dirty="0" err="1">
                <a:solidFill>
                  <a:srgbClr val="FFFFFF"/>
                </a:solidFill>
                <a:latin typeface="Trebuchet MS" panose="020B0603020202020204" pitchFamily="34" charset="0"/>
                <a:ea typeface="+mn-ea"/>
                <a:cs typeface="+mn-cs"/>
              </a:rPr>
              <a:t>Acquisition</a:t>
            </a:r>
            <a:r>
              <a:rPr lang="lv-LV" sz="1979" kern="1200" dirty="0">
                <a:solidFill>
                  <a:srgbClr val="FFFFFF"/>
                </a:solidFill>
                <a:latin typeface="Trebuchet MS" panose="020B0603020202020204" pitchFamily="34" charset="0"/>
                <a:ea typeface="+mn-ea"/>
                <a:cs typeface="+mn-cs"/>
              </a:rPr>
              <a:t> </a:t>
            </a:r>
            <a:r>
              <a:rPr lang="lv-LV" sz="1979" kern="1200" dirty="0" err="1">
                <a:solidFill>
                  <a:srgbClr val="FFFFFF"/>
                </a:solidFill>
                <a:latin typeface="Trebuchet MS" panose="020B0603020202020204" pitchFamily="34" charset="0"/>
                <a:ea typeface="+mn-ea"/>
                <a:cs typeface="+mn-cs"/>
              </a:rPr>
              <a:t>of</a:t>
            </a:r>
            <a:r>
              <a:rPr lang="lv-LV" sz="1979" kern="1200" dirty="0">
                <a:solidFill>
                  <a:srgbClr val="FFFFFF"/>
                </a:solidFill>
                <a:latin typeface="Trebuchet MS" panose="020B0603020202020204" pitchFamily="34" charset="0"/>
                <a:ea typeface="+mn-ea"/>
                <a:cs typeface="+mn-cs"/>
              </a:rPr>
              <a:t> </a:t>
            </a:r>
            <a:r>
              <a:rPr lang="lv-LV" sz="1979" kern="1200" dirty="0" err="1">
                <a:solidFill>
                  <a:srgbClr val="FFFFFF"/>
                </a:solidFill>
                <a:latin typeface="Trebuchet MS" panose="020B0603020202020204" pitchFamily="34" charset="0"/>
                <a:ea typeface="+mn-ea"/>
                <a:cs typeface="+mn-cs"/>
              </a:rPr>
              <a:t>Metal</a:t>
            </a:r>
            <a:r>
              <a:rPr lang="lv-LV" sz="1979" kern="1200" dirty="0">
                <a:solidFill>
                  <a:srgbClr val="FFFFFF"/>
                </a:solidFill>
                <a:latin typeface="Trebuchet MS" panose="020B0603020202020204" pitchFamily="34" charset="0"/>
                <a:ea typeface="+mn-ea"/>
                <a:cs typeface="+mn-cs"/>
              </a:rPr>
              <a:t> </a:t>
            </a:r>
            <a:r>
              <a:rPr lang="lv-LV" sz="1979" kern="1200" dirty="0" err="1">
                <a:solidFill>
                  <a:srgbClr val="FFFFFF"/>
                </a:solidFill>
                <a:latin typeface="Trebuchet MS" panose="020B0603020202020204" pitchFamily="34" charset="0"/>
                <a:ea typeface="+mn-ea"/>
                <a:cs typeface="+mn-cs"/>
              </a:rPr>
              <a:t>Plast</a:t>
            </a:r>
            <a:r>
              <a:rPr lang="lv-LV" sz="1979" kern="1200" dirty="0">
                <a:solidFill>
                  <a:srgbClr val="FFFFFF"/>
                </a:solidFill>
                <a:latin typeface="Trebuchet MS" panose="020B0603020202020204" pitchFamily="34" charset="0"/>
                <a:ea typeface="+mn-ea"/>
                <a:cs typeface="+mn-cs"/>
              </a:rPr>
              <a:t> </a:t>
            </a:r>
            <a:r>
              <a:rPr lang="lv-LV" sz="1979" kern="1200" dirty="0" err="1">
                <a:solidFill>
                  <a:srgbClr val="FFFFFF"/>
                </a:solidFill>
                <a:latin typeface="Trebuchet MS" panose="020B0603020202020204" pitchFamily="34" charset="0"/>
                <a:ea typeface="+mn-ea"/>
                <a:cs typeface="+mn-cs"/>
              </a:rPr>
              <a:t>in</a:t>
            </a:r>
            <a:r>
              <a:rPr lang="lv-LV" sz="1979" kern="1200" dirty="0">
                <a:solidFill>
                  <a:srgbClr val="FFFFFF"/>
                </a:solidFill>
                <a:latin typeface="Trebuchet MS" panose="020B0603020202020204" pitchFamily="34" charset="0"/>
                <a:ea typeface="+mn-ea"/>
                <a:cs typeface="+mn-cs"/>
              </a:rPr>
              <a:t> 2023</a:t>
            </a:r>
            <a:endParaRPr lang="en-US" sz="1979" kern="1200" dirty="0">
              <a:solidFill>
                <a:srgbClr val="FFFFFF"/>
              </a:solidFill>
              <a:latin typeface="Trebuchet MS" panose="020B0603020202020204" pitchFamily="34" charset="0"/>
              <a:ea typeface="+mn-ea"/>
              <a:cs typeface="+mn-cs"/>
            </a:endParaRPr>
          </a:p>
        </p:txBody>
      </p:sp>
      <p:graphicFrame>
        <p:nvGraphicFramePr>
          <p:cNvPr id="3" name="Chart 2">
            <a:extLst>
              <a:ext uri="{FF2B5EF4-FFF2-40B4-BE49-F238E27FC236}">
                <a16:creationId xmlns:a16="http://schemas.microsoft.com/office/drawing/2014/main" id="{B68F03DF-697D-22A5-4944-72C31F85ABA3}"/>
              </a:ext>
            </a:extLst>
          </p:cNvPr>
          <p:cNvGraphicFramePr>
            <a:graphicFrameLocks/>
          </p:cNvGraphicFramePr>
          <p:nvPr>
            <p:extLst>
              <p:ext uri="{D42A27DB-BD31-4B8C-83A1-F6EECF244321}">
                <p14:modId xmlns:p14="http://schemas.microsoft.com/office/powerpoint/2010/main" val="1227353752"/>
              </p:ext>
            </p:extLst>
          </p:nvPr>
        </p:nvGraphicFramePr>
        <p:xfrm>
          <a:off x="6011125" y="32147"/>
          <a:ext cx="7093329" cy="9618186"/>
        </p:xfrm>
        <a:graphic>
          <a:graphicData uri="http://schemas.openxmlformats.org/drawingml/2006/chart">
            <c:chart xmlns:c="http://schemas.openxmlformats.org/drawingml/2006/chart" xmlns:r="http://schemas.openxmlformats.org/officeDocument/2006/relationships" r:id="rId3"/>
          </a:graphicData>
        </a:graphic>
      </p:graphicFrame>
      <p:sp>
        <p:nvSpPr>
          <p:cNvPr id="5" name="object 25">
            <a:extLst>
              <a:ext uri="{FF2B5EF4-FFF2-40B4-BE49-F238E27FC236}">
                <a16:creationId xmlns:a16="http://schemas.microsoft.com/office/drawing/2014/main" id="{180B6A66-7FFA-C0D7-ABD9-8F6D4336EBE7}"/>
              </a:ext>
            </a:extLst>
          </p:cNvPr>
          <p:cNvSpPr txBox="1"/>
          <p:nvPr/>
        </p:nvSpPr>
        <p:spPr>
          <a:xfrm>
            <a:off x="6496128" y="9692615"/>
            <a:ext cx="12710552" cy="1513547"/>
          </a:xfrm>
          <a:prstGeom prst="rect">
            <a:avLst/>
          </a:prstGeom>
        </p:spPr>
        <p:txBody>
          <a:bodyPr vert="horz" wrap="square" lIns="0" tIns="12628" rIns="0" bIns="0" rtlCol="0" anchor="t">
            <a:spAutoFit/>
          </a:bodyPr>
          <a:lstStyle/>
          <a:p>
            <a:pPr marL="37696" algn="l" defTabSz="1507846" rtl="0">
              <a:lnSpc>
                <a:spcPts val="1571"/>
              </a:lnSpc>
              <a:spcBef>
                <a:spcPts val="99"/>
              </a:spcBef>
              <a:defRPr/>
            </a:pPr>
            <a:r>
              <a:rPr lang="en-GB" sz="1319" b="1" kern="1200" dirty="0">
                <a:solidFill>
                  <a:srgbClr val="A7A9AC"/>
                </a:solidFill>
                <a:latin typeface="Trebuchet MS"/>
                <a:ea typeface="+mn-ea"/>
                <a:cs typeface="Trebuchet MS"/>
              </a:rPr>
              <a:t>Notes</a:t>
            </a:r>
            <a:r>
              <a:rPr lang="en-GB" sz="1319" kern="1200" dirty="0">
                <a:solidFill>
                  <a:srgbClr val="A7A9AC"/>
                </a:solidFill>
                <a:latin typeface="Trebuchet MS"/>
                <a:ea typeface="+mn-ea"/>
                <a:cs typeface="Trebuchet MS"/>
              </a:rPr>
              <a:t>: </a:t>
            </a:r>
            <a:endParaRPr lang="en-US" sz="2968" kern="1200" dirty="0">
              <a:solidFill>
                <a:srgbClr val="4D4F4F"/>
              </a:solidFill>
              <a:latin typeface="Avenir Light"/>
              <a:ea typeface="+mn-ea"/>
              <a:cs typeface="+mn-cs"/>
            </a:endParaRPr>
          </a:p>
          <a:p>
            <a:pPr marL="37696" algn="l" defTabSz="1507846" rtl="0">
              <a:lnSpc>
                <a:spcPts val="1571"/>
              </a:lnSpc>
              <a:spcBef>
                <a:spcPts val="99"/>
              </a:spcBef>
              <a:defRPr/>
            </a:pPr>
            <a:r>
              <a:rPr lang="en-GB" sz="1319" kern="1200" dirty="0">
                <a:solidFill>
                  <a:srgbClr val="A7A9AC"/>
                </a:solidFill>
                <a:latin typeface="Trebuchet MS"/>
                <a:ea typeface="+mn-ea"/>
                <a:cs typeface="Trebuchet MS"/>
              </a:rPr>
              <a:t>Revenue and EBITDA results are pro-forma to reflect full-year effect of acquisitions.</a:t>
            </a:r>
          </a:p>
          <a:p>
            <a:pPr marL="37696" algn="l" defTabSz="1507846" rtl="0">
              <a:lnSpc>
                <a:spcPts val="1571"/>
              </a:lnSpc>
              <a:spcBef>
                <a:spcPts val="99"/>
              </a:spcBef>
              <a:defRPr/>
            </a:pPr>
            <a:r>
              <a:rPr lang="en-GB" sz="1319" kern="1200" dirty="0">
                <a:solidFill>
                  <a:srgbClr val="A7A9AC"/>
                </a:solidFill>
                <a:latin typeface="Trebuchet MS"/>
                <a:ea typeface="+mn-ea"/>
                <a:cs typeface="Trebuchet MS"/>
              </a:rPr>
              <a:t>* Pro-forma EBITDA reported as per IFRS, with the exception of 1.2m EUR </a:t>
            </a:r>
            <a:r>
              <a:rPr lang="en-GB" sz="1319" kern="1200" dirty="0" err="1">
                <a:solidFill>
                  <a:srgbClr val="A7A9AC"/>
                </a:solidFill>
                <a:latin typeface="Trebuchet MS"/>
                <a:ea typeface="+mn-ea"/>
                <a:cs typeface="Trebuchet MS"/>
              </a:rPr>
              <a:t>Tesil</a:t>
            </a:r>
            <a:r>
              <a:rPr lang="en-GB" sz="1319" kern="1200" dirty="0">
                <a:solidFill>
                  <a:srgbClr val="A7A9AC"/>
                </a:solidFill>
                <a:latin typeface="Trebuchet MS"/>
                <a:ea typeface="+mn-ea"/>
                <a:cs typeface="Trebuchet MS"/>
              </a:rPr>
              <a:t> fibres Jan-Sept '22, which is according to Czech GAAP due to carve-out.</a:t>
            </a:r>
          </a:p>
          <a:p>
            <a:pPr marL="37696" algn="l" defTabSz="1507846" rtl="0">
              <a:lnSpc>
                <a:spcPts val="1571"/>
              </a:lnSpc>
              <a:spcBef>
                <a:spcPts val="99"/>
              </a:spcBef>
              <a:defRPr/>
            </a:pPr>
            <a:r>
              <a:rPr lang="en-GB" sz="1319" kern="1200" dirty="0">
                <a:solidFill>
                  <a:srgbClr val="A7A9AC"/>
                </a:solidFill>
                <a:latin typeface="Trebuchet MS"/>
                <a:ea typeface="+mn-ea"/>
                <a:cs typeface="Trebuchet MS"/>
              </a:rPr>
              <a:t>** Ecoservice pro-forma result for Jan-Aug’21.</a:t>
            </a:r>
          </a:p>
          <a:p>
            <a:pPr marL="37696" algn="l" defTabSz="1507846" rtl="0">
              <a:lnSpc>
                <a:spcPts val="1571"/>
              </a:lnSpc>
              <a:spcBef>
                <a:spcPts val="99"/>
              </a:spcBef>
              <a:defRPr/>
            </a:pPr>
            <a:r>
              <a:rPr lang="en-GB" sz="1319" kern="1200" dirty="0">
                <a:solidFill>
                  <a:srgbClr val="A7A9AC"/>
                </a:solidFill>
                <a:latin typeface="Trebuchet MS"/>
                <a:ea typeface="+mn-ea"/>
                <a:cs typeface="Trebuchet MS"/>
              </a:rPr>
              <a:t>*** </a:t>
            </a:r>
            <a:r>
              <a:rPr lang="en-GB" sz="1319" kern="1200" dirty="0" err="1">
                <a:solidFill>
                  <a:srgbClr val="A7A9AC"/>
                </a:solidFill>
                <a:latin typeface="Trebuchet MS"/>
                <a:ea typeface="+mn-ea"/>
                <a:cs typeface="Trebuchet MS"/>
              </a:rPr>
              <a:t>Tesil</a:t>
            </a:r>
            <a:r>
              <a:rPr lang="en-GB" sz="1319" kern="1200" dirty="0">
                <a:solidFill>
                  <a:srgbClr val="A7A9AC"/>
                </a:solidFill>
                <a:latin typeface="Trebuchet MS"/>
                <a:ea typeface="+mn-ea"/>
                <a:cs typeface="Trebuchet MS"/>
              </a:rPr>
              <a:t> fibres pro-forma result for Jan-</a:t>
            </a:r>
            <a:r>
              <a:rPr lang="lv-LV" sz="1319" kern="1200" dirty="0" err="1">
                <a:solidFill>
                  <a:srgbClr val="A7A9AC"/>
                </a:solidFill>
                <a:latin typeface="Trebuchet MS"/>
                <a:ea typeface="+mn-ea"/>
                <a:cs typeface="Trebuchet MS"/>
              </a:rPr>
              <a:t>Sep</a:t>
            </a:r>
            <a:r>
              <a:rPr lang="en-GB" sz="1319" kern="1200" dirty="0">
                <a:solidFill>
                  <a:srgbClr val="A7A9AC"/>
                </a:solidFill>
                <a:latin typeface="Trebuchet MS"/>
                <a:ea typeface="+mn-ea"/>
                <a:cs typeface="Trebuchet MS"/>
              </a:rPr>
              <a:t>’22.</a:t>
            </a:r>
            <a:endParaRPr lang="lv-LV" sz="1319" kern="1200" dirty="0">
              <a:solidFill>
                <a:srgbClr val="A7A9AC"/>
              </a:solidFill>
              <a:latin typeface="Trebuchet MS"/>
              <a:ea typeface="+mn-ea"/>
              <a:cs typeface="Trebuchet MS"/>
            </a:endParaRPr>
          </a:p>
          <a:p>
            <a:pPr marL="37696" algn="l" defTabSz="1507846" rtl="0">
              <a:lnSpc>
                <a:spcPts val="1571"/>
              </a:lnSpc>
              <a:spcBef>
                <a:spcPts val="99"/>
              </a:spcBef>
              <a:defRPr/>
            </a:pP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Metal</a:t>
            </a: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Plast</a:t>
            </a:r>
            <a:r>
              <a:rPr lang="lv-LV" sz="1319" kern="1200" dirty="0">
                <a:solidFill>
                  <a:srgbClr val="A7A9AC"/>
                </a:solidFill>
                <a:latin typeface="Trebuchet MS"/>
                <a:ea typeface="+mn-ea"/>
                <a:cs typeface="Trebuchet MS"/>
              </a:rPr>
              <a:t> </a:t>
            </a:r>
            <a:r>
              <a:rPr lang="en-GB" sz="1319" kern="1200" dirty="0">
                <a:solidFill>
                  <a:srgbClr val="A7A9AC"/>
                </a:solidFill>
                <a:latin typeface="Trebuchet MS"/>
                <a:ea typeface="+mn-ea"/>
                <a:cs typeface="Trebuchet MS"/>
              </a:rPr>
              <a:t>pro-forma result for Jan-</a:t>
            </a:r>
            <a:r>
              <a:rPr lang="lv-LV" sz="1319" kern="1200" dirty="0" err="1">
                <a:solidFill>
                  <a:srgbClr val="A7A9AC"/>
                </a:solidFill>
                <a:latin typeface="Trebuchet MS"/>
                <a:ea typeface="+mn-ea"/>
                <a:cs typeface="Trebuchet MS"/>
              </a:rPr>
              <a:t>Oct</a:t>
            </a:r>
            <a:r>
              <a:rPr lang="en-GB" sz="1319" kern="1200" dirty="0">
                <a:solidFill>
                  <a:srgbClr val="A7A9AC"/>
                </a:solidFill>
                <a:latin typeface="Trebuchet MS"/>
                <a:ea typeface="+mn-ea"/>
                <a:cs typeface="Trebuchet MS"/>
              </a:rPr>
              <a:t>’2</a:t>
            </a:r>
            <a:r>
              <a:rPr lang="lv-LV" sz="1319" kern="1200" dirty="0">
                <a:solidFill>
                  <a:srgbClr val="A7A9AC"/>
                </a:solidFill>
                <a:latin typeface="Trebuchet MS"/>
                <a:ea typeface="+mn-ea"/>
                <a:cs typeface="Trebuchet MS"/>
              </a:rPr>
              <a:t>3</a:t>
            </a:r>
            <a:r>
              <a:rPr lang="en-GB" sz="1319" kern="1200" dirty="0">
                <a:solidFill>
                  <a:srgbClr val="A7A9AC"/>
                </a:solidFill>
                <a:latin typeface="Trebuchet MS"/>
                <a:ea typeface="+mn-ea"/>
                <a:cs typeface="Trebuchet MS"/>
              </a:rPr>
              <a:t>.</a:t>
            </a:r>
          </a:p>
          <a:p>
            <a:pPr marL="37696" algn="l" defTabSz="1507846" rtl="0">
              <a:lnSpc>
                <a:spcPts val="1571"/>
              </a:lnSpc>
              <a:spcBef>
                <a:spcPts val="99"/>
              </a:spcBef>
              <a:defRPr/>
            </a:pPr>
            <a:r>
              <a:rPr lang="en-GB" sz="1319" kern="1200" dirty="0">
                <a:solidFill>
                  <a:srgbClr val="A7A9AC"/>
                </a:solidFill>
                <a:latin typeface="Trebuchet MS"/>
                <a:ea typeface="+mn-ea"/>
                <a:cs typeface="Trebuchet MS"/>
              </a:rPr>
              <a:t>***</a:t>
            </a:r>
            <a:r>
              <a:rPr lang="lv-LV" sz="1319" kern="1200" dirty="0">
                <a:solidFill>
                  <a:srgbClr val="A7A9AC"/>
                </a:solidFill>
                <a:latin typeface="Trebuchet MS"/>
                <a:ea typeface="+mn-ea"/>
                <a:cs typeface="Trebuchet MS"/>
              </a:rPr>
              <a:t>*</a:t>
            </a:r>
            <a:r>
              <a:rPr lang="en-GB" sz="1319" kern="1200" dirty="0">
                <a:solidFill>
                  <a:srgbClr val="A7A9AC"/>
                </a:solidFill>
                <a:latin typeface="Trebuchet MS"/>
                <a:ea typeface="+mn-ea"/>
                <a:cs typeface="Trebuchet MS"/>
              </a:rPr>
              <a:t>* Includes Hold co. and other cost </a:t>
            </a:r>
            <a:r>
              <a:rPr lang="en-GB" sz="1319" kern="1200" dirty="0" err="1">
                <a:solidFill>
                  <a:srgbClr val="A7A9AC"/>
                </a:solidFill>
                <a:latin typeface="Trebuchet MS"/>
                <a:ea typeface="+mn-ea"/>
                <a:cs typeface="Trebuchet MS"/>
              </a:rPr>
              <a:t>centers</a:t>
            </a:r>
            <a:r>
              <a:rPr lang="en-GB" sz="1319" kern="1200" dirty="0">
                <a:solidFill>
                  <a:srgbClr val="A7A9AC"/>
                </a:solidFill>
                <a:latin typeface="Trebuchet MS"/>
                <a:ea typeface="+mn-ea"/>
                <a:cs typeface="Trebuchet MS"/>
              </a:rPr>
              <a:t>.</a:t>
            </a:r>
          </a:p>
        </p:txBody>
      </p:sp>
      <p:sp>
        <p:nvSpPr>
          <p:cNvPr id="17" name="object 79">
            <a:extLst>
              <a:ext uri="{FF2B5EF4-FFF2-40B4-BE49-F238E27FC236}">
                <a16:creationId xmlns:a16="http://schemas.microsoft.com/office/drawing/2014/main" id="{7222F689-CA7B-D65F-928F-965B5EAF05A0}"/>
              </a:ext>
            </a:extLst>
          </p:cNvPr>
          <p:cNvSpPr txBox="1">
            <a:spLocks/>
          </p:cNvSpPr>
          <p:nvPr/>
        </p:nvSpPr>
        <p:spPr>
          <a:xfrm>
            <a:off x="725418" y="530212"/>
            <a:ext cx="3298870" cy="2867062"/>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defRPr/>
            </a:pPr>
            <a:r>
              <a:rPr lang="en-US" sz="3958" dirty="0">
                <a:solidFill>
                  <a:srgbClr val="FFFFFF"/>
                </a:solidFill>
              </a:rPr>
              <a:t>KEY FINANCIAL HIGHLIGHTS</a:t>
            </a:r>
          </a:p>
          <a:p>
            <a:pPr marL="12628" marR="5051" defTabSz="1507846">
              <a:lnSpc>
                <a:spcPct val="100499"/>
              </a:lnSpc>
              <a:spcBef>
                <a:spcPts val="94"/>
              </a:spcBef>
              <a:defRPr/>
            </a:pPr>
            <a:br>
              <a:rPr lang="en-US" sz="1319" dirty="0">
                <a:solidFill>
                  <a:srgbClr val="FFFFFF"/>
                </a:solidFill>
              </a:rPr>
            </a:br>
            <a:r>
              <a:rPr lang="en-US" sz="2638" b="0" dirty="0">
                <a:solidFill>
                  <a:srgbClr val="FFFFFF"/>
                </a:solidFill>
              </a:rPr>
              <a:t>Strong growth with robust proﬁtability</a:t>
            </a:r>
          </a:p>
        </p:txBody>
      </p:sp>
      <p:grpSp>
        <p:nvGrpSpPr>
          <p:cNvPr id="18" name="Group 17">
            <a:extLst>
              <a:ext uri="{FF2B5EF4-FFF2-40B4-BE49-F238E27FC236}">
                <a16:creationId xmlns:a16="http://schemas.microsoft.com/office/drawing/2014/main" id="{F59E9AFD-39B3-7BFB-2D3F-7C34E1CD40FC}"/>
              </a:ext>
            </a:extLst>
          </p:cNvPr>
          <p:cNvGrpSpPr/>
          <p:nvPr/>
        </p:nvGrpSpPr>
        <p:grpSpPr>
          <a:xfrm>
            <a:off x="17185645" y="10358503"/>
            <a:ext cx="1771634" cy="487297"/>
            <a:chOff x="9839991" y="6262351"/>
            <a:chExt cx="1074396" cy="295518"/>
          </a:xfrm>
        </p:grpSpPr>
        <p:grpSp>
          <p:nvGrpSpPr>
            <p:cNvPr id="19" name="object 2">
              <a:extLst>
                <a:ext uri="{FF2B5EF4-FFF2-40B4-BE49-F238E27FC236}">
                  <a16:creationId xmlns:a16="http://schemas.microsoft.com/office/drawing/2014/main" id="{79D5D9CC-469B-B4EE-D2D2-AA24C2ED78B6}"/>
                </a:ext>
              </a:extLst>
            </p:cNvPr>
            <p:cNvGrpSpPr/>
            <p:nvPr/>
          </p:nvGrpSpPr>
          <p:grpSpPr>
            <a:xfrm>
              <a:off x="10107666" y="6262351"/>
              <a:ext cx="395780" cy="295109"/>
              <a:chOff x="17249685" y="10385080"/>
              <a:chExt cx="656335" cy="489389"/>
            </a:xfrm>
          </p:grpSpPr>
          <p:sp>
            <p:nvSpPr>
              <p:cNvPr id="30" name="object 3">
                <a:extLst>
                  <a:ext uri="{FF2B5EF4-FFF2-40B4-BE49-F238E27FC236}">
                    <a16:creationId xmlns:a16="http://schemas.microsoft.com/office/drawing/2014/main" id="{977B6B2C-1E70-F970-9FE7-D8B666F5F006}"/>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sp>
            <p:nvSpPr>
              <p:cNvPr id="31" name="object 4">
                <a:extLst>
                  <a:ext uri="{FF2B5EF4-FFF2-40B4-BE49-F238E27FC236}">
                    <a16:creationId xmlns:a16="http://schemas.microsoft.com/office/drawing/2014/main" id="{597D17C6-96F1-CD7D-24B8-C04F1103FE64}"/>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20" name="Group 19">
              <a:extLst>
                <a:ext uri="{FF2B5EF4-FFF2-40B4-BE49-F238E27FC236}">
                  <a16:creationId xmlns:a16="http://schemas.microsoft.com/office/drawing/2014/main" id="{E561EC07-0A36-B6A2-A734-DE2D7AAF84CE}"/>
                </a:ext>
              </a:extLst>
            </p:cNvPr>
            <p:cNvGrpSpPr/>
            <p:nvPr/>
          </p:nvGrpSpPr>
          <p:grpSpPr>
            <a:xfrm>
              <a:off x="9839991" y="6359818"/>
              <a:ext cx="1074396" cy="198051"/>
              <a:chOff x="9839991" y="6359818"/>
              <a:chExt cx="1074396" cy="198051"/>
            </a:xfrm>
          </p:grpSpPr>
          <p:grpSp>
            <p:nvGrpSpPr>
              <p:cNvPr id="21" name="object 5">
                <a:extLst>
                  <a:ext uri="{FF2B5EF4-FFF2-40B4-BE49-F238E27FC236}">
                    <a16:creationId xmlns:a16="http://schemas.microsoft.com/office/drawing/2014/main" id="{E13CB709-D0BC-F247-ED6C-6E8A3FB94DE1}"/>
                  </a:ext>
                </a:extLst>
              </p:cNvPr>
              <p:cNvGrpSpPr/>
              <p:nvPr/>
            </p:nvGrpSpPr>
            <p:grpSpPr>
              <a:xfrm>
                <a:off x="9839991" y="6359818"/>
                <a:ext cx="297033" cy="198051"/>
                <a:chOff x="16805817" y="10546693"/>
                <a:chExt cx="492581" cy="328434"/>
              </a:xfrm>
            </p:grpSpPr>
            <p:pic>
              <p:nvPicPr>
                <p:cNvPr id="27" name="object 6">
                  <a:extLst>
                    <a:ext uri="{FF2B5EF4-FFF2-40B4-BE49-F238E27FC236}">
                      <a16:creationId xmlns:a16="http://schemas.microsoft.com/office/drawing/2014/main" id="{ADAD2214-3E1B-16BA-E1A1-10866E172C18}"/>
                    </a:ext>
                  </a:extLst>
                </p:cNvPr>
                <p:cNvPicPr/>
                <p:nvPr/>
              </p:nvPicPr>
              <p:blipFill>
                <a:blip r:embed="rId4"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28" name="object 7">
                  <a:extLst>
                    <a:ext uri="{FF2B5EF4-FFF2-40B4-BE49-F238E27FC236}">
                      <a16:creationId xmlns:a16="http://schemas.microsoft.com/office/drawing/2014/main" id="{C91F5ADC-4D6A-1174-F06E-2253EB18CBB1}"/>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24" name="object 8">
                <a:extLst>
                  <a:ext uri="{FF2B5EF4-FFF2-40B4-BE49-F238E27FC236}">
                    <a16:creationId xmlns:a16="http://schemas.microsoft.com/office/drawing/2014/main" id="{CF007ECA-AF55-C0D9-B6DD-B32C2447759D}"/>
                  </a:ext>
                </a:extLst>
              </p:cNvPr>
              <p:cNvGrpSpPr/>
              <p:nvPr/>
            </p:nvGrpSpPr>
            <p:grpSpPr>
              <a:xfrm>
                <a:off x="10375789" y="6461763"/>
                <a:ext cx="538598" cy="91899"/>
                <a:chOff x="17694304" y="10715758"/>
                <a:chExt cx="893175" cy="152400"/>
              </a:xfrm>
            </p:grpSpPr>
            <p:pic>
              <p:nvPicPr>
                <p:cNvPr id="25" name="object 9">
                  <a:extLst>
                    <a:ext uri="{FF2B5EF4-FFF2-40B4-BE49-F238E27FC236}">
                      <a16:creationId xmlns:a16="http://schemas.microsoft.com/office/drawing/2014/main" id="{994C3815-516E-6CF4-732E-C0CC16ACA669}"/>
                    </a:ext>
                  </a:extLst>
                </p:cNvPr>
                <p:cNvPicPr/>
                <p:nvPr/>
              </p:nvPicPr>
              <p:blipFill>
                <a:blip r:embed="rId5"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26" name="object 10">
                  <a:extLst>
                    <a:ext uri="{FF2B5EF4-FFF2-40B4-BE49-F238E27FC236}">
                      <a16:creationId xmlns:a16="http://schemas.microsoft.com/office/drawing/2014/main" id="{AD0BC16D-F159-5D57-6A5A-D72F35BB079A}"/>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grpSp>
      <p:graphicFrame>
        <p:nvGraphicFramePr>
          <p:cNvPr id="29" name="Chart 28">
            <a:extLst>
              <a:ext uri="{FF2B5EF4-FFF2-40B4-BE49-F238E27FC236}">
                <a16:creationId xmlns:a16="http://schemas.microsoft.com/office/drawing/2014/main" id="{6A73E31B-B2B8-44C0-8FF6-E936483DB9A9}"/>
              </a:ext>
            </a:extLst>
          </p:cNvPr>
          <p:cNvGraphicFramePr>
            <a:graphicFrameLocks/>
          </p:cNvGraphicFramePr>
          <p:nvPr>
            <p:extLst>
              <p:ext uri="{D42A27DB-BD31-4B8C-83A1-F6EECF244321}">
                <p14:modId xmlns:p14="http://schemas.microsoft.com/office/powerpoint/2010/main" val="3301893090"/>
              </p:ext>
            </p:extLst>
          </p:nvPr>
        </p:nvGraphicFramePr>
        <p:xfrm>
          <a:off x="13104453" y="148498"/>
          <a:ext cx="6999647" cy="961818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11031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0">
            <a:extLst>
              <a:ext uri="{FF2B5EF4-FFF2-40B4-BE49-F238E27FC236}">
                <a16:creationId xmlns:a16="http://schemas.microsoft.com/office/drawing/2014/main" id="{DBC4190C-FAF1-341B-5FE1-D0CC97FE8E96}"/>
              </a:ext>
            </a:extLst>
          </p:cNvPr>
          <p:cNvSpPr/>
          <p:nvPr/>
        </p:nvSpPr>
        <p:spPr>
          <a:xfrm>
            <a:off x="2" y="23333"/>
            <a:ext cx="6110588" cy="1135496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defRPr/>
            </a:pPr>
            <a:endParaRPr lang="lv-LV" sz="1789">
              <a:latin typeface="Avenir Light"/>
              <a:ea typeface="+mn-ea"/>
              <a:cs typeface="+mn-cs"/>
            </a:endParaRPr>
          </a:p>
        </p:txBody>
      </p:sp>
      <p:sp>
        <p:nvSpPr>
          <p:cNvPr id="54" name="object 79">
            <a:extLst>
              <a:ext uri="{FF2B5EF4-FFF2-40B4-BE49-F238E27FC236}">
                <a16:creationId xmlns:a16="http://schemas.microsoft.com/office/drawing/2014/main" id="{B57EB29C-E560-A41D-A749-B17FF4B30FE9}"/>
              </a:ext>
            </a:extLst>
          </p:cNvPr>
          <p:cNvSpPr txBox="1">
            <a:spLocks/>
          </p:cNvSpPr>
          <p:nvPr/>
        </p:nvSpPr>
        <p:spPr>
          <a:xfrm>
            <a:off x="725418" y="530212"/>
            <a:ext cx="3298870" cy="2867062"/>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defRPr/>
            </a:pPr>
            <a:r>
              <a:rPr lang="en-US" sz="3958">
                <a:solidFill>
                  <a:srgbClr val="FFFFFF"/>
                </a:solidFill>
              </a:rPr>
              <a:t>KEY FINANCIAL HIGHLIGHTS</a:t>
            </a:r>
          </a:p>
          <a:p>
            <a:pPr marL="12628" marR="5051" defTabSz="1507846">
              <a:lnSpc>
                <a:spcPct val="100499"/>
              </a:lnSpc>
              <a:spcBef>
                <a:spcPts val="94"/>
              </a:spcBef>
              <a:defRPr/>
            </a:pPr>
            <a:br>
              <a:rPr lang="en-US" sz="1319">
                <a:solidFill>
                  <a:srgbClr val="FFFFFF"/>
                </a:solidFill>
              </a:rPr>
            </a:br>
            <a:r>
              <a:rPr lang="en-US" sz="2638">
                <a:solidFill>
                  <a:srgbClr val="FFFFFF"/>
                </a:solidFill>
              </a:rPr>
              <a:t>Increasing leverage driven by growth</a:t>
            </a:r>
            <a:endParaRPr lang="en-US" sz="3958">
              <a:solidFill>
                <a:srgbClr val="FFFFFF"/>
              </a:solidFill>
            </a:endParaRPr>
          </a:p>
        </p:txBody>
      </p:sp>
      <p:sp>
        <p:nvSpPr>
          <p:cNvPr id="2" name="TextBox 1">
            <a:extLst>
              <a:ext uri="{FF2B5EF4-FFF2-40B4-BE49-F238E27FC236}">
                <a16:creationId xmlns:a16="http://schemas.microsoft.com/office/drawing/2014/main" id="{425C3211-01F1-D60F-0F9B-B3D8AE1B0AA4}"/>
              </a:ext>
            </a:extLst>
          </p:cNvPr>
          <p:cNvSpPr txBox="1"/>
          <p:nvPr/>
        </p:nvSpPr>
        <p:spPr>
          <a:xfrm>
            <a:off x="458370" y="3884787"/>
            <a:ext cx="4778347" cy="5105532"/>
          </a:xfrm>
          <a:prstGeom prst="rect">
            <a:avLst/>
          </a:prstGeom>
          <a:noFill/>
        </p:spPr>
        <p:txBody>
          <a:bodyPr wrap="square" lIns="150781" tIns="75390" rIns="150781" bIns="75390" rtlCol="0" anchor="t">
            <a:spAutoFit/>
          </a:bodyPr>
          <a:lstStyle/>
          <a:p>
            <a:pPr marL="282721" indent="-282721" algn="l" defTabSz="1507846" rtl="0">
              <a:spcAft>
                <a:spcPts val="989"/>
              </a:spcAft>
              <a:buClr>
                <a:srgbClr val="CADB2A"/>
              </a:buClr>
              <a:buFont typeface="Arial" panose="020B0604020202020204" pitchFamily="34" charset="0"/>
              <a:buChar char="•"/>
              <a:defRPr/>
            </a:pPr>
            <a:r>
              <a:rPr lang="en-GB" sz="1979" b="1" kern="1200" dirty="0">
                <a:solidFill>
                  <a:srgbClr val="CADB2A"/>
                </a:solidFill>
                <a:latin typeface="Trebuchet MS" panose="020B0703020202090204" pitchFamily="34" charset="0"/>
                <a:ea typeface="+mn-ea"/>
                <a:cs typeface="+mn-cs"/>
              </a:rPr>
              <a:t>Total book assets </a:t>
            </a:r>
            <a:r>
              <a:rPr lang="en-GB" sz="1979" kern="1200" dirty="0">
                <a:solidFill>
                  <a:srgbClr val="FFFFFF"/>
                </a:solidFill>
                <a:latin typeface="Trebuchet MS" panose="020B0703020202090204" pitchFamily="34" charset="0"/>
                <a:ea typeface="+mn-ea"/>
                <a:cs typeface="+mn-cs"/>
              </a:rPr>
              <a:t>have been growing along with the overall business expansion</a:t>
            </a:r>
          </a:p>
          <a:p>
            <a:pPr marL="282721" indent="-282721" algn="l" defTabSz="1507846" rtl="0">
              <a:spcAft>
                <a:spcPts val="989"/>
              </a:spcAft>
              <a:buClr>
                <a:srgbClr val="CADB2A"/>
              </a:buClr>
              <a:buFont typeface="Arial" panose="020B0604020202020204" pitchFamily="34" charset="0"/>
              <a:buChar char="•"/>
              <a:defRPr/>
            </a:pPr>
            <a:r>
              <a:rPr lang="en-GB" sz="1979" b="1" kern="1200" dirty="0">
                <a:solidFill>
                  <a:srgbClr val="CADB2A"/>
                </a:solidFill>
                <a:latin typeface="Trebuchet MS"/>
                <a:ea typeface="+mn-ea"/>
                <a:cs typeface="+mn-cs"/>
              </a:rPr>
              <a:t>Substantial growth of balance sheet</a:t>
            </a:r>
            <a:r>
              <a:rPr lang="en-GB" sz="1979" kern="1200" dirty="0">
                <a:solidFill>
                  <a:srgbClr val="FFFFFF"/>
                </a:solidFill>
                <a:latin typeface="Trebuchet MS"/>
                <a:ea typeface="+mn-ea"/>
                <a:cs typeface="+mn-cs"/>
              </a:rPr>
              <a:t>, associated</a:t>
            </a:r>
            <a:r>
              <a:rPr lang="lv-LV" sz="1979" kern="1200" dirty="0">
                <a:solidFill>
                  <a:srgbClr val="FFFFFF"/>
                </a:solidFill>
                <a:latin typeface="Trebuchet MS"/>
                <a:ea typeface="+mn-ea"/>
                <a:cs typeface="+mn-cs"/>
              </a:rPr>
              <a:t> </a:t>
            </a:r>
            <a:r>
              <a:rPr lang="lv-LV" sz="1979" kern="1200" dirty="0" err="1">
                <a:solidFill>
                  <a:srgbClr val="FFFFFF"/>
                </a:solidFill>
                <a:latin typeface="Trebuchet MS"/>
                <a:ea typeface="+mn-ea"/>
                <a:cs typeface="+mn-cs"/>
              </a:rPr>
              <a:t>with</a:t>
            </a:r>
            <a:r>
              <a:rPr lang="en-GB" sz="1979" kern="1200" dirty="0">
                <a:solidFill>
                  <a:srgbClr val="FFFFFF"/>
                </a:solidFill>
                <a:latin typeface="Trebuchet MS"/>
                <a:ea typeface="+mn-ea"/>
                <a:cs typeface="+mn-cs"/>
              </a:rPr>
              <a:t> recent development</a:t>
            </a:r>
            <a:r>
              <a:rPr lang="lv-LV" sz="1979" kern="1200" dirty="0">
                <a:solidFill>
                  <a:srgbClr val="FFFFFF"/>
                </a:solidFill>
                <a:latin typeface="Trebuchet MS"/>
                <a:ea typeface="+mn-ea"/>
                <a:cs typeface="+mn-cs"/>
              </a:rPr>
              <a:t> CAPEX</a:t>
            </a:r>
            <a:r>
              <a:rPr lang="en-GB" sz="1979" kern="1200" dirty="0">
                <a:solidFill>
                  <a:srgbClr val="FFFFFF"/>
                </a:solidFill>
                <a:latin typeface="Trebuchet MS"/>
                <a:ea typeface="+mn-ea"/>
                <a:cs typeface="+mn-cs"/>
              </a:rPr>
              <a:t> and M&amp;A</a:t>
            </a:r>
            <a:endParaRPr lang="en-US" sz="1979" kern="1200" dirty="0">
              <a:solidFill>
                <a:srgbClr val="FFFFFF"/>
              </a:solidFill>
              <a:latin typeface="Trebuchet MS"/>
              <a:ea typeface="+mn-ea"/>
              <a:cs typeface="+mn-cs"/>
            </a:endParaRPr>
          </a:p>
          <a:p>
            <a:pPr marL="282721" indent="-282721" algn="l" defTabSz="1507846" rtl="0">
              <a:spcAft>
                <a:spcPts val="989"/>
              </a:spcAft>
              <a:buClr>
                <a:srgbClr val="CADB2A"/>
              </a:buClr>
              <a:buFont typeface="Arial" panose="020B0604020202020204" pitchFamily="34" charset="0"/>
              <a:buChar char="•"/>
              <a:defRPr/>
            </a:pPr>
            <a:r>
              <a:rPr lang="en-US" sz="1979" b="1" kern="1200" dirty="0">
                <a:solidFill>
                  <a:srgbClr val="CADB2A"/>
                </a:solidFill>
                <a:latin typeface="Trebuchet MS" panose="020B0703020202090204" pitchFamily="34" charset="0"/>
                <a:ea typeface="+mn-ea"/>
                <a:cs typeface="+mn-cs"/>
              </a:rPr>
              <a:t>The decline in EBITDA margin </a:t>
            </a:r>
            <a:r>
              <a:rPr lang="en-US" sz="1979" kern="1200" dirty="0">
                <a:solidFill>
                  <a:srgbClr val="FFFFFF"/>
                </a:solidFill>
                <a:latin typeface="Trebuchet MS" panose="020B0703020202090204" pitchFamily="34" charset="0"/>
                <a:ea typeface="+mn-ea"/>
                <a:cs typeface="+mn-cs"/>
              </a:rPr>
              <a:t>in 2022 was primarily influenced by fluctuations in energy prices. However, the focus remains on achieving favorable terms in the medium to long term</a:t>
            </a:r>
            <a:endParaRPr lang="lv-LV" sz="1979" kern="1200" dirty="0">
              <a:solidFill>
                <a:srgbClr val="FFFFFF"/>
              </a:solidFill>
              <a:latin typeface="Trebuchet MS" panose="020B0703020202090204" pitchFamily="34" charset="0"/>
              <a:ea typeface="+mn-ea"/>
              <a:cs typeface="+mn-cs"/>
            </a:endParaRPr>
          </a:p>
          <a:p>
            <a:pPr marL="282721" indent="-282721" algn="l" defTabSz="1507846" rtl="0">
              <a:spcAft>
                <a:spcPts val="989"/>
              </a:spcAft>
              <a:buClr>
                <a:srgbClr val="CADB2A"/>
              </a:buClr>
              <a:buFont typeface="Arial" panose="020B0604020202020204" pitchFamily="34" charset="0"/>
              <a:buChar char="•"/>
              <a:defRPr/>
            </a:pPr>
            <a:r>
              <a:rPr lang="lv-LV" sz="1979" b="1" kern="1200" dirty="0">
                <a:solidFill>
                  <a:srgbClr val="CADB2A"/>
                </a:solidFill>
                <a:latin typeface="Trebuchet MS" panose="020B0703020202090204" pitchFamily="34" charset="0"/>
                <a:ea typeface="+mn-ea"/>
                <a:cs typeface="+mn-cs"/>
              </a:rPr>
              <a:t>M</a:t>
            </a:r>
            <a:r>
              <a:rPr lang="en-US" sz="1979" b="1" kern="1200" dirty="0" err="1">
                <a:solidFill>
                  <a:srgbClr val="CADB2A"/>
                </a:solidFill>
                <a:latin typeface="Trebuchet MS" panose="020B0703020202090204" pitchFamily="34" charset="0"/>
                <a:ea typeface="+mn-ea"/>
                <a:cs typeface="+mn-cs"/>
              </a:rPr>
              <a:t>oderate</a:t>
            </a:r>
            <a:r>
              <a:rPr lang="en-US" sz="1979" b="1" kern="1200" dirty="0">
                <a:solidFill>
                  <a:srgbClr val="CADB2A"/>
                </a:solidFill>
                <a:latin typeface="Trebuchet MS" panose="020B0703020202090204" pitchFamily="34" charset="0"/>
                <a:ea typeface="+mn-ea"/>
                <a:cs typeface="+mn-cs"/>
              </a:rPr>
              <a:t> level </a:t>
            </a:r>
            <a:r>
              <a:rPr lang="en-US" sz="1979" kern="1200" dirty="0">
                <a:solidFill>
                  <a:srgbClr val="FFFFFF"/>
                </a:solidFill>
                <a:latin typeface="Trebuchet MS" panose="020B0703020202090204" pitchFamily="34" charset="0"/>
                <a:ea typeface="+mn-ea"/>
                <a:cs typeface="+mn-cs"/>
              </a:rPr>
              <a:t>of </a:t>
            </a:r>
            <a:r>
              <a:rPr lang="lv-LV" sz="1979" kern="1200" dirty="0">
                <a:solidFill>
                  <a:srgbClr val="FFFFFF"/>
                </a:solidFill>
                <a:latin typeface="Trebuchet MS" panose="020B0703020202090204" pitchFamily="34" charset="0"/>
                <a:ea typeface="+mn-ea"/>
                <a:cs typeface="+mn-cs"/>
              </a:rPr>
              <a:t>net </a:t>
            </a:r>
            <a:r>
              <a:rPr lang="en-US" sz="1979" kern="1200" dirty="0">
                <a:solidFill>
                  <a:srgbClr val="FFFFFF"/>
                </a:solidFill>
                <a:latin typeface="Trebuchet MS" panose="020B0703020202090204" pitchFamily="34" charset="0"/>
                <a:ea typeface="+mn-ea"/>
                <a:cs typeface="+mn-cs"/>
              </a:rPr>
              <a:t>debt presents growth opportunities through</a:t>
            </a:r>
            <a:r>
              <a:rPr lang="lv-LV" sz="1979" kern="1200" dirty="0">
                <a:solidFill>
                  <a:srgbClr val="FFFFFF"/>
                </a:solidFill>
                <a:latin typeface="Trebuchet MS" panose="020B0703020202090204" pitchFamily="34" charset="0"/>
                <a:ea typeface="+mn-ea"/>
                <a:cs typeface="+mn-cs"/>
              </a:rPr>
              <a:t> </a:t>
            </a:r>
            <a:r>
              <a:rPr lang="en-US" sz="1979" kern="1200" dirty="0">
                <a:solidFill>
                  <a:srgbClr val="FFFFFF"/>
                </a:solidFill>
                <a:latin typeface="Trebuchet MS" panose="020B0703020202090204" pitchFamily="34" charset="0"/>
                <a:ea typeface="+mn-ea"/>
                <a:cs typeface="+mn-cs"/>
              </a:rPr>
              <a:t>M&amp;A or </a:t>
            </a:r>
            <a:r>
              <a:rPr lang="lv-LV" sz="1979" kern="1200" dirty="0">
                <a:solidFill>
                  <a:srgbClr val="FFFFFF"/>
                </a:solidFill>
                <a:latin typeface="Trebuchet MS" panose="020B0703020202090204" pitchFamily="34" charset="0"/>
                <a:ea typeface="+mn-ea"/>
                <a:cs typeface="+mn-cs"/>
              </a:rPr>
              <a:t>CAPEX</a:t>
            </a:r>
            <a:endParaRPr lang="en-GB" sz="1979" kern="1200" dirty="0">
              <a:solidFill>
                <a:srgbClr val="FFFFFF"/>
              </a:solidFill>
              <a:latin typeface="Trebuchet MS" panose="020B0703020202090204" pitchFamily="34" charset="0"/>
              <a:ea typeface="+mn-ea"/>
              <a:cs typeface="+mn-cs"/>
            </a:endParaRPr>
          </a:p>
        </p:txBody>
      </p:sp>
      <p:sp>
        <p:nvSpPr>
          <p:cNvPr id="5" name="object 25">
            <a:extLst>
              <a:ext uri="{FF2B5EF4-FFF2-40B4-BE49-F238E27FC236}">
                <a16:creationId xmlns:a16="http://schemas.microsoft.com/office/drawing/2014/main" id="{180B6A66-7FFA-C0D7-ABD9-8F6D4336EBE7}"/>
              </a:ext>
            </a:extLst>
          </p:cNvPr>
          <p:cNvSpPr txBox="1"/>
          <p:nvPr/>
        </p:nvSpPr>
        <p:spPr>
          <a:xfrm>
            <a:off x="6701957" y="10632535"/>
            <a:ext cx="9450935" cy="205496"/>
          </a:xfrm>
          <a:prstGeom prst="rect">
            <a:avLst/>
          </a:prstGeom>
        </p:spPr>
        <p:txBody>
          <a:bodyPr vert="horz" wrap="square" lIns="0" tIns="12628" rIns="0" bIns="0" rtlCol="0">
            <a:spAutoFit/>
          </a:bodyPr>
          <a:lstStyle/>
          <a:p>
            <a:pPr marL="37884" algn="l" defTabSz="1507846" rtl="0">
              <a:lnSpc>
                <a:spcPts val="1571"/>
              </a:lnSpc>
              <a:spcBef>
                <a:spcPts val="99"/>
              </a:spcBef>
              <a:defRPr/>
            </a:pPr>
            <a:r>
              <a:rPr lang="en-US" sz="1319" b="1" kern="1200" dirty="0">
                <a:solidFill>
                  <a:srgbClr val="A7A9AC"/>
                </a:solidFill>
                <a:latin typeface="Trebuchet MS"/>
                <a:ea typeface="+mn-ea"/>
                <a:cs typeface="Trebuchet MS"/>
              </a:rPr>
              <a:t>Notes</a:t>
            </a:r>
            <a:r>
              <a:rPr lang="en-US"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Financials</a:t>
            </a:r>
            <a:r>
              <a:rPr lang="lv-LV" sz="1319" kern="1200" dirty="0">
                <a:solidFill>
                  <a:srgbClr val="A7A9AC"/>
                </a:solidFill>
                <a:latin typeface="Trebuchet MS"/>
                <a:ea typeface="+mn-ea"/>
                <a:cs typeface="Trebuchet MS"/>
              </a:rPr>
              <a:t> </a:t>
            </a:r>
            <a:r>
              <a:rPr lang="en-US" sz="1319" kern="1200" dirty="0">
                <a:solidFill>
                  <a:srgbClr val="A7A9AC"/>
                </a:solidFill>
                <a:latin typeface="Trebuchet MS"/>
                <a:ea typeface="+mn-ea"/>
                <a:cs typeface="Trebuchet MS"/>
              </a:rPr>
              <a:t>are reported as per IFRS</a:t>
            </a: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Debt</a:t>
            </a: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exc</a:t>
            </a:r>
            <a:r>
              <a:rPr lang="lv-LV" sz="1319" kern="1200" dirty="0">
                <a:solidFill>
                  <a:srgbClr val="A7A9AC"/>
                </a:solidFill>
                <a:latin typeface="Trebuchet MS"/>
                <a:ea typeface="+mn-ea"/>
                <a:cs typeface="Trebuchet MS"/>
              </a:rPr>
              <a:t>. IFRS16 </a:t>
            </a:r>
            <a:r>
              <a:rPr lang="lv-LV" sz="1319" kern="1200" dirty="0" err="1">
                <a:solidFill>
                  <a:srgbClr val="A7A9AC"/>
                </a:solidFill>
                <a:latin typeface="Trebuchet MS"/>
                <a:ea typeface="+mn-ea"/>
                <a:cs typeface="Trebuchet MS"/>
              </a:rPr>
              <a:t>lease</a:t>
            </a: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liabilities</a:t>
            </a:r>
            <a:r>
              <a:rPr lang="lv-LV" sz="1319" kern="1200" dirty="0">
                <a:solidFill>
                  <a:srgbClr val="A7A9AC"/>
                </a:solidFill>
                <a:latin typeface="Trebuchet MS"/>
                <a:ea typeface="+mn-ea"/>
                <a:cs typeface="Trebuchet MS"/>
              </a:rPr>
              <a:t>.</a:t>
            </a:r>
            <a:endParaRPr lang="en-US" sz="1319" kern="1200" dirty="0">
              <a:solidFill>
                <a:srgbClr val="4D4F4F"/>
              </a:solidFill>
              <a:latin typeface="Trebuchet MS"/>
              <a:ea typeface="+mn-ea"/>
              <a:cs typeface="Trebuchet MS"/>
            </a:endParaRPr>
          </a:p>
        </p:txBody>
      </p:sp>
      <p:graphicFrame>
        <p:nvGraphicFramePr>
          <p:cNvPr id="18" name="Chart 17">
            <a:extLst>
              <a:ext uri="{FF2B5EF4-FFF2-40B4-BE49-F238E27FC236}">
                <a16:creationId xmlns:a16="http://schemas.microsoft.com/office/drawing/2014/main" id="{31A36FAA-FFD2-D425-B606-25A8002E81EF}"/>
              </a:ext>
            </a:extLst>
          </p:cNvPr>
          <p:cNvGraphicFramePr>
            <a:graphicFrameLocks/>
          </p:cNvGraphicFramePr>
          <p:nvPr>
            <p:extLst/>
          </p:nvPr>
        </p:nvGraphicFramePr>
        <p:xfrm>
          <a:off x="6531834" y="32148"/>
          <a:ext cx="6156600" cy="4886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C4149A14-48DA-F082-6023-622605AC14D3}"/>
              </a:ext>
            </a:extLst>
          </p:cNvPr>
          <p:cNvGraphicFramePr/>
          <p:nvPr>
            <p:extLst/>
          </p:nvPr>
        </p:nvGraphicFramePr>
        <p:xfrm>
          <a:off x="12897361" y="252389"/>
          <a:ext cx="6384298" cy="4665835"/>
        </p:xfrm>
        <a:graphic>
          <a:graphicData uri="http://schemas.openxmlformats.org/drawingml/2006/chart">
            <c:chart xmlns:c="http://schemas.openxmlformats.org/drawingml/2006/chart" xmlns:r="http://schemas.openxmlformats.org/officeDocument/2006/relationships" r:id="rId4"/>
          </a:graphicData>
        </a:graphic>
      </p:graphicFrame>
      <p:grpSp>
        <p:nvGrpSpPr>
          <p:cNvPr id="21" name="Group 20">
            <a:extLst>
              <a:ext uri="{FF2B5EF4-FFF2-40B4-BE49-F238E27FC236}">
                <a16:creationId xmlns:a16="http://schemas.microsoft.com/office/drawing/2014/main" id="{F7AB5329-3015-668F-8706-3A53C52F0041}"/>
              </a:ext>
            </a:extLst>
          </p:cNvPr>
          <p:cNvGrpSpPr/>
          <p:nvPr/>
        </p:nvGrpSpPr>
        <p:grpSpPr>
          <a:xfrm>
            <a:off x="17185645" y="10358503"/>
            <a:ext cx="1771634" cy="487297"/>
            <a:chOff x="9839991" y="6262351"/>
            <a:chExt cx="1074396" cy="295518"/>
          </a:xfrm>
        </p:grpSpPr>
        <p:grpSp>
          <p:nvGrpSpPr>
            <p:cNvPr id="23" name="object 2">
              <a:extLst>
                <a:ext uri="{FF2B5EF4-FFF2-40B4-BE49-F238E27FC236}">
                  <a16:creationId xmlns:a16="http://schemas.microsoft.com/office/drawing/2014/main" id="{32045AA0-75FB-C0D0-D4B0-01C53CFAE8C6}"/>
                </a:ext>
              </a:extLst>
            </p:cNvPr>
            <p:cNvGrpSpPr/>
            <p:nvPr/>
          </p:nvGrpSpPr>
          <p:grpSpPr>
            <a:xfrm>
              <a:off x="10107666" y="6262351"/>
              <a:ext cx="395780" cy="295109"/>
              <a:chOff x="17249685" y="10385080"/>
              <a:chExt cx="656335" cy="489389"/>
            </a:xfrm>
          </p:grpSpPr>
          <p:sp>
            <p:nvSpPr>
              <p:cNvPr id="31" name="object 3">
                <a:extLst>
                  <a:ext uri="{FF2B5EF4-FFF2-40B4-BE49-F238E27FC236}">
                    <a16:creationId xmlns:a16="http://schemas.microsoft.com/office/drawing/2014/main" id="{C73B8547-41B7-E210-FD2A-517B12DEA3BC}"/>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sp>
            <p:nvSpPr>
              <p:cNvPr id="32" name="object 4">
                <a:extLst>
                  <a:ext uri="{FF2B5EF4-FFF2-40B4-BE49-F238E27FC236}">
                    <a16:creationId xmlns:a16="http://schemas.microsoft.com/office/drawing/2014/main" id="{A685B3DF-894D-2282-AE6E-E1801B617DA3}"/>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24" name="Group 23">
              <a:extLst>
                <a:ext uri="{FF2B5EF4-FFF2-40B4-BE49-F238E27FC236}">
                  <a16:creationId xmlns:a16="http://schemas.microsoft.com/office/drawing/2014/main" id="{A374C6EA-34D6-8A92-F3C2-D9D7A1520C25}"/>
                </a:ext>
              </a:extLst>
            </p:cNvPr>
            <p:cNvGrpSpPr/>
            <p:nvPr/>
          </p:nvGrpSpPr>
          <p:grpSpPr>
            <a:xfrm>
              <a:off x="9839991" y="6359818"/>
              <a:ext cx="1074396" cy="198051"/>
              <a:chOff x="9839991" y="6359818"/>
              <a:chExt cx="1074396" cy="198051"/>
            </a:xfrm>
          </p:grpSpPr>
          <p:grpSp>
            <p:nvGrpSpPr>
              <p:cNvPr id="25" name="object 5">
                <a:extLst>
                  <a:ext uri="{FF2B5EF4-FFF2-40B4-BE49-F238E27FC236}">
                    <a16:creationId xmlns:a16="http://schemas.microsoft.com/office/drawing/2014/main" id="{B898FA0E-D19C-A8D3-8577-DDA773ED4411}"/>
                  </a:ext>
                </a:extLst>
              </p:cNvPr>
              <p:cNvGrpSpPr/>
              <p:nvPr/>
            </p:nvGrpSpPr>
            <p:grpSpPr>
              <a:xfrm>
                <a:off x="9839991" y="6359818"/>
                <a:ext cx="297033" cy="198051"/>
                <a:chOff x="16805817" y="10546693"/>
                <a:chExt cx="492581" cy="328434"/>
              </a:xfrm>
            </p:grpSpPr>
            <p:pic>
              <p:nvPicPr>
                <p:cNvPr id="29" name="object 6">
                  <a:extLst>
                    <a:ext uri="{FF2B5EF4-FFF2-40B4-BE49-F238E27FC236}">
                      <a16:creationId xmlns:a16="http://schemas.microsoft.com/office/drawing/2014/main" id="{24AC4640-F91D-F111-108D-D0685AEEE619}"/>
                    </a:ext>
                  </a:extLst>
                </p:cNvPr>
                <p:cNvPicPr/>
                <p:nvPr/>
              </p:nvPicPr>
              <p:blipFill>
                <a:blip r:embed="rId5"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30" name="object 7">
                  <a:extLst>
                    <a:ext uri="{FF2B5EF4-FFF2-40B4-BE49-F238E27FC236}">
                      <a16:creationId xmlns:a16="http://schemas.microsoft.com/office/drawing/2014/main" id="{B6108ADD-1492-9CEE-D952-4359836DEDAB}"/>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nvGrpSpPr>
              <p:cNvPr id="26" name="object 8">
                <a:extLst>
                  <a:ext uri="{FF2B5EF4-FFF2-40B4-BE49-F238E27FC236}">
                    <a16:creationId xmlns:a16="http://schemas.microsoft.com/office/drawing/2014/main" id="{23A0506B-3969-8976-3839-3CEC3C022EAB}"/>
                  </a:ext>
                </a:extLst>
              </p:cNvPr>
              <p:cNvGrpSpPr/>
              <p:nvPr/>
            </p:nvGrpSpPr>
            <p:grpSpPr>
              <a:xfrm>
                <a:off x="10375789" y="6461763"/>
                <a:ext cx="538598" cy="91899"/>
                <a:chOff x="17694304" y="10715758"/>
                <a:chExt cx="893175" cy="152400"/>
              </a:xfrm>
            </p:grpSpPr>
            <p:pic>
              <p:nvPicPr>
                <p:cNvPr id="27" name="object 9">
                  <a:extLst>
                    <a:ext uri="{FF2B5EF4-FFF2-40B4-BE49-F238E27FC236}">
                      <a16:creationId xmlns:a16="http://schemas.microsoft.com/office/drawing/2014/main" id="{9173C159-D06D-8EED-7F12-8ED7471DDBD2}"/>
                    </a:ext>
                  </a:extLst>
                </p:cNvPr>
                <p:cNvPicPr/>
                <p:nvPr/>
              </p:nvPicPr>
              <p:blipFill>
                <a:blip r:embed="rId6"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28" name="object 10">
                  <a:extLst>
                    <a:ext uri="{FF2B5EF4-FFF2-40B4-BE49-F238E27FC236}">
                      <a16:creationId xmlns:a16="http://schemas.microsoft.com/office/drawing/2014/main" id="{2AD0A83A-ABB0-7A67-F79B-26B818B346F9}"/>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defRPr/>
                  </a:pPr>
                  <a:endParaRPr sz="1789" kern="1200">
                    <a:solidFill>
                      <a:srgbClr val="4D4F4F"/>
                    </a:solidFill>
                    <a:latin typeface="Avenir Light"/>
                    <a:ea typeface="+mn-ea"/>
                    <a:cs typeface="+mn-cs"/>
                  </a:endParaRPr>
                </a:p>
              </p:txBody>
            </p:sp>
          </p:grpSp>
        </p:grpSp>
      </p:grpSp>
      <p:grpSp>
        <p:nvGrpSpPr>
          <p:cNvPr id="33" name="object 9">
            <a:extLst>
              <a:ext uri="{FF2B5EF4-FFF2-40B4-BE49-F238E27FC236}">
                <a16:creationId xmlns:a16="http://schemas.microsoft.com/office/drawing/2014/main" id="{5A443983-AF16-4277-ABDC-6A3246EBF4EA}"/>
              </a:ext>
            </a:extLst>
          </p:cNvPr>
          <p:cNvGrpSpPr/>
          <p:nvPr/>
        </p:nvGrpSpPr>
        <p:grpSpPr>
          <a:xfrm>
            <a:off x="13685447" y="6000237"/>
            <a:ext cx="5615534" cy="3451204"/>
            <a:chOff x="8299450" y="3619309"/>
            <a:chExt cx="3405504" cy="2092960"/>
          </a:xfrm>
        </p:grpSpPr>
        <p:sp>
          <p:nvSpPr>
            <p:cNvPr id="34" name="object 10">
              <a:extLst>
                <a:ext uri="{FF2B5EF4-FFF2-40B4-BE49-F238E27FC236}">
                  <a16:creationId xmlns:a16="http://schemas.microsoft.com/office/drawing/2014/main" id="{F241370C-71F6-439B-AAB0-7D9F97110F45}"/>
                </a:ext>
              </a:extLst>
            </p:cNvPr>
            <p:cNvSpPr/>
            <p:nvPr/>
          </p:nvSpPr>
          <p:spPr>
            <a:xfrm>
              <a:off x="8305800" y="4145279"/>
              <a:ext cx="3392804" cy="1039494"/>
            </a:xfrm>
            <a:custGeom>
              <a:avLst/>
              <a:gdLst/>
              <a:ahLst/>
              <a:cxnLst/>
              <a:rect l="l" t="t" r="r" b="b"/>
              <a:pathLst>
                <a:path w="3392804" h="1039495">
                  <a:moveTo>
                    <a:pt x="0" y="1039368"/>
                  </a:moveTo>
                  <a:lnTo>
                    <a:pt x="94488" y="1039368"/>
                  </a:lnTo>
                </a:path>
                <a:path w="3392804" h="1039495">
                  <a:moveTo>
                    <a:pt x="284988" y="1039368"/>
                  </a:moveTo>
                  <a:lnTo>
                    <a:pt x="943355" y="1039368"/>
                  </a:lnTo>
                </a:path>
                <a:path w="3392804" h="1039495">
                  <a:moveTo>
                    <a:pt x="1132331" y="1039368"/>
                  </a:moveTo>
                  <a:lnTo>
                    <a:pt x="1178052" y="1039368"/>
                  </a:lnTo>
                </a:path>
                <a:path w="3392804" h="1039495">
                  <a:moveTo>
                    <a:pt x="1367027" y="1039368"/>
                  </a:moveTo>
                  <a:lnTo>
                    <a:pt x="1790700" y="1039368"/>
                  </a:lnTo>
                </a:path>
                <a:path w="3392804" h="1039495">
                  <a:moveTo>
                    <a:pt x="1981200" y="1039368"/>
                  </a:moveTo>
                  <a:lnTo>
                    <a:pt x="2025396" y="1039368"/>
                  </a:lnTo>
                </a:path>
                <a:path w="3392804" h="1039495">
                  <a:moveTo>
                    <a:pt x="2215896" y="1039368"/>
                  </a:moveTo>
                  <a:lnTo>
                    <a:pt x="2260092" y="1039368"/>
                  </a:lnTo>
                </a:path>
                <a:path w="3392804" h="1039495">
                  <a:moveTo>
                    <a:pt x="2450592" y="1039368"/>
                  </a:moveTo>
                  <a:lnTo>
                    <a:pt x="2639568" y="1039368"/>
                  </a:lnTo>
                </a:path>
                <a:path w="3392804" h="1039495">
                  <a:moveTo>
                    <a:pt x="2828544" y="1039368"/>
                  </a:moveTo>
                  <a:lnTo>
                    <a:pt x="2874264" y="1039368"/>
                  </a:lnTo>
                </a:path>
                <a:path w="3392804" h="1039495">
                  <a:moveTo>
                    <a:pt x="3063240" y="1039368"/>
                  </a:moveTo>
                  <a:lnTo>
                    <a:pt x="3108959" y="1039368"/>
                  </a:lnTo>
                </a:path>
                <a:path w="3392804" h="1039495">
                  <a:moveTo>
                    <a:pt x="3297935" y="1039368"/>
                  </a:moveTo>
                  <a:lnTo>
                    <a:pt x="3392424" y="1039368"/>
                  </a:lnTo>
                </a:path>
                <a:path w="3392804" h="1039495">
                  <a:moveTo>
                    <a:pt x="0" y="519684"/>
                  </a:moveTo>
                  <a:lnTo>
                    <a:pt x="943355" y="519684"/>
                  </a:lnTo>
                </a:path>
                <a:path w="3392804" h="1039495">
                  <a:moveTo>
                    <a:pt x="1132331" y="519684"/>
                  </a:moveTo>
                  <a:lnTo>
                    <a:pt x="1790700" y="519684"/>
                  </a:lnTo>
                </a:path>
                <a:path w="3392804" h="1039495">
                  <a:moveTo>
                    <a:pt x="1981200" y="519684"/>
                  </a:moveTo>
                  <a:lnTo>
                    <a:pt x="2025396" y="519684"/>
                  </a:lnTo>
                </a:path>
                <a:path w="3392804" h="1039495">
                  <a:moveTo>
                    <a:pt x="2215896" y="519684"/>
                  </a:moveTo>
                  <a:lnTo>
                    <a:pt x="2639568" y="519684"/>
                  </a:lnTo>
                </a:path>
                <a:path w="3392804" h="1039495">
                  <a:moveTo>
                    <a:pt x="2828544" y="519684"/>
                  </a:moveTo>
                  <a:lnTo>
                    <a:pt x="2874264" y="519684"/>
                  </a:lnTo>
                </a:path>
                <a:path w="3392804" h="1039495">
                  <a:moveTo>
                    <a:pt x="3063240" y="519684"/>
                  </a:moveTo>
                  <a:lnTo>
                    <a:pt x="3392424" y="519684"/>
                  </a:lnTo>
                </a:path>
                <a:path w="3392804" h="1039495">
                  <a:moveTo>
                    <a:pt x="0" y="0"/>
                  </a:moveTo>
                  <a:lnTo>
                    <a:pt x="2639568" y="0"/>
                  </a:lnTo>
                </a:path>
                <a:path w="3392804" h="1039495">
                  <a:moveTo>
                    <a:pt x="2828544" y="0"/>
                  </a:moveTo>
                  <a:lnTo>
                    <a:pt x="2874264" y="0"/>
                  </a:lnTo>
                </a:path>
                <a:path w="3392804" h="1039495">
                  <a:moveTo>
                    <a:pt x="3063240" y="0"/>
                  </a:moveTo>
                  <a:lnTo>
                    <a:pt x="3392424" y="0"/>
                  </a:lnTo>
                </a:path>
              </a:pathLst>
            </a:custGeom>
            <a:ln w="9144">
              <a:solidFill>
                <a:srgbClr val="E3E4E4"/>
              </a:solidFill>
            </a:ln>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35" name="object 11">
              <a:extLst>
                <a:ext uri="{FF2B5EF4-FFF2-40B4-BE49-F238E27FC236}">
                  <a16:creationId xmlns:a16="http://schemas.microsoft.com/office/drawing/2014/main" id="{D9AFE775-CA76-4F68-8245-9314F264CC39}"/>
                </a:ext>
              </a:extLst>
            </p:cNvPr>
            <p:cNvSpPr/>
            <p:nvPr/>
          </p:nvSpPr>
          <p:spPr>
            <a:xfrm>
              <a:off x="8305800" y="3624071"/>
              <a:ext cx="3392804" cy="0"/>
            </a:xfrm>
            <a:custGeom>
              <a:avLst/>
              <a:gdLst/>
              <a:ahLst/>
              <a:cxnLst/>
              <a:rect l="l" t="t" r="r" b="b"/>
              <a:pathLst>
                <a:path w="3392804">
                  <a:moveTo>
                    <a:pt x="0" y="0"/>
                  </a:moveTo>
                  <a:lnTo>
                    <a:pt x="3392424" y="0"/>
                  </a:lnTo>
                </a:path>
              </a:pathLst>
            </a:custGeom>
            <a:ln w="9144">
              <a:solidFill>
                <a:srgbClr val="E3E4E4"/>
              </a:solidFill>
            </a:ln>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36" name="object 12">
              <a:extLst>
                <a:ext uri="{FF2B5EF4-FFF2-40B4-BE49-F238E27FC236}">
                  <a16:creationId xmlns:a16="http://schemas.microsoft.com/office/drawing/2014/main" id="{EA15A75E-E9C1-4E52-B3E1-FC9518BC666D}"/>
                </a:ext>
              </a:extLst>
            </p:cNvPr>
            <p:cNvSpPr/>
            <p:nvPr/>
          </p:nvSpPr>
          <p:spPr>
            <a:xfrm>
              <a:off x="8400288" y="3849623"/>
              <a:ext cx="2734310" cy="1856739"/>
            </a:xfrm>
            <a:custGeom>
              <a:avLst/>
              <a:gdLst/>
              <a:ahLst/>
              <a:cxnLst/>
              <a:rect l="l" t="t" r="r" b="b"/>
              <a:pathLst>
                <a:path w="2734309" h="1856739">
                  <a:moveTo>
                    <a:pt x="190500" y="1146048"/>
                  </a:moveTo>
                  <a:lnTo>
                    <a:pt x="0" y="1146048"/>
                  </a:lnTo>
                  <a:lnTo>
                    <a:pt x="0" y="1856232"/>
                  </a:lnTo>
                  <a:lnTo>
                    <a:pt x="190500" y="1856232"/>
                  </a:lnTo>
                  <a:lnTo>
                    <a:pt x="190500" y="1146048"/>
                  </a:lnTo>
                  <a:close/>
                </a:path>
                <a:path w="2734309" h="1856739">
                  <a:moveTo>
                    <a:pt x="1037844" y="499872"/>
                  </a:moveTo>
                  <a:lnTo>
                    <a:pt x="848868" y="499872"/>
                  </a:lnTo>
                  <a:lnTo>
                    <a:pt x="848868" y="1856232"/>
                  </a:lnTo>
                  <a:lnTo>
                    <a:pt x="1037844" y="1856232"/>
                  </a:lnTo>
                  <a:lnTo>
                    <a:pt x="1037844" y="499872"/>
                  </a:lnTo>
                  <a:close/>
                </a:path>
                <a:path w="2734309" h="1856739">
                  <a:moveTo>
                    <a:pt x="1886712" y="530352"/>
                  </a:moveTo>
                  <a:lnTo>
                    <a:pt x="1696212" y="530352"/>
                  </a:lnTo>
                  <a:lnTo>
                    <a:pt x="1696212" y="1856232"/>
                  </a:lnTo>
                  <a:lnTo>
                    <a:pt x="1886712" y="1856232"/>
                  </a:lnTo>
                  <a:lnTo>
                    <a:pt x="1886712" y="530352"/>
                  </a:lnTo>
                  <a:close/>
                </a:path>
                <a:path w="2734309" h="1856739">
                  <a:moveTo>
                    <a:pt x="2734056" y="0"/>
                  </a:moveTo>
                  <a:lnTo>
                    <a:pt x="2545080" y="0"/>
                  </a:lnTo>
                  <a:lnTo>
                    <a:pt x="2545080" y="1856232"/>
                  </a:lnTo>
                  <a:lnTo>
                    <a:pt x="2734056" y="1856232"/>
                  </a:lnTo>
                  <a:lnTo>
                    <a:pt x="2734056" y="0"/>
                  </a:lnTo>
                  <a:close/>
                </a:path>
              </a:pathLst>
            </a:custGeom>
            <a:solidFill>
              <a:srgbClr val="294836"/>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37" name="object 13">
              <a:extLst>
                <a:ext uri="{FF2B5EF4-FFF2-40B4-BE49-F238E27FC236}">
                  <a16:creationId xmlns:a16="http://schemas.microsoft.com/office/drawing/2014/main" id="{DDFC5704-8899-45F8-AE90-1AC004D12247}"/>
                </a:ext>
              </a:extLst>
            </p:cNvPr>
            <p:cNvSpPr/>
            <p:nvPr/>
          </p:nvSpPr>
          <p:spPr>
            <a:xfrm>
              <a:off x="8634984" y="4041647"/>
              <a:ext cx="2734310" cy="1664335"/>
            </a:xfrm>
            <a:custGeom>
              <a:avLst/>
              <a:gdLst/>
              <a:ahLst/>
              <a:cxnLst/>
              <a:rect l="l" t="t" r="r" b="b"/>
              <a:pathLst>
                <a:path w="2734309" h="1664335">
                  <a:moveTo>
                    <a:pt x="190500" y="1226820"/>
                  </a:moveTo>
                  <a:lnTo>
                    <a:pt x="0" y="1226820"/>
                  </a:lnTo>
                  <a:lnTo>
                    <a:pt x="0" y="1664208"/>
                  </a:lnTo>
                  <a:lnTo>
                    <a:pt x="190500" y="1664208"/>
                  </a:lnTo>
                  <a:lnTo>
                    <a:pt x="190500" y="1226820"/>
                  </a:lnTo>
                  <a:close/>
                </a:path>
                <a:path w="2734309" h="1664335">
                  <a:moveTo>
                    <a:pt x="1037844" y="620268"/>
                  </a:moveTo>
                  <a:lnTo>
                    <a:pt x="848868" y="620268"/>
                  </a:lnTo>
                  <a:lnTo>
                    <a:pt x="848868" y="1664208"/>
                  </a:lnTo>
                  <a:lnTo>
                    <a:pt x="1037844" y="1664208"/>
                  </a:lnTo>
                  <a:lnTo>
                    <a:pt x="1037844" y="620268"/>
                  </a:lnTo>
                  <a:close/>
                </a:path>
                <a:path w="2734309" h="1664335">
                  <a:moveTo>
                    <a:pt x="1886712" y="502920"/>
                  </a:moveTo>
                  <a:lnTo>
                    <a:pt x="1696212" y="502920"/>
                  </a:lnTo>
                  <a:lnTo>
                    <a:pt x="1696212" y="1664208"/>
                  </a:lnTo>
                  <a:lnTo>
                    <a:pt x="1886712" y="1664208"/>
                  </a:lnTo>
                  <a:lnTo>
                    <a:pt x="1886712" y="502920"/>
                  </a:lnTo>
                  <a:close/>
                </a:path>
                <a:path w="2734309" h="1664335">
                  <a:moveTo>
                    <a:pt x="2734056" y="0"/>
                  </a:moveTo>
                  <a:lnTo>
                    <a:pt x="2545080" y="0"/>
                  </a:lnTo>
                  <a:lnTo>
                    <a:pt x="2545080" y="1664208"/>
                  </a:lnTo>
                  <a:lnTo>
                    <a:pt x="2734056" y="1664208"/>
                  </a:lnTo>
                  <a:lnTo>
                    <a:pt x="2734056" y="0"/>
                  </a:lnTo>
                  <a:close/>
                </a:path>
              </a:pathLst>
            </a:custGeom>
            <a:solidFill>
              <a:srgbClr val="5F8669"/>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38" name="object 14">
              <a:extLst>
                <a:ext uri="{FF2B5EF4-FFF2-40B4-BE49-F238E27FC236}">
                  <a16:creationId xmlns:a16="http://schemas.microsoft.com/office/drawing/2014/main" id="{63574B96-50AF-4F93-B54D-4E12E0D7A4B9}"/>
                </a:ext>
              </a:extLst>
            </p:cNvPr>
            <p:cNvSpPr/>
            <p:nvPr/>
          </p:nvSpPr>
          <p:spPr>
            <a:xfrm>
              <a:off x="8869680" y="4985003"/>
              <a:ext cx="2734310" cy="721360"/>
            </a:xfrm>
            <a:custGeom>
              <a:avLst/>
              <a:gdLst/>
              <a:ahLst/>
              <a:cxnLst/>
              <a:rect l="l" t="t" r="r" b="b"/>
              <a:pathLst>
                <a:path w="2734309" h="721360">
                  <a:moveTo>
                    <a:pt x="190500" y="637032"/>
                  </a:moveTo>
                  <a:lnTo>
                    <a:pt x="0" y="637032"/>
                  </a:lnTo>
                  <a:lnTo>
                    <a:pt x="0" y="720852"/>
                  </a:lnTo>
                  <a:lnTo>
                    <a:pt x="190500" y="720852"/>
                  </a:lnTo>
                  <a:lnTo>
                    <a:pt x="190500" y="637032"/>
                  </a:lnTo>
                  <a:close/>
                </a:path>
                <a:path w="2734309" h="721360">
                  <a:moveTo>
                    <a:pt x="1037844" y="280416"/>
                  </a:moveTo>
                  <a:lnTo>
                    <a:pt x="848868" y="280416"/>
                  </a:lnTo>
                  <a:lnTo>
                    <a:pt x="848868" y="720852"/>
                  </a:lnTo>
                  <a:lnTo>
                    <a:pt x="1037844" y="720852"/>
                  </a:lnTo>
                  <a:lnTo>
                    <a:pt x="1037844" y="280416"/>
                  </a:lnTo>
                  <a:close/>
                </a:path>
                <a:path w="2734309" h="721360">
                  <a:moveTo>
                    <a:pt x="1886712" y="166116"/>
                  </a:moveTo>
                  <a:lnTo>
                    <a:pt x="1696212" y="166116"/>
                  </a:lnTo>
                  <a:lnTo>
                    <a:pt x="1696212" y="720852"/>
                  </a:lnTo>
                  <a:lnTo>
                    <a:pt x="1886712" y="720852"/>
                  </a:lnTo>
                  <a:lnTo>
                    <a:pt x="1886712" y="166116"/>
                  </a:lnTo>
                  <a:close/>
                </a:path>
                <a:path w="2734309" h="721360">
                  <a:moveTo>
                    <a:pt x="2734056" y="0"/>
                  </a:moveTo>
                  <a:lnTo>
                    <a:pt x="2545080" y="0"/>
                  </a:lnTo>
                  <a:lnTo>
                    <a:pt x="2545080" y="720852"/>
                  </a:lnTo>
                  <a:lnTo>
                    <a:pt x="2734056" y="720852"/>
                  </a:lnTo>
                  <a:lnTo>
                    <a:pt x="2734056" y="0"/>
                  </a:lnTo>
                  <a:close/>
                </a:path>
              </a:pathLst>
            </a:custGeom>
            <a:solidFill>
              <a:srgbClr val="A9C3AE"/>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39" name="object 15">
              <a:extLst>
                <a:ext uri="{FF2B5EF4-FFF2-40B4-BE49-F238E27FC236}">
                  <a16:creationId xmlns:a16="http://schemas.microsoft.com/office/drawing/2014/main" id="{8F43ED61-A685-4EBD-AB9C-C2EB2A5360EE}"/>
                </a:ext>
              </a:extLst>
            </p:cNvPr>
            <p:cNvSpPr/>
            <p:nvPr/>
          </p:nvSpPr>
          <p:spPr>
            <a:xfrm>
              <a:off x="8305800" y="5705855"/>
              <a:ext cx="3392804" cy="0"/>
            </a:xfrm>
            <a:custGeom>
              <a:avLst/>
              <a:gdLst/>
              <a:ahLst/>
              <a:cxnLst/>
              <a:rect l="l" t="t" r="r" b="b"/>
              <a:pathLst>
                <a:path w="3392804">
                  <a:moveTo>
                    <a:pt x="0" y="0"/>
                  </a:moveTo>
                  <a:lnTo>
                    <a:pt x="3392424" y="0"/>
                  </a:lnTo>
                </a:path>
              </a:pathLst>
            </a:custGeom>
            <a:ln w="12192">
              <a:solidFill>
                <a:srgbClr val="E3E4E4"/>
              </a:solidFill>
            </a:ln>
          </p:spPr>
          <p:txBody>
            <a:bodyPr wrap="square" lIns="0" tIns="0" rIns="0" bIns="0" rtlCol="0"/>
            <a:lstStyle/>
            <a:p>
              <a:pPr algn="l" defTabSz="1507846" rtl="0"/>
              <a:endParaRPr sz="2968" kern="1200">
                <a:solidFill>
                  <a:srgbClr val="4D4F4F"/>
                </a:solidFill>
                <a:latin typeface="Avenir Light"/>
                <a:ea typeface="+mn-ea"/>
                <a:cs typeface="+mn-cs"/>
              </a:endParaRPr>
            </a:p>
          </p:txBody>
        </p:sp>
      </p:grpSp>
      <p:sp>
        <p:nvSpPr>
          <p:cNvPr id="40" name="object 16">
            <a:extLst>
              <a:ext uri="{FF2B5EF4-FFF2-40B4-BE49-F238E27FC236}">
                <a16:creationId xmlns:a16="http://schemas.microsoft.com/office/drawing/2014/main" id="{22FCA251-FA4C-476E-8391-D6357C153410}"/>
              </a:ext>
            </a:extLst>
          </p:cNvPr>
          <p:cNvSpPr txBox="1"/>
          <p:nvPr/>
        </p:nvSpPr>
        <p:spPr>
          <a:xfrm>
            <a:off x="13748273" y="7908556"/>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1.4x</a:t>
            </a:r>
            <a:endParaRPr sz="1979" kern="1200" dirty="0">
              <a:solidFill>
                <a:srgbClr val="4D4F4F"/>
              </a:solidFill>
              <a:latin typeface="Trebuchet MS"/>
              <a:ea typeface="+mn-ea"/>
              <a:cs typeface="Trebuchet MS"/>
            </a:endParaRPr>
          </a:p>
        </p:txBody>
      </p:sp>
      <p:sp>
        <p:nvSpPr>
          <p:cNvPr id="41" name="object 17">
            <a:extLst>
              <a:ext uri="{FF2B5EF4-FFF2-40B4-BE49-F238E27FC236}">
                <a16:creationId xmlns:a16="http://schemas.microsoft.com/office/drawing/2014/main" id="{308EC314-C1E1-480D-B514-7C3EA66F9501}"/>
              </a:ext>
            </a:extLst>
          </p:cNvPr>
          <p:cNvSpPr txBox="1"/>
          <p:nvPr/>
        </p:nvSpPr>
        <p:spPr>
          <a:xfrm>
            <a:off x="15147181" y="6784192"/>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2.6x</a:t>
            </a:r>
            <a:endParaRPr sz="1979" kern="1200" dirty="0">
              <a:solidFill>
                <a:srgbClr val="4D4F4F"/>
              </a:solidFill>
              <a:latin typeface="Trebuchet MS"/>
              <a:ea typeface="+mn-ea"/>
              <a:cs typeface="Trebuchet MS"/>
            </a:endParaRPr>
          </a:p>
        </p:txBody>
      </p:sp>
      <p:sp>
        <p:nvSpPr>
          <p:cNvPr id="42" name="object 18">
            <a:extLst>
              <a:ext uri="{FF2B5EF4-FFF2-40B4-BE49-F238E27FC236}">
                <a16:creationId xmlns:a16="http://schemas.microsoft.com/office/drawing/2014/main" id="{BCE0E0F2-8DC0-436E-8278-6E283DF12C08}"/>
              </a:ext>
            </a:extLst>
          </p:cNvPr>
          <p:cNvSpPr txBox="1"/>
          <p:nvPr/>
        </p:nvSpPr>
        <p:spPr>
          <a:xfrm>
            <a:off x="16545884" y="6835082"/>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2.5x</a:t>
            </a:r>
            <a:endParaRPr sz="1979" kern="1200">
              <a:solidFill>
                <a:srgbClr val="4D4F4F"/>
              </a:solidFill>
              <a:latin typeface="Trebuchet MS"/>
              <a:ea typeface="+mn-ea"/>
              <a:cs typeface="Trebuchet MS"/>
            </a:endParaRPr>
          </a:p>
        </p:txBody>
      </p:sp>
      <p:sp>
        <p:nvSpPr>
          <p:cNvPr id="43" name="object 19">
            <a:extLst>
              <a:ext uri="{FF2B5EF4-FFF2-40B4-BE49-F238E27FC236}">
                <a16:creationId xmlns:a16="http://schemas.microsoft.com/office/drawing/2014/main" id="{F025CED4-EF34-4991-90B0-9BA12E3AC9E1}"/>
              </a:ext>
            </a:extLst>
          </p:cNvPr>
          <p:cNvSpPr txBox="1"/>
          <p:nvPr/>
        </p:nvSpPr>
        <p:spPr>
          <a:xfrm>
            <a:off x="17944165" y="5959505"/>
            <a:ext cx="524591"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3.6x</a:t>
            </a:r>
            <a:endParaRPr sz="1979" kern="1200">
              <a:solidFill>
                <a:srgbClr val="4D4F4F"/>
              </a:solidFill>
              <a:latin typeface="Trebuchet MS"/>
              <a:ea typeface="+mn-ea"/>
              <a:cs typeface="Trebuchet MS"/>
            </a:endParaRPr>
          </a:p>
        </p:txBody>
      </p:sp>
      <p:sp>
        <p:nvSpPr>
          <p:cNvPr id="44" name="object 20">
            <a:extLst>
              <a:ext uri="{FF2B5EF4-FFF2-40B4-BE49-F238E27FC236}">
                <a16:creationId xmlns:a16="http://schemas.microsoft.com/office/drawing/2014/main" id="{4CB9F741-970F-4A55-9595-2E69110E5C99}"/>
              </a:ext>
            </a:extLst>
          </p:cNvPr>
          <p:cNvSpPr txBox="1"/>
          <p:nvPr/>
        </p:nvSpPr>
        <p:spPr>
          <a:xfrm>
            <a:off x="14260926" y="8418280"/>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0.8x</a:t>
            </a:r>
            <a:endParaRPr sz="1979" kern="1200">
              <a:solidFill>
                <a:srgbClr val="4D4F4F"/>
              </a:solidFill>
              <a:latin typeface="Trebuchet MS"/>
              <a:ea typeface="+mn-ea"/>
              <a:cs typeface="Trebuchet MS"/>
            </a:endParaRPr>
          </a:p>
        </p:txBody>
      </p:sp>
      <p:sp>
        <p:nvSpPr>
          <p:cNvPr id="45" name="object 21">
            <a:extLst>
              <a:ext uri="{FF2B5EF4-FFF2-40B4-BE49-F238E27FC236}">
                <a16:creationId xmlns:a16="http://schemas.microsoft.com/office/drawing/2014/main" id="{A6F5D396-6F9B-4E3C-9E94-04F4705C51FD}"/>
              </a:ext>
            </a:extLst>
          </p:cNvPr>
          <p:cNvSpPr txBox="1"/>
          <p:nvPr/>
        </p:nvSpPr>
        <p:spPr>
          <a:xfrm>
            <a:off x="15638686" y="7387317"/>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2.0x</a:t>
            </a:r>
            <a:endParaRPr sz="1979" kern="1200">
              <a:solidFill>
                <a:srgbClr val="4D4F4F"/>
              </a:solidFill>
              <a:latin typeface="Trebuchet MS"/>
              <a:ea typeface="+mn-ea"/>
              <a:cs typeface="Trebuchet MS"/>
            </a:endParaRPr>
          </a:p>
        </p:txBody>
      </p:sp>
      <p:sp>
        <p:nvSpPr>
          <p:cNvPr id="46" name="object 22">
            <a:extLst>
              <a:ext uri="{FF2B5EF4-FFF2-40B4-BE49-F238E27FC236}">
                <a16:creationId xmlns:a16="http://schemas.microsoft.com/office/drawing/2014/main" id="{A73CB0D0-FB9E-440F-A6F4-A71BB613A265}"/>
              </a:ext>
            </a:extLst>
          </p:cNvPr>
          <p:cNvSpPr txBox="1"/>
          <p:nvPr/>
        </p:nvSpPr>
        <p:spPr>
          <a:xfrm>
            <a:off x="17016864" y="7195488"/>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2.2x</a:t>
            </a:r>
            <a:endParaRPr sz="1979" kern="1200">
              <a:solidFill>
                <a:srgbClr val="4D4F4F"/>
              </a:solidFill>
              <a:latin typeface="Trebuchet MS"/>
              <a:ea typeface="+mn-ea"/>
              <a:cs typeface="Trebuchet MS"/>
            </a:endParaRPr>
          </a:p>
        </p:txBody>
      </p:sp>
      <p:sp>
        <p:nvSpPr>
          <p:cNvPr id="47" name="object 23">
            <a:extLst>
              <a:ext uri="{FF2B5EF4-FFF2-40B4-BE49-F238E27FC236}">
                <a16:creationId xmlns:a16="http://schemas.microsoft.com/office/drawing/2014/main" id="{DD02E61C-AFD3-4E1D-85E7-044BBC346B23}"/>
              </a:ext>
            </a:extLst>
          </p:cNvPr>
          <p:cNvSpPr txBox="1"/>
          <p:nvPr/>
        </p:nvSpPr>
        <p:spPr>
          <a:xfrm>
            <a:off x="18331587" y="6275727"/>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3.2x</a:t>
            </a:r>
            <a:endParaRPr sz="1979" kern="1200">
              <a:solidFill>
                <a:srgbClr val="4D4F4F"/>
              </a:solidFill>
              <a:latin typeface="Trebuchet MS"/>
              <a:ea typeface="+mn-ea"/>
              <a:cs typeface="Trebuchet MS"/>
            </a:endParaRPr>
          </a:p>
        </p:txBody>
      </p:sp>
      <p:sp>
        <p:nvSpPr>
          <p:cNvPr id="48" name="object 24">
            <a:extLst>
              <a:ext uri="{FF2B5EF4-FFF2-40B4-BE49-F238E27FC236}">
                <a16:creationId xmlns:a16="http://schemas.microsoft.com/office/drawing/2014/main" id="{6EFD6CFC-586F-44B1-A413-4697C8261705}"/>
              </a:ext>
            </a:extLst>
          </p:cNvPr>
          <p:cNvSpPr txBox="1"/>
          <p:nvPr/>
        </p:nvSpPr>
        <p:spPr>
          <a:xfrm>
            <a:off x="14627407" y="8911876"/>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0.2x</a:t>
            </a:r>
            <a:endParaRPr sz="1979" kern="1200">
              <a:solidFill>
                <a:srgbClr val="4D4F4F"/>
              </a:solidFill>
              <a:latin typeface="Trebuchet MS"/>
              <a:ea typeface="+mn-ea"/>
              <a:cs typeface="Trebuchet MS"/>
            </a:endParaRPr>
          </a:p>
        </p:txBody>
      </p:sp>
      <p:sp>
        <p:nvSpPr>
          <p:cNvPr id="49" name="object 25">
            <a:extLst>
              <a:ext uri="{FF2B5EF4-FFF2-40B4-BE49-F238E27FC236}">
                <a16:creationId xmlns:a16="http://schemas.microsoft.com/office/drawing/2014/main" id="{F873A60D-E6B9-4BC9-967E-9264A606C5A4}"/>
              </a:ext>
            </a:extLst>
          </p:cNvPr>
          <p:cNvSpPr txBox="1"/>
          <p:nvPr/>
        </p:nvSpPr>
        <p:spPr>
          <a:xfrm>
            <a:off x="16004958" y="8384562"/>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0.8x</a:t>
            </a:r>
            <a:endParaRPr sz="1979" kern="1200">
              <a:solidFill>
                <a:srgbClr val="4D4F4F"/>
              </a:solidFill>
              <a:latin typeface="Trebuchet MS"/>
              <a:ea typeface="+mn-ea"/>
              <a:cs typeface="Trebuchet MS"/>
            </a:endParaRPr>
          </a:p>
        </p:txBody>
      </p:sp>
      <p:sp>
        <p:nvSpPr>
          <p:cNvPr id="50" name="object 26">
            <a:extLst>
              <a:ext uri="{FF2B5EF4-FFF2-40B4-BE49-F238E27FC236}">
                <a16:creationId xmlns:a16="http://schemas.microsoft.com/office/drawing/2014/main" id="{B2A33E7D-1D9A-4D2A-B210-7CAAE38F1D8A}"/>
              </a:ext>
            </a:extLst>
          </p:cNvPr>
          <p:cNvSpPr txBox="1"/>
          <p:nvPr/>
        </p:nvSpPr>
        <p:spPr>
          <a:xfrm>
            <a:off x="17403867" y="8195039"/>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1.1x</a:t>
            </a:r>
            <a:endParaRPr sz="1979" kern="1200">
              <a:solidFill>
                <a:srgbClr val="4D4F4F"/>
              </a:solidFill>
              <a:latin typeface="Trebuchet MS"/>
              <a:ea typeface="+mn-ea"/>
              <a:cs typeface="Trebuchet MS"/>
            </a:endParaRPr>
          </a:p>
        </p:txBody>
      </p:sp>
      <p:sp>
        <p:nvSpPr>
          <p:cNvPr id="51" name="object 27">
            <a:extLst>
              <a:ext uri="{FF2B5EF4-FFF2-40B4-BE49-F238E27FC236}">
                <a16:creationId xmlns:a16="http://schemas.microsoft.com/office/drawing/2014/main" id="{A2B5F8A6-AA8D-47ED-8481-6B0CA70601E0}"/>
              </a:ext>
            </a:extLst>
          </p:cNvPr>
          <p:cNvSpPr txBox="1"/>
          <p:nvPr/>
        </p:nvSpPr>
        <p:spPr>
          <a:xfrm>
            <a:off x="18718593" y="7833794"/>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797B7B"/>
                </a:solidFill>
                <a:latin typeface="Trebuchet MS"/>
                <a:ea typeface="+mn-ea"/>
                <a:cs typeface="Trebuchet MS"/>
              </a:rPr>
              <a:t>1.4x</a:t>
            </a:r>
            <a:endParaRPr sz="1979" kern="1200">
              <a:solidFill>
                <a:srgbClr val="4D4F4F"/>
              </a:solidFill>
              <a:latin typeface="Trebuchet MS"/>
              <a:ea typeface="+mn-ea"/>
              <a:cs typeface="Trebuchet MS"/>
            </a:endParaRPr>
          </a:p>
        </p:txBody>
      </p:sp>
      <p:sp>
        <p:nvSpPr>
          <p:cNvPr id="52" name="object 28">
            <a:extLst>
              <a:ext uri="{FF2B5EF4-FFF2-40B4-BE49-F238E27FC236}">
                <a16:creationId xmlns:a16="http://schemas.microsoft.com/office/drawing/2014/main" id="{A8E9ADB0-810C-413E-9D5C-F64187E45C45}"/>
              </a:ext>
            </a:extLst>
          </p:cNvPr>
          <p:cNvSpPr txBox="1"/>
          <p:nvPr/>
        </p:nvSpPr>
        <p:spPr>
          <a:xfrm>
            <a:off x="12972797" y="9250547"/>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898D8D"/>
                </a:solidFill>
                <a:latin typeface="Trebuchet MS"/>
                <a:ea typeface="+mn-ea"/>
                <a:cs typeface="Trebuchet MS"/>
              </a:rPr>
              <a:t>0.0x</a:t>
            </a:r>
            <a:endParaRPr sz="1979" kern="1200">
              <a:solidFill>
                <a:srgbClr val="4D4F4F"/>
              </a:solidFill>
              <a:latin typeface="Trebuchet MS"/>
              <a:ea typeface="+mn-ea"/>
              <a:cs typeface="Trebuchet MS"/>
            </a:endParaRPr>
          </a:p>
        </p:txBody>
      </p:sp>
      <p:sp>
        <p:nvSpPr>
          <p:cNvPr id="53" name="object 29">
            <a:extLst>
              <a:ext uri="{FF2B5EF4-FFF2-40B4-BE49-F238E27FC236}">
                <a16:creationId xmlns:a16="http://schemas.microsoft.com/office/drawing/2014/main" id="{E39655A4-39CD-4959-8E53-E6B8CC841F97}"/>
              </a:ext>
            </a:extLst>
          </p:cNvPr>
          <p:cNvSpPr txBox="1"/>
          <p:nvPr/>
        </p:nvSpPr>
        <p:spPr>
          <a:xfrm>
            <a:off x="12972797" y="8392522"/>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898D8D"/>
                </a:solidFill>
                <a:latin typeface="Trebuchet MS"/>
                <a:ea typeface="+mn-ea"/>
                <a:cs typeface="Trebuchet MS"/>
              </a:rPr>
              <a:t>1.0x</a:t>
            </a:r>
            <a:endParaRPr sz="1979" kern="1200">
              <a:solidFill>
                <a:srgbClr val="4D4F4F"/>
              </a:solidFill>
              <a:latin typeface="Trebuchet MS"/>
              <a:ea typeface="+mn-ea"/>
              <a:cs typeface="Trebuchet MS"/>
            </a:endParaRPr>
          </a:p>
        </p:txBody>
      </p:sp>
      <p:sp>
        <p:nvSpPr>
          <p:cNvPr id="55" name="object 30">
            <a:extLst>
              <a:ext uri="{FF2B5EF4-FFF2-40B4-BE49-F238E27FC236}">
                <a16:creationId xmlns:a16="http://schemas.microsoft.com/office/drawing/2014/main" id="{9080BB5B-40B6-4119-BC26-AB3BCC1E0ED2}"/>
              </a:ext>
            </a:extLst>
          </p:cNvPr>
          <p:cNvSpPr txBox="1"/>
          <p:nvPr/>
        </p:nvSpPr>
        <p:spPr>
          <a:xfrm>
            <a:off x="12972797" y="7534747"/>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898D8D"/>
                </a:solidFill>
                <a:latin typeface="Trebuchet MS"/>
                <a:ea typeface="+mn-ea"/>
                <a:cs typeface="Trebuchet MS"/>
              </a:rPr>
              <a:t>2.0x</a:t>
            </a:r>
            <a:endParaRPr sz="1979" kern="1200">
              <a:solidFill>
                <a:srgbClr val="4D4F4F"/>
              </a:solidFill>
              <a:latin typeface="Trebuchet MS"/>
              <a:ea typeface="+mn-ea"/>
              <a:cs typeface="Trebuchet MS"/>
            </a:endParaRPr>
          </a:p>
        </p:txBody>
      </p:sp>
      <p:sp>
        <p:nvSpPr>
          <p:cNvPr id="56" name="object 31">
            <a:extLst>
              <a:ext uri="{FF2B5EF4-FFF2-40B4-BE49-F238E27FC236}">
                <a16:creationId xmlns:a16="http://schemas.microsoft.com/office/drawing/2014/main" id="{7CBA1CED-83AF-4180-AFC1-94EADC7001AE}"/>
              </a:ext>
            </a:extLst>
          </p:cNvPr>
          <p:cNvSpPr txBox="1"/>
          <p:nvPr/>
        </p:nvSpPr>
        <p:spPr>
          <a:xfrm>
            <a:off x="12972797" y="6676761"/>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898D8D"/>
                </a:solidFill>
                <a:latin typeface="Trebuchet MS"/>
                <a:ea typeface="+mn-ea"/>
                <a:cs typeface="Trebuchet MS"/>
              </a:rPr>
              <a:t>3.0x</a:t>
            </a:r>
            <a:endParaRPr sz="1979" kern="1200">
              <a:solidFill>
                <a:srgbClr val="4D4F4F"/>
              </a:solidFill>
              <a:latin typeface="Trebuchet MS"/>
              <a:ea typeface="+mn-ea"/>
              <a:cs typeface="Trebuchet MS"/>
            </a:endParaRPr>
          </a:p>
        </p:txBody>
      </p:sp>
      <p:sp>
        <p:nvSpPr>
          <p:cNvPr id="57" name="object 32">
            <a:extLst>
              <a:ext uri="{FF2B5EF4-FFF2-40B4-BE49-F238E27FC236}">
                <a16:creationId xmlns:a16="http://schemas.microsoft.com/office/drawing/2014/main" id="{AE2A5797-85F1-4B9E-B532-DAAE94A56798}"/>
              </a:ext>
            </a:extLst>
          </p:cNvPr>
          <p:cNvSpPr txBox="1"/>
          <p:nvPr/>
        </p:nvSpPr>
        <p:spPr>
          <a:xfrm>
            <a:off x="12972797" y="5818778"/>
            <a:ext cx="523544"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898D8D"/>
                </a:solidFill>
                <a:latin typeface="Trebuchet MS"/>
                <a:ea typeface="+mn-ea"/>
                <a:cs typeface="Trebuchet MS"/>
              </a:rPr>
              <a:t>4.0x</a:t>
            </a:r>
            <a:endParaRPr sz="1979" kern="1200">
              <a:solidFill>
                <a:srgbClr val="4D4F4F"/>
              </a:solidFill>
              <a:latin typeface="Trebuchet MS"/>
              <a:ea typeface="+mn-ea"/>
              <a:cs typeface="Trebuchet MS"/>
            </a:endParaRPr>
          </a:p>
        </p:txBody>
      </p:sp>
      <p:sp>
        <p:nvSpPr>
          <p:cNvPr id="58" name="object 33">
            <a:extLst>
              <a:ext uri="{FF2B5EF4-FFF2-40B4-BE49-F238E27FC236}">
                <a16:creationId xmlns:a16="http://schemas.microsoft.com/office/drawing/2014/main" id="{A8D3CC40-70E6-44FF-B282-DB6F76E7E8D7}"/>
              </a:ext>
            </a:extLst>
          </p:cNvPr>
          <p:cNvSpPr txBox="1"/>
          <p:nvPr/>
        </p:nvSpPr>
        <p:spPr>
          <a:xfrm>
            <a:off x="15512407" y="9563165"/>
            <a:ext cx="568569"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898D8D"/>
                </a:solidFill>
                <a:latin typeface="Trebuchet MS"/>
                <a:ea typeface="+mn-ea"/>
                <a:cs typeface="Trebuchet MS"/>
              </a:rPr>
              <a:t>2021</a:t>
            </a:r>
            <a:endParaRPr sz="1979" kern="1200">
              <a:solidFill>
                <a:srgbClr val="4D4F4F"/>
              </a:solidFill>
              <a:latin typeface="Trebuchet MS"/>
              <a:ea typeface="+mn-ea"/>
              <a:cs typeface="Trebuchet MS"/>
            </a:endParaRPr>
          </a:p>
        </p:txBody>
      </p:sp>
      <p:sp>
        <p:nvSpPr>
          <p:cNvPr id="59" name="object 34">
            <a:extLst>
              <a:ext uri="{FF2B5EF4-FFF2-40B4-BE49-F238E27FC236}">
                <a16:creationId xmlns:a16="http://schemas.microsoft.com/office/drawing/2014/main" id="{667F9945-C17A-48DA-BBA2-852EE1F5E4D5}"/>
              </a:ext>
            </a:extLst>
          </p:cNvPr>
          <p:cNvSpPr txBox="1"/>
          <p:nvPr/>
        </p:nvSpPr>
        <p:spPr>
          <a:xfrm>
            <a:off x="14419246" y="5007075"/>
            <a:ext cx="3473193" cy="735845"/>
          </a:xfrm>
          <a:prstGeom prst="rect">
            <a:avLst/>
          </a:prstGeom>
        </p:spPr>
        <p:txBody>
          <a:bodyPr vert="horz" wrap="square" lIns="0" tIns="42929" rIns="0" bIns="0" rtlCol="0">
            <a:spAutoFit/>
          </a:bodyPr>
          <a:lstStyle/>
          <a:p>
            <a:pPr marL="407328" marR="8377" indent="-387433" algn="l" defTabSz="1507846" rtl="0">
              <a:lnSpc>
                <a:spcPts val="2671"/>
              </a:lnSpc>
              <a:spcBef>
                <a:spcPts val="336"/>
              </a:spcBef>
            </a:pPr>
            <a:r>
              <a:rPr sz="2309" b="1" kern="1200" spc="-33" dirty="0">
                <a:solidFill>
                  <a:srgbClr val="898D8D"/>
                </a:solidFill>
                <a:latin typeface="Trebuchet MS"/>
                <a:ea typeface="+mn-ea"/>
                <a:cs typeface="Trebuchet MS"/>
              </a:rPr>
              <a:t>CONSOLIDATED</a:t>
            </a:r>
            <a:r>
              <a:rPr sz="2309" b="1" kern="1200" dirty="0">
                <a:solidFill>
                  <a:srgbClr val="898D8D"/>
                </a:solidFill>
                <a:latin typeface="Trebuchet MS"/>
                <a:ea typeface="+mn-ea"/>
                <a:cs typeface="Trebuchet MS"/>
              </a:rPr>
              <a:t> </a:t>
            </a:r>
            <a:r>
              <a:rPr sz="2309" b="1" kern="1200" spc="-16" dirty="0">
                <a:solidFill>
                  <a:srgbClr val="898D8D"/>
                </a:solidFill>
                <a:latin typeface="Trebuchet MS"/>
                <a:ea typeface="+mn-ea"/>
                <a:cs typeface="Trebuchet MS"/>
              </a:rPr>
              <a:t>RELATIVE </a:t>
            </a:r>
            <a:r>
              <a:rPr sz="2309" b="1" kern="1200" dirty="0">
                <a:solidFill>
                  <a:srgbClr val="898D8D"/>
                </a:solidFill>
                <a:latin typeface="Trebuchet MS"/>
                <a:ea typeface="+mn-ea"/>
                <a:cs typeface="Trebuchet MS"/>
              </a:rPr>
              <a:t>LEVERAGE</a:t>
            </a:r>
            <a:r>
              <a:rPr sz="2309" b="1" kern="1200" spc="-140" dirty="0">
                <a:solidFill>
                  <a:srgbClr val="898D8D"/>
                </a:solidFill>
                <a:latin typeface="Trebuchet MS"/>
                <a:ea typeface="+mn-ea"/>
                <a:cs typeface="Trebuchet MS"/>
              </a:rPr>
              <a:t> </a:t>
            </a:r>
            <a:r>
              <a:rPr sz="2309" b="1" kern="1200" spc="-16" dirty="0">
                <a:solidFill>
                  <a:srgbClr val="898D8D"/>
                </a:solidFill>
                <a:latin typeface="Trebuchet MS"/>
                <a:ea typeface="+mn-ea"/>
                <a:cs typeface="Trebuchet MS"/>
              </a:rPr>
              <a:t>METRICS</a:t>
            </a:r>
            <a:endParaRPr sz="2309" kern="1200">
              <a:solidFill>
                <a:srgbClr val="4D4F4F"/>
              </a:solidFill>
              <a:latin typeface="Trebuchet MS"/>
              <a:ea typeface="+mn-ea"/>
              <a:cs typeface="Trebuchet MS"/>
            </a:endParaRPr>
          </a:p>
        </p:txBody>
      </p:sp>
      <p:grpSp>
        <p:nvGrpSpPr>
          <p:cNvPr id="60" name="object 35">
            <a:extLst>
              <a:ext uri="{FF2B5EF4-FFF2-40B4-BE49-F238E27FC236}">
                <a16:creationId xmlns:a16="http://schemas.microsoft.com/office/drawing/2014/main" id="{CB40FDDF-A74D-4499-9962-72EBF77EF505}"/>
              </a:ext>
            </a:extLst>
          </p:cNvPr>
          <p:cNvGrpSpPr/>
          <p:nvPr/>
        </p:nvGrpSpPr>
        <p:grpSpPr>
          <a:xfrm>
            <a:off x="13575292" y="10111841"/>
            <a:ext cx="3003050" cy="130886"/>
            <a:chOff x="8232647" y="6112764"/>
            <a:chExt cx="1821180" cy="79375"/>
          </a:xfrm>
        </p:grpSpPr>
        <p:sp>
          <p:nvSpPr>
            <p:cNvPr id="61" name="object 36">
              <a:extLst>
                <a:ext uri="{FF2B5EF4-FFF2-40B4-BE49-F238E27FC236}">
                  <a16:creationId xmlns:a16="http://schemas.microsoft.com/office/drawing/2014/main" id="{BE4C3C4F-BA54-465B-B6D1-ED314AF2795F}"/>
                </a:ext>
              </a:extLst>
            </p:cNvPr>
            <p:cNvSpPr/>
            <p:nvPr/>
          </p:nvSpPr>
          <p:spPr>
            <a:xfrm>
              <a:off x="8232647" y="6112764"/>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294836"/>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62" name="object 37">
              <a:extLst>
                <a:ext uri="{FF2B5EF4-FFF2-40B4-BE49-F238E27FC236}">
                  <a16:creationId xmlns:a16="http://schemas.microsoft.com/office/drawing/2014/main" id="{E4DAAC7F-E178-4EFA-A7AD-B524546A0319}"/>
                </a:ext>
              </a:extLst>
            </p:cNvPr>
            <p:cNvSpPr/>
            <p:nvPr/>
          </p:nvSpPr>
          <p:spPr>
            <a:xfrm>
              <a:off x="9974579" y="6112764"/>
              <a:ext cx="79375" cy="79375"/>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5F8669"/>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grpSp>
      <p:sp>
        <p:nvSpPr>
          <p:cNvPr id="63" name="object 38">
            <a:extLst>
              <a:ext uri="{FF2B5EF4-FFF2-40B4-BE49-F238E27FC236}">
                <a16:creationId xmlns:a16="http://schemas.microsoft.com/office/drawing/2014/main" id="{AAE5935E-F9DB-4538-9B3C-776511DAEED0}"/>
              </a:ext>
            </a:extLst>
          </p:cNvPr>
          <p:cNvSpPr txBox="1"/>
          <p:nvPr/>
        </p:nvSpPr>
        <p:spPr>
          <a:xfrm>
            <a:off x="16617715" y="9440027"/>
            <a:ext cx="2260664" cy="882233"/>
          </a:xfrm>
          <a:prstGeom prst="rect">
            <a:avLst/>
          </a:prstGeom>
        </p:spPr>
        <p:txBody>
          <a:bodyPr vert="horz" wrap="square" lIns="0" tIns="143451" rIns="0" bIns="0" rtlCol="0">
            <a:spAutoFit/>
          </a:bodyPr>
          <a:lstStyle/>
          <a:p>
            <a:pPr marL="314135" algn="l" defTabSz="1507846" rtl="0">
              <a:spcBef>
                <a:spcPts val="1130"/>
              </a:spcBef>
              <a:tabLst>
                <a:tab pos="1713080" algn="l"/>
              </a:tabLst>
            </a:pPr>
            <a:r>
              <a:rPr sz="1979" kern="1200" spc="-33" dirty="0">
                <a:solidFill>
                  <a:srgbClr val="898D8D"/>
                </a:solidFill>
                <a:latin typeface="Trebuchet MS"/>
                <a:ea typeface="+mn-ea"/>
                <a:cs typeface="Trebuchet MS"/>
              </a:rPr>
              <a:t>2022</a:t>
            </a:r>
            <a:r>
              <a:rPr sz="1979" kern="1200" dirty="0">
                <a:solidFill>
                  <a:srgbClr val="898D8D"/>
                </a:solidFill>
                <a:latin typeface="Trebuchet MS"/>
                <a:ea typeface="+mn-ea"/>
                <a:cs typeface="Trebuchet MS"/>
              </a:rPr>
              <a:t>	</a:t>
            </a:r>
            <a:r>
              <a:rPr sz="1979" kern="1200" spc="-33" dirty="0">
                <a:solidFill>
                  <a:srgbClr val="898D8D"/>
                </a:solidFill>
                <a:latin typeface="Trebuchet MS"/>
                <a:ea typeface="+mn-ea"/>
                <a:cs typeface="Trebuchet MS"/>
              </a:rPr>
              <a:t>2023</a:t>
            </a:r>
            <a:endParaRPr sz="1979" kern="1200" dirty="0">
              <a:solidFill>
                <a:srgbClr val="4D4F4F"/>
              </a:solidFill>
              <a:latin typeface="Trebuchet MS"/>
              <a:ea typeface="+mn-ea"/>
              <a:cs typeface="Trebuchet MS"/>
            </a:endParaRPr>
          </a:p>
          <a:p>
            <a:pPr marL="20942" algn="l" defTabSz="1507846" rtl="0">
              <a:spcBef>
                <a:spcPts val="973"/>
              </a:spcBef>
            </a:pPr>
            <a:r>
              <a:rPr sz="1979" kern="1200" spc="-16" dirty="0">
                <a:solidFill>
                  <a:srgbClr val="898D8D"/>
                </a:solidFill>
                <a:latin typeface="Trebuchet MS"/>
                <a:ea typeface="+mn-ea"/>
                <a:cs typeface="Trebuchet MS"/>
              </a:rPr>
              <a:t>Net-debt-to-EBITDA</a:t>
            </a:r>
            <a:endParaRPr sz="1979" kern="1200" dirty="0">
              <a:solidFill>
                <a:srgbClr val="4D4F4F"/>
              </a:solidFill>
              <a:latin typeface="Trebuchet MS"/>
              <a:ea typeface="+mn-ea"/>
              <a:cs typeface="Trebuchet MS"/>
            </a:endParaRPr>
          </a:p>
        </p:txBody>
      </p:sp>
      <p:sp>
        <p:nvSpPr>
          <p:cNvPr id="64" name="object 39">
            <a:extLst>
              <a:ext uri="{FF2B5EF4-FFF2-40B4-BE49-F238E27FC236}">
                <a16:creationId xmlns:a16="http://schemas.microsoft.com/office/drawing/2014/main" id="{0AAB4DAA-F33B-4B05-844B-0385642AE029}"/>
              </a:ext>
            </a:extLst>
          </p:cNvPr>
          <p:cNvSpPr/>
          <p:nvPr/>
        </p:nvSpPr>
        <p:spPr>
          <a:xfrm>
            <a:off x="13575293" y="10551617"/>
            <a:ext cx="130886" cy="134027"/>
          </a:xfrm>
          <a:custGeom>
            <a:avLst/>
            <a:gdLst/>
            <a:ahLst/>
            <a:cxnLst/>
            <a:rect l="l" t="t" r="r" b="b"/>
            <a:pathLst>
              <a:path w="79375" h="81279">
                <a:moveTo>
                  <a:pt x="79248" y="0"/>
                </a:moveTo>
                <a:lnTo>
                  <a:pt x="0" y="0"/>
                </a:lnTo>
                <a:lnTo>
                  <a:pt x="0" y="80772"/>
                </a:lnTo>
                <a:lnTo>
                  <a:pt x="79248" y="80772"/>
                </a:lnTo>
                <a:lnTo>
                  <a:pt x="79248" y="0"/>
                </a:lnTo>
                <a:close/>
              </a:path>
            </a:pathLst>
          </a:custGeom>
          <a:solidFill>
            <a:srgbClr val="A9C3AE"/>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65" name="object 40">
            <a:extLst>
              <a:ext uri="{FF2B5EF4-FFF2-40B4-BE49-F238E27FC236}">
                <a16:creationId xmlns:a16="http://schemas.microsoft.com/office/drawing/2014/main" id="{D1B967F4-5AC9-4F72-8346-4B6D163500B3}"/>
              </a:ext>
            </a:extLst>
          </p:cNvPr>
          <p:cNvSpPr txBox="1"/>
          <p:nvPr/>
        </p:nvSpPr>
        <p:spPr>
          <a:xfrm>
            <a:off x="13744292" y="9440026"/>
            <a:ext cx="1784239" cy="1306004"/>
          </a:xfrm>
          <a:prstGeom prst="rect">
            <a:avLst/>
          </a:prstGeom>
        </p:spPr>
        <p:txBody>
          <a:bodyPr vert="horz" wrap="square" lIns="0" tIns="143451" rIns="0" bIns="0" rtlCol="0">
            <a:spAutoFit/>
          </a:bodyPr>
          <a:lstStyle/>
          <a:p>
            <a:pPr marL="389527" algn="l" defTabSz="1507846" rtl="0">
              <a:spcBef>
                <a:spcPts val="1130"/>
              </a:spcBef>
            </a:pPr>
            <a:r>
              <a:rPr sz="1979" kern="1200" spc="-33" dirty="0">
                <a:solidFill>
                  <a:srgbClr val="898D8D"/>
                </a:solidFill>
                <a:latin typeface="Trebuchet MS"/>
                <a:ea typeface="+mn-ea"/>
                <a:cs typeface="Trebuchet MS"/>
              </a:rPr>
              <a:t>2020</a:t>
            </a:r>
            <a:endParaRPr sz="1979" kern="1200">
              <a:solidFill>
                <a:srgbClr val="4D4F4F"/>
              </a:solidFill>
              <a:latin typeface="Trebuchet MS"/>
              <a:ea typeface="+mn-ea"/>
              <a:cs typeface="Trebuchet MS"/>
            </a:endParaRPr>
          </a:p>
          <a:p>
            <a:pPr marL="20942" marR="8377" algn="l" defTabSz="1507846" rtl="0">
              <a:lnSpc>
                <a:spcPts val="3463"/>
              </a:lnSpc>
              <a:spcBef>
                <a:spcPts val="58"/>
              </a:spcBef>
            </a:pPr>
            <a:r>
              <a:rPr sz="1979" kern="1200" spc="-16" dirty="0">
                <a:solidFill>
                  <a:srgbClr val="898D8D"/>
                </a:solidFill>
                <a:latin typeface="Trebuchet MS"/>
                <a:ea typeface="+mn-ea"/>
                <a:cs typeface="Trebuchet MS"/>
              </a:rPr>
              <a:t>Debt-to-EBITDA Debt-to-equity</a:t>
            </a:r>
            <a:endParaRPr sz="1979" kern="1200">
              <a:solidFill>
                <a:srgbClr val="4D4F4F"/>
              </a:solidFill>
              <a:latin typeface="Trebuchet MS"/>
              <a:ea typeface="+mn-ea"/>
              <a:cs typeface="Trebuchet MS"/>
            </a:endParaRPr>
          </a:p>
        </p:txBody>
      </p:sp>
      <p:grpSp>
        <p:nvGrpSpPr>
          <p:cNvPr id="66" name="object 120">
            <a:extLst>
              <a:ext uri="{FF2B5EF4-FFF2-40B4-BE49-F238E27FC236}">
                <a16:creationId xmlns:a16="http://schemas.microsoft.com/office/drawing/2014/main" id="{8956FCA2-C85D-4EC3-A308-586759805ECF}"/>
              </a:ext>
            </a:extLst>
          </p:cNvPr>
          <p:cNvGrpSpPr/>
          <p:nvPr/>
        </p:nvGrpSpPr>
        <p:grpSpPr>
          <a:xfrm>
            <a:off x="17186491" y="10358114"/>
            <a:ext cx="1771674" cy="487943"/>
            <a:chOff x="10422635" y="6262115"/>
            <a:chExt cx="1074420" cy="295910"/>
          </a:xfrm>
        </p:grpSpPr>
        <p:sp>
          <p:nvSpPr>
            <p:cNvPr id="67" name="object 121">
              <a:extLst>
                <a:ext uri="{FF2B5EF4-FFF2-40B4-BE49-F238E27FC236}">
                  <a16:creationId xmlns:a16="http://schemas.microsoft.com/office/drawing/2014/main" id="{BAD66878-8452-41A7-80BD-E59984807034}"/>
                </a:ext>
              </a:extLst>
            </p:cNvPr>
            <p:cNvSpPr/>
            <p:nvPr/>
          </p:nvSpPr>
          <p:spPr>
            <a:xfrm>
              <a:off x="10689335" y="6300215"/>
              <a:ext cx="229235" cy="257810"/>
            </a:xfrm>
            <a:custGeom>
              <a:avLst/>
              <a:gdLst/>
              <a:ahLst/>
              <a:cxnLst/>
              <a:rect l="l" t="t" r="r" b="b"/>
              <a:pathLst>
                <a:path w="229234" h="257809">
                  <a:moveTo>
                    <a:pt x="128778" y="0"/>
                  </a:moveTo>
                  <a:lnTo>
                    <a:pt x="72136" y="13081"/>
                  </a:lnTo>
                  <a:lnTo>
                    <a:pt x="28321" y="48209"/>
                  </a:lnTo>
                  <a:lnTo>
                    <a:pt x="3429" y="99225"/>
                  </a:lnTo>
                  <a:lnTo>
                    <a:pt x="0" y="128752"/>
                  </a:lnTo>
                  <a:lnTo>
                    <a:pt x="3429" y="158280"/>
                  </a:lnTo>
                  <a:lnTo>
                    <a:pt x="28321" y="209283"/>
                  </a:lnTo>
                  <a:lnTo>
                    <a:pt x="72136" y="244424"/>
                  </a:lnTo>
                  <a:lnTo>
                    <a:pt x="128778" y="257505"/>
                  </a:lnTo>
                  <a:lnTo>
                    <a:pt x="158242" y="254101"/>
                  </a:lnTo>
                  <a:lnTo>
                    <a:pt x="185420" y="244424"/>
                  </a:lnTo>
                  <a:lnTo>
                    <a:pt x="209296" y="229222"/>
                  </a:lnTo>
                  <a:lnTo>
                    <a:pt x="228727" y="209791"/>
                  </a:lnTo>
                  <a:lnTo>
                    <a:pt x="128778" y="209791"/>
                  </a:lnTo>
                  <a:lnTo>
                    <a:pt x="112395" y="208153"/>
                  </a:lnTo>
                  <a:lnTo>
                    <a:pt x="83566" y="195922"/>
                  </a:lnTo>
                  <a:lnTo>
                    <a:pt x="61595" y="174078"/>
                  </a:lnTo>
                  <a:lnTo>
                    <a:pt x="49403" y="145148"/>
                  </a:lnTo>
                  <a:lnTo>
                    <a:pt x="47752" y="128752"/>
                  </a:lnTo>
                  <a:lnTo>
                    <a:pt x="49403" y="112407"/>
                  </a:lnTo>
                  <a:lnTo>
                    <a:pt x="61595" y="83616"/>
                  </a:lnTo>
                  <a:lnTo>
                    <a:pt x="83439" y="61582"/>
                  </a:lnTo>
                  <a:lnTo>
                    <a:pt x="112395" y="49352"/>
                  </a:lnTo>
                  <a:lnTo>
                    <a:pt x="128778" y="47713"/>
                  </a:lnTo>
                  <a:lnTo>
                    <a:pt x="228727" y="47713"/>
                  </a:lnTo>
                  <a:lnTo>
                    <a:pt x="209296" y="28282"/>
                  </a:lnTo>
                  <a:lnTo>
                    <a:pt x="185420" y="13081"/>
                  </a:lnTo>
                  <a:lnTo>
                    <a:pt x="158242" y="3403"/>
                  </a:lnTo>
                  <a:lnTo>
                    <a:pt x="128778" y="0"/>
                  </a:lnTo>
                  <a:close/>
                </a:path>
              </a:pathLst>
            </a:custGeom>
            <a:solidFill>
              <a:srgbClr val="B3D135"/>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pic>
          <p:nvPicPr>
            <p:cNvPr id="68" name="object 122">
              <a:extLst>
                <a:ext uri="{FF2B5EF4-FFF2-40B4-BE49-F238E27FC236}">
                  <a16:creationId xmlns:a16="http://schemas.microsoft.com/office/drawing/2014/main" id="{443FF6E3-24E9-4B80-A44C-916DF924BB60}"/>
                </a:ext>
              </a:extLst>
            </p:cNvPr>
            <p:cNvPicPr/>
            <p:nvPr/>
          </p:nvPicPr>
          <p:blipFill>
            <a:blip r:embed="rId7" cstate="email">
              <a:extLst>
                <a:ext uri="{28A0092B-C50C-407E-A947-70E740481C1C}">
                  <a14:useLocalDpi xmlns:a14="http://schemas.microsoft.com/office/drawing/2010/main"/>
                </a:ext>
              </a:extLst>
            </a:blip>
            <a:stretch>
              <a:fillRect/>
            </a:stretch>
          </p:blipFill>
          <p:spPr>
            <a:xfrm>
              <a:off x="10818113" y="6262115"/>
              <a:ext cx="267334" cy="247891"/>
            </a:xfrm>
            <a:prstGeom prst="rect">
              <a:avLst/>
            </a:prstGeom>
          </p:spPr>
        </p:pic>
        <p:pic>
          <p:nvPicPr>
            <p:cNvPr id="69" name="object 123">
              <a:extLst>
                <a:ext uri="{FF2B5EF4-FFF2-40B4-BE49-F238E27FC236}">
                  <a16:creationId xmlns:a16="http://schemas.microsoft.com/office/drawing/2014/main" id="{E7272C4D-ADBB-466A-B780-1A9AF502A411}"/>
                </a:ext>
              </a:extLst>
            </p:cNvPr>
            <p:cNvPicPr/>
            <p:nvPr/>
          </p:nvPicPr>
          <p:blipFill>
            <a:blip r:embed="rId8" cstate="email">
              <a:extLst>
                <a:ext uri="{28A0092B-C50C-407E-A947-70E740481C1C}">
                  <a14:useLocalDpi xmlns:a14="http://schemas.microsoft.com/office/drawing/2010/main"/>
                </a:ext>
              </a:extLst>
            </a:blip>
            <a:stretch>
              <a:fillRect/>
            </a:stretch>
          </p:blipFill>
          <p:spPr>
            <a:xfrm>
              <a:off x="10422635" y="6405371"/>
              <a:ext cx="120394" cy="152400"/>
            </a:xfrm>
            <a:prstGeom prst="rect">
              <a:avLst/>
            </a:prstGeom>
          </p:spPr>
        </p:pic>
        <p:pic>
          <p:nvPicPr>
            <p:cNvPr id="70" name="object 124">
              <a:extLst>
                <a:ext uri="{FF2B5EF4-FFF2-40B4-BE49-F238E27FC236}">
                  <a16:creationId xmlns:a16="http://schemas.microsoft.com/office/drawing/2014/main" id="{4E5C9592-57B1-409B-9A09-F1FB7C985011}"/>
                </a:ext>
              </a:extLst>
            </p:cNvPr>
            <p:cNvPicPr/>
            <p:nvPr/>
          </p:nvPicPr>
          <p:blipFill>
            <a:blip r:embed="rId9" cstate="email">
              <a:extLst>
                <a:ext uri="{28A0092B-C50C-407E-A947-70E740481C1C}">
                  <a14:useLocalDpi xmlns:a14="http://schemas.microsoft.com/office/drawing/2010/main"/>
                </a:ext>
              </a:extLst>
            </a:blip>
            <a:stretch>
              <a:fillRect/>
            </a:stretch>
          </p:blipFill>
          <p:spPr>
            <a:xfrm>
              <a:off x="10535411" y="6359651"/>
              <a:ext cx="184277" cy="197751"/>
            </a:xfrm>
            <a:prstGeom prst="rect">
              <a:avLst/>
            </a:prstGeom>
          </p:spPr>
        </p:pic>
        <p:pic>
          <p:nvPicPr>
            <p:cNvPr id="71" name="object 125">
              <a:extLst>
                <a:ext uri="{FF2B5EF4-FFF2-40B4-BE49-F238E27FC236}">
                  <a16:creationId xmlns:a16="http://schemas.microsoft.com/office/drawing/2014/main" id="{B7FD26BE-9316-4451-92C7-1728503A47FF}"/>
                </a:ext>
              </a:extLst>
            </p:cNvPr>
            <p:cNvPicPr/>
            <p:nvPr/>
          </p:nvPicPr>
          <p:blipFill>
            <a:blip r:embed="rId10" cstate="email">
              <a:extLst>
                <a:ext uri="{28A0092B-C50C-407E-A947-70E740481C1C}">
                  <a14:useLocalDpi xmlns:a14="http://schemas.microsoft.com/office/drawing/2010/main"/>
                </a:ext>
              </a:extLst>
            </a:blip>
            <a:stretch>
              <a:fillRect/>
            </a:stretch>
          </p:blipFill>
          <p:spPr>
            <a:xfrm>
              <a:off x="10957559" y="6486145"/>
              <a:ext cx="204216" cy="67054"/>
            </a:xfrm>
            <a:prstGeom prst="rect">
              <a:avLst/>
            </a:prstGeom>
          </p:spPr>
        </p:pic>
        <p:pic>
          <p:nvPicPr>
            <p:cNvPr id="72" name="object 126">
              <a:extLst>
                <a:ext uri="{FF2B5EF4-FFF2-40B4-BE49-F238E27FC236}">
                  <a16:creationId xmlns:a16="http://schemas.microsoft.com/office/drawing/2014/main" id="{E22940D5-D8A0-4DAD-B7E8-D19A015EB8A9}"/>
                </a:ext>
              </a:extLst>
            </p:cNvPr>
            <p:cNvPicPr/>
            <p:nvPr/>
          </p:nvPicPr>
          <p:blipFill>
            <a:blip r:embed="rId11" cstate="email">
              <a:extLst>
                <a:ext uri="{28A0092B-C50C-407E-A947-70E740481C1C}">
                  <a14:useLocalDpi xmlns:a14="http://schemas.microsoft.com/office/drawing/2010/main"/>
                </a:ext>
              </a:extLst>
            </a:blip>
            <a:stretch>
              <a:fillRect/>
            </a:stretch>
          </p:blipFill>
          <p:spPr>
            <a:xfrm>
              <a:off x="11183111" y="6461759"/>
              <a:ext cx="313817" cy="91160"/>
            </a:xfrm>
            <a:prstGeom prst="rect">
              <a:avLst/>
            </a:prstGeom>
          </p:spPr>
        </p:pic>
      </p:grpSp>
      <p:grpSp>
        <p:nvGrpSpPr>
          <p:cNvPr id="73" name="object 88">
            <a:extLst>
              <a:ext uri="{FF2B5EF4-FFF2-40B4-BE49-F238E27FC236}">
                <a16:creationId xmlns:a16="http://schemas.microsoft.com/office/drawing/2014/main" id="{447FAF07-4A3C-4033-AADA-9FF67D79E14A}"/>
              </a:ext>
            </a:extLst>
          </p:cNvPr>
          <p:cNvGrpSpPr/>
          <p:nvPr/>
        </p:nvGrpSpPr>
        <p:grpSpPr>
          <a:xfrm>
            <a:off x="7211927" y="5869561"/>
            <a:ext cx="4994612" cy="3630256"/>
            <a:chOff x="4373626" y="3540061"/>
            <a:chExt cx="3028950" cy="2201545"/>
          </a:xfrm>
        </p:grpSpPr>
        <p:sp>
          <p:nvSpPr>
            <p:cNvPr id="74" name="object 89">
              <a:extLst>
                <a:ext uri="{FF2B5EF4-FFF2-40B4-BE49-F238E27FC236}">
                  <a16:creationId xmlns:a16="http://schemas.microsoft.com/office/drawing/2014/main" id="{211DCF16-BD2C-4323-ADC3-5392CF194568}"/>
                </a:ext>
              </a:extLst>
            </p:cNvPr>
            <p:cNvSpPr/>
            <p:nvPr/>
          </p:nvSpPr>
          <p:spPr>
            <a:xfrm>
              <a:off x="4379976" y="5736335"/>
              <a:ext cx="3016250" cy="0"/>
            </a:xfrm>
            <a:custGeom>
              <a:avLst/>
              <a:gdLst/>
              <a:ahLst/>
              <a:cxnLst/>
              <a:rect l="l" t="t" r="r" b="b"/>
              <a:pathLst>
                <a:path w="3016250">
                  <a:moveTo>
                    <a:pt x="0" y="0"/>
                  </a:moveTo>
                  <a:lnTo>
                    <a:pt x="3015996" y="0"/>
                  </a:lnTo>
                </a:path>
              </a:pathLst>
            </a:custGeom>
            <a:ln w="9144">
              <a:solidFill>
                <a:srgbClr val="E3E4E4"/>
              </a:solidFill>
            </a:ln>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75" name="object 90">
              <a:extLst>
                <a:ext uri="{FF2B5EF4-FFF2-40B4-BE49-F238E27FC236}">
                  <a16:creationId xmlns:a16="http://schemas.microsoft.com/office/drawing/2014/main" id="{5E0941BD-9ECA-4565-80EA-4B3DA4D607F6}"/>
                </a:ext>
              </a:extLst>
            </p:cNvPr>
            <p:cNvSpPr/>
            <p:nvPr/>
          </p:nvSpPr>
          <p:spPr>
            <a:xfrm>
              <a:off x="4379976" y="4171187"/>
              <a:ext cx="3016250" cy="939165"/>
            </a:xfrm>
            <a:custGeom>
              <a:avLst/>
              <a:gdLst/>
              <a:ahLst/>
              <a:cxnLst/>
              <a:rect l="l" t="t" r="r" b="b"/>
              <a:pathLst>
                <a:path w="3016250" h="939164">
                  <a:moveTo>
                    <a:pt x="0" y="938784"/>
                  </a:moveTo>
                  <a:lnTo>
                    <a:pt x="861060" y="938784"/>
                  </a:lnTo>
                </a:path>
                <a:path w="3016250" h="939164">
                  <a:moveTo>
                    <a:pt x="1400556" y="938784"/>
                  </a:moveTo>
                  <a:lnTo>
                    <a:pt x="1615439" y="938784"/>
                  </a:lnTo>
                </a:path>
                <a:path w="3016250" h="939164">
                  <a:moveTo>
                    <a:pt x="2153412" y="938784"/>
                  </a:moveTo>
                  <a:lnTo>
                    <a:pt x="2369820" y="938784"/>
                  </a:lnTo>
                </a:path>
                <a:path w="3016250" h="939164">
                  <a:moveTo>
                    <a:pt x="2907792" y="938784"/>
                  </a:moveTo>
                  <a:lnTo>
                    <a:pt x="3015996" y="938784"/>
                  </a:lnTo>
                </a:path>
                <a:path w="3016250" h="939164">
                  <a:moveTo>
                    <a:pt x="0" y="626363"/>
                  </a:moveTo>
                  <a:lnTo>
                    <a:pt x="861060" y="626363"/>
                  </a:lnTo>
                </a:path>
                <a:path w="3016250" h="939164">
                  <a:moveTo>
                    <a:pt x="1400556" y="626363"/>
                  </a:moveTo>
                  <a:lnTo>
                    <a:pt x="1615439" y="626363"/>
                  </a:lnTo>
                </a:path>
                <a:path w="3016250" h="939164">
                  <a:moveTo>
                    <a:pt x="2153412" y="626363"/>
                  </a:moveTo>
                  <a:lnTo>
                    <a:pt x="2369820" y="626363"/>
                  </a:lnTo>
                </a:path>
                <a:path w="3016250" h="939164">
                  <a:moveTo>
                    <a:pt x="2907792" y="626363"/>
                  </a:moveTo>
                  <a:lnTo>
                    <a:pt x="3015996" y="626363"/>
                  </a:lnTo>
                </a:path>
                <a:path w="3016250" h="939164">
                  <a:moveTo>
                    <a:pt x="0" y="313944"/>
                  </a:moveTo>
                  <a:lnTo>
                    <a:pt x="1615439" y="313944"/>
                  </a:lnTo>
                </a:path>
                <a:path w="3016250" h="939164">
                  <a:moveTo>
                    <a:pt x="2153412" y="313944"/>
                  </a:moveTo>
                  <a:lnTo>
                    <a:pt x="2369820" y="313944"/>
                  </a:lnTo>
                </a:path>
                <a:path w="3016250" h="939164">
                  <a:moveTo>
                    <a:pt x="2907792" y="313944"/>
                  </a:moveTo>
                  <a:lnTo>
                    <a:pt x="3015996" y="313944"/>
                  </a:lnTo>
                </a:path>
                <a:path w="3016250" h="939164">
                  <a:moveTo>
                    <a:pt x="0" y="0"/>
                  </a:moveTo>
                  <a:lnTo>
                    <a:pt x="2369820" y="0"/>
                  </a:lnTo>
                </a:path>
                <a:path w="3016250" h="939164">
                  <a:moveTo>
                    <a:pt x="2907792" y="0"/>
                  </a:moveTo>
                  <a:lnTo>
                    <a:pt x="3015996" y="0"/>
                  </a:lnTo>
                </a:path>
              </a:pathLst>
            </a:custGeom>
            <a:ln w="9144">
              <a:solidFill>
                <a:srgbClr val="E3E4E4"/>
              </a:solidFill>
            </a:ln>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76" name="object 91">
              <a:extLst>
                <a:ext uri="{FF2B5EF4-FFF2-40B4-BE49-F238E27FC236}">
                  <a16:creationId xmlns:a16="http://schemas.microsoft.com/office/drawing/2014/main" id="{1AF2BEA4-EE02-474A-BF42-4BC53AD36795}"/>
                </a:ext>
              </a:extLst>
            </p:cNvPr>
            <p:cNvSpPr/>
            <p:nvPr/>
          </p:nvSpPr>
          <p:spPr>
            <a:xfrm>
              <a:off x="4379976" y="3544823"/>
              <a:ext cx="3016250" cy="0"/>
            </a:xfrm>
            <a:custGeom>
              <a:avLst/>
              <a:gdLst/>
              <a:ahLst/>
              <a:cxnLst/>
              <a:rect l="l" t="t" r="r" b="b"/>
              <a:pathLst>
                <a:path w="3016250">
                  <a:moveTo>
                    <a:pt x="0" y="0"/>
                  </a:moveTo>
                  <a:lnTo>
                    <a:pt x="3015996" y="0"/>
                  </a:lnTo>
                </a:path>
              </a:pathLst>
            </a:custGeom>
            <a:ln w="9144">
              <a:solidFill>
                <a:srgbClr val="E3E4E4"/>
              </a:solidFill>
            </a:ln>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77" name="object 92">
              <a:extLst>
                <a:ext uri="{FF2B5EF4-FFF2-40B4-BE49-F238E27FC236}">
                  <a16:creationId xmlns:a16="http://schemas.microsoft.com/office/drawing/2014/main" id="{BC2821DB-EEB0-495B-BD37-34689C992F56}"/>
                </a:ext>
              </a:extLst>
            </p:cNvPr>
            <p:cNvSpPr/>
            <p:nvPr/>
          </p:nvSpPr>
          <p:spPr>
            <a:xfrm>
              <a:off x="4486656" y="5423915"/>
              <a:ext cx="2047239" cy="184785"/>
            </a:xfrm>
            <a:custGeom>
              <a:avLst/>
              <a:gdLst/>
              <a:ahLst/>
              <a:cxnLst/>
              <a:rect l="l" t="t" r="r" b="b"/>
              <a:pathLst>
                <a:path w="2047240" h="184785">
                  <a:moveTo>
                    <a:pt x="539496" y="0"/>
                  </a:moveTo>
                  <a:lnTo>
                    <a:pt x="0" y="0"/>
                  </a:lnTo>
                  <a:lnTo>
                    <a:pt x="0" y="57912"/>
                  </a:lnTo>
                  <a:lnTo>
                    <a:pt x="539496" y="57912"/>
                  </a:lnTo>
                  <a:lnTo>
                    <a:pt x="539496" y="0"/>
                  </a:lnTo>
                  <a:close/>
                </a:path>
                <a:path w="2047240" h="184785">
                  <a:moveTo>
                    <a:pt x="1293876" y="0"/>
                  </a:moveTo>
                  <a:lnTo>
                    <a:pt x="754380" y="0"/>
                  </a:lnTo>
                  <a:lnTo>
                    <a:pt x="754380" y="184404"/>
                  </a:lnTo>
                  <a:lnTo>
                    <a:pt x="1293876" y="184404"/>
                  </a:lnTo>
                  <a:lnTo>
                    <a:pt x="1293876" y="0"/>
                  </a:lnTo>
                  <a:close/>
                </a:path>
                <a:path w="2047240" h="184785">
                  <a:moveTo>
                    <a:pt x="2046732" y="0"/>
                  </a:moveTo>
                  <a:lnTo>
                    <a:pt x="1508760" y="0"/>
                  </a:lnTo>
                  <a:lnTo>
                    <a:pt x="1508760" y="124968"/>
                  </a:lnTo>
                  <a:lnTo>
                    <a:pt x="2046732" y="124968"/>
                  </a:lnTo>
                  <a:lnTo>
                    <a:pt x="2046732" y="0"/>
                  </a:lnTo>
                  <a:close/>
                </a:path>
              </a:pathLst>
            </a:custGeom>
            <a:solidFill>
              <a:srgbClr val="A9C3AE"/>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78" name="object 93">
              <a:extLst>
                <a:ext uri="{FF2B5EF4-FFF2-40B4-BE49-F238E27FC236}">
                  <a16:creationId xmlns:a16="http://schemas.microsoft.com/office/drawing/2014/main" id="{9A7BC5F1-D926-4A1E-B233-A51D53EDB60F}"/>
                </a:ext>
              </a:extLst>
            </p:cNvPr>
            <p:cNvSpPr/>
            <p:nvPr/>
          </p:nvSpPr>
          <p:spPr>
            <a:xfrm>
              <a:off x="4486656" y="3881627"/>
              <a:ext cx="2801620" cy="1542415"/>
            </a:xfrm>
            <a:custGeom>
              <a:avLst/>
              <a:gdLst/>
              <a:ahLst/>
              <a:cxnLst/>
              <a:rect l="l" t="t" r="r" b="b"/>
              <a:pathLst>
                <a:path w="2801620" h="1542414">
                  <a:moveTo>
                    <a:pt x="539496" y="1388364"/>
                  </a:moveTo>
                  <a:lnTo>
                    <a:pt x="0" y="1388364"/>
                  </a:lnTo>
                  <a:lnTo>
                    <a:pt x="0" y="1542288"/>
                  </a:lnTo>
                  <a:lnTo>
                    <a:pt x="539496" y="1542288"/>
                  </a:lnTo>
                  <a:lnTo>
                    <a:pt x="539496" y="1388364"/>
                  </a:lnTo>
                  <a:close/>
                </a:path>
                <a:path w="2801620" h="1542414">
                  <a:moveTo>
                    <a:pt x="1293876" y="737616"/>
                  </a:moveTo>
                  <a:lnTo>
                    <a:pt x="754380" y="737616"/>
                  </a:lnTo>
                  <a:lnTo>
                    <a:pt x="754380" y="1542288"/>
                  </a:lnTo>
                  <a:lnTo>
                    <a:pt x="1293876" y="1542288"/>
                  </a:lnTo>
                  <a:lnTo>
                    <a:pt x="1293876" y="737616"/>
                  </a:lnTo>
                  <a:close/>
                </a:path>
                <a:path w="2801620" h="1542414">
                  <a:moveTo>
                    <a:pt x="2046732" y="528828"/>
                  </a:moveTo>
                  <a:lnTo>
                    <a:pt x="1508760" y="528828"/>
                  </a:lnTo>
                  <a:lnTo>
                    <a:pt x="1508760" y="1542288"/>
                  </a:lnTo>
                  <a:lnTo>
                    <a:pt x="2046732" y="1542288"/>
                  </a:lnTo>
                  <a:lnTo>
                    <a:pt x="2046732" y="528828"/>
                  </a:lnTo>
                  <a:close/>
                </a:path>
                <a:path w="2801620" h="1542414">
                  <a:moveTo>
                    <a:pt x="2801112" y="0"/>
                  </a:moveTo>
                  <a:lnTo>
                    <a:pt x="2263140" y="0"/>
                  </a:lnTo>
                  <a:lnTo>
                    <a:pt x="2263140" y="1542288"/>
                  </a:lnTo>
                  <a:lnTo>
                    <a:pt x="2801112" y="1542288"/>
                  </a:lnTo>
                  <a:lnTo>
                    <a:pt x="2801112" y="0"/>
                  </a:lnTo>
                  <a:close/>
                </a:path>
              </a:pathLst>
            </a:custGeom>
            <a:solidFill>
              <a:srgbClr val="5F8669"/>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79" name="object 94">
              <a:extLst>
                <a:ext uri="{FF2B5EF4-FFF2-40B4-BE49-F238E27FC236}">
                  <a16:creationId xmlns:a16="http://schemas.microsoft.com/office/drawing/2014/main" id="{9A2FCDB4-85F3-4715-8E55-E9B3EFB23393}"/>
                </a:ext>
              </a:extLst>
            </p:cNvPr>
            <p:cNvSpPr/>
            <p:nvPr/>
          </p:nvSpPr>
          <p:spPr>
            <a:xfrm>
              <a:off x="4379976" y="5423916"/>
              <a:ext cx="3016250" cy="0"/>
            </a:xfrm>
            <a:custGeom>
              <a:avLst/>
              <a:gdLst/>
              <a:ahLst/>
              <a:cxnLst/>
              <a:rect l="l" t="t" r="r" b="b"/>
              <a:pathLst>
                <a:path w="3016250">
                  <a:moveTo>
                    <a:pt x="0" y="0"/>
                  </a:moveTo>
                  <a:lnTo>
                    <a:pt x="3015996" y="0"/>
                  </a:lnTo>
                </a:path>
              </a:pathLst>
            </a:custGeom>
            <a:ln w="12192">
              <a:solidFill>
                <a:srgbClr val="E3E4E4"/>
              </a:solidFill>
            </a:ln>
          </p:spPr>
          <p:txBody>
            <a:bodyPr wrap="square" lIns="0" tIns="0" rIns="0" bIns="0" rtlCol="0"/>
            <a:lstStyle/>
            <a:p>
              <a:pPr algn="l" defTabSz="1507846" rtl="0"/>
              <a:endParaRPr sz="2968" kern="1200">
                <a:solidFill>
                  <a:srgbClr val="4D4F4F"/>
                </a:solidFill>
                <a:latin typeface="Avenir Light"/>
                <a:ea typeface="+mn-ea"/>
                <a:cs typeface="+mn-cs"/>
              </a:endParaRPr>
            </a:p>
          </p:txBody>
        </p:sp>
        <p:pic>
          <p:nvPicPr>
            <p:cNvPr id="80" name="object 95">
              <a:extLst>
                <a:ext uri="{FF2B5EF4-FFF2-40B4-BE49-F238E27FC236}">
                  <a16:creationId xmlns:a16="http://schemas.microsoft.com/office/drawing/2014/main" id="{7DB3F02B-2EF5-4A41-AA7D-1282F9ECC49F}"/>
                </a:ext>
              </a:extLst>
            </p:cNvPr>
            <p:cNvPicPr/>
            <p:nvPr/>
          </p:nvPicPr>
          <p:blipFill>
            <a:blip r:embed="rId12" cstate="email">
              <a:extLst>
                <a:ext uri="{28A0092B-C50C-407E-A947-70E740481C1C}">
                  <a14:useLocalDpi xmlns:a14="http://schemas.microsoft.com/office/drawing/2010/main"/>
                </a:ext>
              </a:extLst>
            </a:blip>
            <a:stretch>
              <a:fillRect/>
            </a:stretch>
          </p:blipFill>
          <p:spPr>
            <a:xfrm>
              <a:off x="4713986" y="5286755"/>
              <a:ext cx="85344" cy="85343"/>
            </a:xfrm>
            <a:prstGeom prst="rect">
              <a:avLst/>
            </a:prstGeom>
          </p:spPr>
        </p:pic>
        <p:pic>
          <p:nvPicPr>
            <p:cNvPr id="81" name="object 96">
              <a:extLst>
                <a:ext uri="{FF2B5EF4-FFF2-40B4-BE49-F238E27FC236}">
                  <a16:creationId xmlns:a16="http://schemas.microsoft.com/office/drawing/2014/main" id="{09DAD926-6D1E-44FC-9106-732D660AF203}"/>
                </a:ext>
              </a:extLst>
            </p:cNvPr>
            <p:cNvPicPr/>
            <p:nvPr/>
          </p:nvPicPr>
          <p:blipFill>
            <a:blip r:embed="rId12" cstate="email">
              <a:extLst>
                <a:ext uri="{28A0092B-C50C-407E-A947-70E740481C1C}">
                  <a14:useLocalDpi xmlns:a14="http://schemas.microsoft.com/office/drawing/2010/main"/>
                </a:ext>
              </a:extLst>
            </a:blip>
            <a:stretch>
              <a:fillRect/>
            </a:stretch>
          </p:blipFill>
          <p:spPr>
            <a:xfrm>
              <a:off x="5468366" y="4760975"/>
              <a:ext cx="85344" cy="85344"/>
            </a:xfrm>
            <a:prstGeom prst="rect">
              <a:avLst/>
            </a:prstGeom>
          </p:spPr>
        </p:pic>
        <p:pic>
          <p:nvPicPr>
            <p:cNvPr id="82" name="object 97">
              <a:extLst>
                <a:ext uri="{FF2B5EF4-FFF2-40B4-BE49-F238E27FC236}">
                  <a16:creationId xmlns:a16="http://schemas.microsoft.com/office/drawing/2014/main" id="{EF813121-9EDE-4588-B719-83FE0533572C}"/>
                </a:ext>
              </a:extLst>
            </p:cNvPr>
            <p:cNvPicPr/>
            <p:nvPr/>
          </p:nvPicPr>
          <p:blipFill>
            <a:blip r:embed="rId12" cstate="email">
              <a:extLst>
                <a:ext uri="{28A0092B-C50C-407E-A947-70E740481C1C}">
                  <a14:useLocalDpi xmlns:a14="http://schemas.microsoft.com/office/drawing/2010/main"/>
                </a:ext>
              </a:extLst>
            </a:blip>
            <a:stretch>
              <a:fillRect/>
            </a:stretch>
          </p:blipFill>
          <p:spPr>
            <a:xfrm>
              <a:off x="6222746" y="4494275"/>
              <a:ext cx="85344" cy="85344"/>
            </a:xfrm>
            <a:prstGeom prst="rect">
              <a:avLst/>
            </a:prstGeom>
          </p:spPr>
        </p:pic>
        <p:pic>
          <p:nvPicPr>
            <p:cNvPr id="83" name="object 98">
              <a:extLst>
                <a:ext uri="{FF2B5EF4-FFF2-40B4-BE49-F238E27FC236}">
                  <a16:creationId xmlns:a16="http://schemas.microsoft.com/office/drawing/2014/main" id="{B8D7AA1C-1D13-4A8E-9223-2077AA99CB5B}"/>
                </a:ext>
              </a:extLst>
            </p:cNvPr>
            <p:cNvPicPr/>
            <p:nvPr/>
          </p:nvPicPr>
          <p:blipFill>
            <a:blip r:embed="rId12" cstate="email">
              <a:extLst>
                <a:ext uri="{28A0092B-C50C-407E-A947-70E740481C1C}">
                  <a14:useLocalDpi xmlns:a14="http://schemas.microsoft.com/office/drawing/2010/main"/>
                </a:ext>
              </a:extLst>
            </a:blip>
            <a:stretch>
              <a:fillRect/>
            </a:stretch>
          </p:blipFill>
          <p:spPr>
            <a:xfrm>
              <a:off x="6975602" y="3998975"/>
              <a:ext cx="85344" cy="85344"/>
            </a:xfrm>
            <a:prstGeom prst="rect">
              <a:avLst/>
            </a:prstGeom>
          </p:spPr>
        </p:pic>
        <p:sp>
          <p:nvSpPr>
            <p:cNvPr id="84" name="object 99">
              <a:extLst>
                <a:ext uri="{FF2B5EF4-FFF2-40B4-BE49-F238E27FC236}">
                  <a16:creationId xmlns:a16="http://schemas.microsoft.com/office/drawing/2014/main" id="{303FAE81-AF9F-40D4-BB1E-5C2307BF4940}"/>
                </a:ext>
              </a:extLst>
            </p:cNvPr>
            <p:cNvSpPr/>
            <p:nvPr/>
          </p:nvSpPr>
          <p:spPr>
            <a:xfrm>
              <a:off x="4756404" y="5481827"/>
              <a:ext cx="12700" cy="79375"/>
            </a:xfrm>
            <a:custGeom>
              <a:avLst/>
              <a:gdLst/>
              <a:ahLst/>
              <a:cxnLst/>
              <a:rect l="l" t="t" r="r" b="b"/>
              <a:pathLst>
                <a:path w="12700" h="79375">
                  <a:moveTo>
                    <a:pt x="0" y="0"/>
                  </a:moveTo>
                  <a:lnTo>
                    <a:pt x="12192" y="79248"/>
                  </a:lnTo>
                </a:path>
              </a:pathLst>
            </a:custGeom>
            <a:ln w="9144">
              <a:solidFill>
                <a:srgbClr val="C0C2C2"/>
              </a:solidFill>
            </a:ln>
          </p:spPr>
          <p:txBody>
            <a:bodyPr wrap="square" lIns="0" tIns="0" rIns="0" bIns="0" rtlCol="0"/>
            <a:lstStyle/>
            <a:p>
              <a:pPr algn="l" defTabSz="1507846" rtl="0"/>
              <a:endParaRPr sz="2968" kern="1200">
                <a:solidFill>
                  <a:srgbClr val="4D4F4F"/>
                </a:solidFill>
                <a:latin typeface="Avenir Light"/>
                <a:ea typeface="+mn-ea"/>
                <a:cs typeface="+mn-cs"/>
              </a:endParaRPr>
            </a:p>
          </p:txBody>
        </p:sp>
      </p:grpSp>
      <p:sp>
        <p:nvSpPr>
          <p:cNvPr id="85" name="object 100">
            <a:extLst>
              <a:ext uri="{FF2B5EF4-FFF2-40B4-BE49-F238E27FC236}">
                <a16:creationId xmlns:a16="http://schemas.microsoft.com/office/drawing/2014/main" id="{1979277E-B8C7-43D9-8D6E-CE6A755D073B}"/>
              </a:ext>
            </a:extLst>
          </p:cNvPr>
          <p:cNvSpPr txBox="1"/>
          <p:nvPr/>
        </p:nvSpPr>
        <p:spPr>
          <a:xfrm>
            <a:off x="7620709" y="9198276"/>
            <a:ext cx="490037" cy="325717"/>
          </a:xfrm>
          <a:prstGeom prst="rect">
            <a:avLst/>
          </a:prstGeom>
        </p:spPr>
        <p:txBody>
          <a:bodyPr vert="horz" wrap="square" lIns="0" tIns="20942" rIns="0" bIns="0" rtlCol="0">
            <a:spAutoFit/>
          </a:bodyPr>
          <a:lstStyle/>
          <a:p>
            <a:pPr marL="20942" algn="l" defTabSz="1507846" rtl="0">
              <a:spcBef>
                <a:spcPts val="165"/>
              </a:spcBef>
            </a:pPr>
            <a:r>
              <a:rPr sz="1979" kern="1200" dirty="0">
                <a:solidFill>
                  <a:srgbClr val="797B7B"/>
                </a:solidFill>
                <a:latin typeface="Trebuchet MS"/>
                <a:ea typeface="+mn-ea"/>
                <a:cs typeface="Trebuchet MS"/>
              </a:rPr>
              <a:t>-</a:t>
            </a:r>
            <a:r>
              <a:rPr sz="1979" kern="1200" spc="-41" dirty="0">
                <a:solidFill>
                  <a:srgbClr val="797B7B"/>
                </a:solidFill>
                <a:latin typeface="Trebuchet MS"/>
                <a:ea typeface="+mn-ea"/>
                <a:cs typeface="Trebuchet MS"/>
              </a:rPr>
              <a:t>3.8</a:t>
            </a:r>
            <a:endParaRPr sz="1979" kern="1200">
              <a:solidFill>
                <a:srgbClr val="4D4F4F"/>
              </a:solidFill>
              <a:latin typeface="Trebuchet MS"/>
              <a:ea typeface="+mn-ea"/>
              <a:cs typeface="Trebuchet MS"/>
            </a:endParaRPr>
          </a:p>
        </p:txBody>
      </p:sp>
      <p:sp>
        <p:nvSpPr>
          <p:cNvPr id="86" name="object 101">
            <a:extLst>
              <a:ext uri="{FF2B5EF4-FFF2-40B4-BE49-F238E27FC236}">
                <a16:creationId xmlns:a16="http://schemas.microsoft.com/office/drawing/2014/main" id="{C2231EA1-E0DF-43CD-B42C-8594622005C1}"/>
              </a:ext>
            </a:extLst>
          </p:cNvPr>
          <p:cNvSpPr txBox="1"/>
          <p:nvPr/>
        </p:nvSpPr>
        <p:spPr>
          <a:xfrm>
            <a:off x="8778163" y="9274671"/>
            <a:ext cx="620924" cy="325717"/>
          </a:xfrm>
          <a:prstGeom prst="rect">
            <a:avLst/>
          </a:prstGeom>
        </p:spPr>
        <p:txBody>
          <a:bodyPr vert="horz" wrap="square" lIns="0" tIns="20942" rIns="0" bIns="0" rtlCol="0">
            <a:spAutoFit/>
          </a:bodyPr>
          <a:lstStyle/>
          <a:p>
            <a:pPr marL="20942" algn="l" defTabSz="1507846" rtl="0">
              <a:spcBef>
                <a:spcPts val="165"/>
              </a:spcBef>
            </a:pPr>
            <a:r>
              <a:rPr sz="1979" kern="1200" dirty="0">
                <a:solidFill>
                  <a:srgbClr val="797B7B"/>
                </a:solidFill>
                <a:latin typeface="Trebuchet MS"/>
                <a:ea typeface="+mn-ea"/>
                <a:cs typeface="Trebuchet MS"/>
              </a:rPr>
              <a:t>-</a:t>
            </a:r>
            <a:r>
              <a:rPr sz="1979" kern="1200" spc="-33" dirty="0">
                <a:solidFill>
                  <a:srgbClr val="797B7B"/>
                </a:solidFill>
                <a:latin typeface="Trebuchet MS"/>
                <a:ea typeface="+mn-ea"/>
                <a:cs typeface="Trebuchet MS"/>
              </a:rPr>
              <a:t>11.8</a:t>
            </a:r>
            <a:endParaRPr sz="1979" kern="1200">
              <a:solidFill>
                <a:srgbClr val="4D4F4F"/>
              </a:solidFill>
              <a:latin typeface="Trebuchet MS"/>
              <a:ea typeface="+mn-ea"/>
              <a:cs typeface="Trebuchet MS"/>
            </a:endParaRPr>
          </a:p>
        </p:txBody>
      </p:sp>
      <p:sp>
        <p:nvSpPr>
          <p:cNvPr id="87" name="object 102">
            <a:extLst>
              <a:ext uri="{FF2B5EF4-FFF2-40B4-BE49-F238E27FC236}">
                <a16:creationId xmlns:a16="http://schemas.microsoft.com/office/drawing/2014/main" id="{EE9E667E-567C-4F5F-B32C-95C2115CA676}"/>
              </a:ext>
            </a:extLst>
          </p:cNvPr>
          <p:cNvSpPr txBox="1"/>
          <p:nvPr/>
        </p:nvSpPr>
        <p:spPr>
          <a:xfrm>
            <a:off x="10107965" y="9199783"/>
            <a:ext cx="490037" cy="325717"/>
          </a:xfrm>
          <a:prstGeom prst="rect">
            <a:avLst/>
          </a:prstGeom>
        </p:spPr>
        <p:txBody>
          <a:bodyPr vert="horz" wrap="square" lIns="0" tIns="20942" rIns="0" bIns="0" rtlCol="0">
            <a:spAutoFit/>
          </a:bodyPr>
          <a:lstStyle/>
          <a:p>
            <a:pPr marL="20942" algn="l" defTabSz="1507846" rtl="0">
              <a:spcBef>
                <a:spcPts val="165"/>
              </a:spcBef>
            </a:pPr>
            <a:r>
              <a:rPr sz="1979" kern="1200" dirty="0">
                <a:solidFill>
                  <a:srgbClr val="797B7B"/>
                </a:solidFill>
                <a:latin typeface="Trebuchet MS"/>
                <a:ea typeface="+mn-ea"/>
                <a:cs typeface="Trebuchet MS"/>
              </a:rPr>
              <a:t>-</a:t>
            </a:r>
            <a:r>
              <a:rPr sz="1979" kern="1200" spc="-41" dirty="0">
                <a:solidFill>
                  <a:srgbClr val="797B7B"/>
                </a:solidFill>
                <a:latin typeface="Trebuchet MS"/>
                <a:ea typeface="+mn-ea"/>
                <a:cs typeface="Trebuchet MS"/>
              </a:rPr>
              <a:t>8.1</a:t>
            </a:r>
            <a:endParaRPr sz="1979" kern="1200">
              <a:solidFill>
                <a:srgbClr val="4D4F4F"/>
              </a:solidFill>
              <a:latin typeface="Trebuchet MS"/>
              <a:ea typeface="+mn-ea"/>
              <a:cs typeface="Trebuchet MS"/>
            </a:endParaRPr>
          </a:p>
        </p:txBody>
      </p:sp>
      <p:sp>
        <p:nvSpPr>
          <p:cNvPr id="88" name="object 103">
            <a:extLst>
              <a:ext uri="{FF2B5EF4-FFF2-40B4-BE49-F238E27FC236}">
                <a16:creationId xmlns:a16="http://schemas.microsoft.com/office/drawing/2014/main" id="{F16B461B-1E9B-4627-808E-61BCACD05821}"/>
              </a:ext>
            </a:extLst>
          </p:cNvPr>
          <p:cNvSpPr txBox="1"/>
          <p:nvPr/>
        </p:nvSpPr>
        <p:spPr>
          <a:xfrm>
            <a:off x="11130131" y="8975957"/>
            <a:ext cx="887931" cy="269304"/>
          </a:xfrm>
          <a:prstGeom prst="rect">
            <a:avLst/>
          </a:prstGeom>
          <a:solidFill>
            <a:srgbClr val="A9C3AE"/>
          </a:solidFill>
        </p:spPr>
        <p:txBody>
          <a:bodyPr vert="horz" wrap="square" lIns="0" tIns="0" rIns="0" bIns="0" rtlCol="0">
            <a:spAutoFit/>
          </a:bodyPr>
          <a:lstStyle/>
          <a:p>
            <a:pPr marL="154973" algn="l" defTabSz="1507846" rtl="0">
              <a:lnSpc>
                <a:spcPts val="2061"/>
              </a:lnSpc>
            </a:pPr>
            <a:r>
              <a:rPr sz="1979" kern="1200" dirty="0">
                <a:solidFill>
                  <a:srgbClr val="797B7B"/>
                </a:solidFill>
                <a:latin typeface="Trebuchet MS"/>
                <a:ea typeface="+mn-ea"/>
                <a:cs typeface="Trebuchet MS"/>
              </a:rPr>
              <a:t>-</a:t>
            </a:r>
            <a:r>
              <a:rPr sz="1979" kern="1200" spc="-33" dirty="0">
                <a:solidFill>
                  <a:srgbClr val="797B7B"/>
                </a:solidFill>
                <a:latin typeface="Trebuchet MS"/>
                <a:ea typeface="+mn-ea"/>
                <a:cs typeface="Trebuchet MS"/>
              </a:rPr>
              <a:t>10.2</a:t>
            </a:r>
            <a:endParaRPr sz="1979" kern="1200">
              <a:solidFill>
                <a:srgbClr val="4D4F4F"/>
              </a:solidFill>
              <a:latin typeface="Trebuchet MS"/>
              <a:ea typeface="+mn-ea"/>
              <a:cs typeface="Trebuchet MS"/>
            </a:endParaRPr>
          </a:p>
        </p:txBody>
      </p:sp>
      <p:sp>
        <p:nvSpPr>
          <p:cNvPr id="89" name="object 104">
            <a:extLst>
              <a:ext uri="{FF2B5EF4-FFF2-40B4-BE49-F238E27FC236}">
                <a16:creationId xmlns:a16="http://schemas.microsoft.com/office/drawing/2014/main" id="{D964E7DD-7200-4AE6-8B30-84D6760D63B0}"/>
              </a:ext>
            </a:extLst>
          </p:cNvPr>
          <p:cNvSpPr txBox="1"/>
          <p:nvPr/>
        </p:nvSpPr>
        <p:spPr>
          <a:xfrm>
            <a:off x="7398307" y="8668533"/>
            <a:ext cx="890025" cy="325717"/>
          </a:xfrm>
          <a:prstGeom prst="rect">
            <a:avLst/>
          </a:prstGeom>
        </p:spPr>
        <p:txBody>
          <a:bodyPr vert="horz" wrap="square" lIns="0" tIns="20942" rIns="0" bIns="0" rtlCol="0">
            <a:spAutoFit/>
          </a:bodyPr>
          <a:lstStyle/>
          <a:p>
            <a:pPr marL="267014" algn="l" defTabSz="1507846" rtl="0">
              <a:spcBef>
                <a:spcPts val="165"/>
              </a:spcBef>
            </a:pPr>
            <a:r>
              <a:rPr sz="1979" kern="1200" spc="-41" dirty="0">
                <a:solidFill>
                  <a:srgbClr val="FFFFFF"/>
                </a:solidFill>
                <a:latin typeface="Trebuchet MS"/>
                <a:ea typeface="+mn-ea"/>
                <a:cs typeface="Trebuchet MS"/>
              </a:rPr>
              <a:t>9.8</a:t>
            </a:r>
            <a:endParaRPr sz="1979" kern="1200">
              <a:solidFill>
                <a:srgbClr val="4D4F4F"/>
              </a:solidFill>
              <a:latin typeface="Trebuchet MS"/>
              <a:ea typeface="+mn-ea"/>
              <a:cs typeface="Trebuchet MS"/>
            </a:endParaRPr>
          </a:p>
        </p:txBody>
      </p:sp>
      <p:sp>
        <p:nvSpPr>
          <p:cNvPr id="90" name="object 105">
            <a:extLst>
              <a:ext uri="{FF2B5EF4-FFF2-40B4-BE49-F238E27FC236}">
                <a16:creationId xmlns:a16="http://schemas.microsoft.com/office/drawing/2014/main" id="{8A6BE7F8-4FE4-42DA-AC5E-2DEBFE7B8CE9}"/>
              </a:ext>
            </a:extLst>
          </p:cNvPr>
          <p:cNvSpPr txBox="1"/>
          <p:nvPr/>
        </p:nvSpPr>
        <p:spPr>
          <a:xfrm>
            <a:off x="8642248" y="8132844"/>
            <a:ext cx="890025" cy="325717"/>
          </a:xfrm>
          <a:prstGeom prst="rect">
            <a:avLst/>
          </a:prstGeom>
        </p:spPr>
        <p:txBody>
          <a:bodyPr vert="horz" wrap="square" lIns="0" tIns="20942" rIns="0" bIns="0" rtlCol="0">
            <a:spAutoFit/>
          </a:bodyPr>
          <a:lstStyle/>
          <a:p>
            <a:pPr marL="201046" algn="l" defTabSz="1507846" rtl="0">
              <a:spcBef>
                <a:spcPts val="165"/>
              </a:spcBef>
            </a:pPr>
            <a:r>
              <a:rPr sz="1979" kern="1200" spc="-33" dirty="0">
                <a:solidFill>
                  <a:srgbClr val="FFFFFF"/>
                </a:solidFill>
                <a:latin typeface="Trebuchet MS"/>
                <a:ea typeface="+mn-ea"/>
                <a:cs typeface="Trebuchet MS"/>
              </a:rPr>
              <a:t>51.4</a:t>
            </a:r>
            <a:endParaRPr sz="1979" kern="1200">
              <a:solidFill>
                <a:srgbClr val="4D4F4F"/>
              </a:solidFill>
              <a:latin typeface="Trebuchet MS"/>
              <a:ea typeface="+mn-ea"/>
              <a:cs typeface="Trebuchet MS"/>
            </a:endParaRPr>
          </a:p>
        </p:txBody>
      </p:sp>
      <p:sp>
        <p:nvSpPr>
          <p:cNvPr id="91" name="object 106">
            <a:extLst>
              <a:ext uri="{FF2B5EF4-FFF2-40B4-BE49-F238E27FC236}">
                <a16:creationId xmlns:a16="http://schemas.microsoft.com/office/drawing/2014/main" id="{3DD1D5FE-7B78-4DA6-BA24-B754338B4F0E}"/>
              </a:ext>
            </a:extLst>
          </p:cNvPr>
          <p:cNvSpPr txBox="1"/>
          <p:nvPr/>
        </p:nvSpPr>
        <p:spPr>
          <a:xfrm>
            <a:off x="9886190" y="7959362"/>
            <a:ext cx="887931" cy="325717"/>
          </a:xfrm>
          <a:prstGeom prst="rect">
            <a:avLst/>
          </a:prstGeom>
        </p:spPr>
        <p:txBody>
          <a:bodyPr vert="horz" wrap="square" lIns="0" tIns="20942" rIns="0" bIns="0" rtlCol="0">
            <a:spAutoFit/>
          </a:bodyPr>
          <a:lstStyle/>
          <a:p>
            <a:pPr marL="201046" algn="l" defTabSz="1507846" rtl="0">
              <a:spcBef>
                <a:spcPts val="165"/>
              </a:spcBef>
            </a:pPr>
            <a:r>
              <a:rPr sz="1979" kern="1200" spc="-33" dirty="0">
                <a:solidFill>
                  <a:srgbClr val="FFFFFF"/>
                </a:solidFill>
                <a:latin typeface="Trebuchet MS"/>
                <a:ea typeface="+mn-ea"/>
                <a:cs typeface="Trebuchet MS"/>
              </a:rPr>
              <a:t>64.7</a:t>
            </a:r>
            <a:endParaRPr sz="1979" kern="1200">
              <a:solidFill>
                <a:srgbClr val="4D4F4F"/>
              </a:solidFill>
              <a:latin typeface="Trebuchet MS"/>
              <a:ea typeface="+mn-ea"/>
              <a:cs typeface="Trebuchet MS"/>
            </a:endParaRPr>
          </a:p>
        </p:txBody>
      </p:sp>
      <p:sp>
        <p:nvSpPr>
          <p:cNvPr id="92" name="object 107">
            <a:extLst>
              <a:ext uri="{FF2B5EF4-FFF2-40B4-BE49-F238E27FC236}">
                <a16:creationId xmlns:a16="http://schemas.microsoft.com/office/drawing/2014/main" id="{743742C0-665F-4823-B51B-687249DDA2C7}"/>
              </a:ext>
            </a:extLst>
          </p:cNvPr>
          <p:cNvSpPr txBox="1"/>
          <p:nvPr/>
        </p:nvSpPr>
        <p:spPr>
          <a:xfrm>
            <a:off x="11130131" y="7524066"/>
            <a:ext cx="887931" cy="325717"/>
          </a:xfrm>
          <a:prstGeom prst="rect">
            <a:avLst/>
          </a:prstGeom>
        </p:spPr>
        <p:txBody>
          <a:bodyPr vert="horz" wrap="square" lIns="0" tIns="20942" rIns="0" bIns="0" rtlCol="0">
            <a:spAutoFit/>
          </a:bodyPr>
          <a:lstStyle/>
          <a:p>
            <a:pPr marL="201046" algn="l" defTabSz="1507846" rtl="0">
              <a:spcBef>
                <a:spcPts val="165"/>
              </a:spcBef>
            </a:pPr>
            <a:r>
              <a:rPr sz="1979" kern="1200" spc="-33" dirty="0">
                <a:solidFill>
                  <a:srgbClr val="FFFFFF"/>
                </a:solidFill>
                <a:latin typeface="Trebuchet MS"/>
                <a:ea typeface="+mn-ea"/>
                <a:cs typeface="Trebuchet MS"/>
              </a:rPr>
              <a:t>98.5</a:t>
            </a:r>
            <a:endParaRPr sz="1979" kern="1200">
              <a:solidFill>
                <a:srgbClr val="4D4F4F"/>
              </a:solidFill>
              <a:latin typeface="Trebuchet MS"/>
              <a:ea typeface="+mn-ea"/>
              <a:cs typeface="Trebuchet MS"/>
            </a:endParaRPr>
          </a:p>
        </p:txBody>
      </p:sp>
      <p:sp>
        <p:nvSpPr>
          <p:cNvPr id="93" name="object 108">
            <a:extLst>
              <a:ext uri="{FF2B5EF4-FFF2-40B4-BE49-F238E27FC236}">
                <a16:creationId xmlns:a16="http://schemas.microsoft.com/office/drawing/2014/main" id="{1EB6A94F-562B-4951-8BB3-6D41A395CBCA}"/>
              </a:ext>
            </a:extLst>
          </p:cNvPr>
          <p:cNvSpPr txBox="1"/>
          <p:nvPr/>
        </p:nvSpPr>
        <p:spPr>
          <a:xfrm>
            <a:off x="7655892" y="8344774"/>
            <a:ext cx="353914" cy="288559"/>
          </a:xfrm>
          <a:prstGeom prst="rect">
            <a:avLst/>
          </a:prstGeom>
        </p:spPr>
        <p:txBody>
          <a:bodyPr vert="horz" wrap="square" lIns="0" tIns="21989" rIns="0" bIns="0" rtlCol="0">
            <a:spAutoFit/>
          </a:bodyPr>
          <a:lstStyle/>
          <a:p>
            <a:pPr marL="20942" algn="l" defTabSz="1507846" rtl="0">
              <a:spcBef>
                <a:spcPts val="173"/>
              </a:spcBef>
            </a:pPr>
            <a:r>
              <a:rPr sz="1731" kern="1200" spc="-41" dirty="0">
                <a:solidFill>
                  <a:srgbClr val="797B7B"/>
                </a:solidFill>
                <a:latin typeface="Trebuchet MS"/>
                <a:ea typeface="+mn-ea"/>
                <a:cs typeface="Trebuchet MS"/>
              </a:rPr>
              <a:t>6.0</a:t>
            </a:r>
            <a:endParaRPr sz="1731" kern="1200">
              <a:solidFill>
                <a:srgbClr val="4D4F4F"/>
              </a:solidFill>
              <a:latin typeface="Trebuchet MS"/>
              <a:ea typeface="+mn-ea"/>
              <a:cs typeface="Trebuchet MS"/>
            </a:endParaRPr>
          </a:p>
        </p:txBody>
      </p:sp>
      <p:sp>
        <p:nvSpPr>
          <p:cNvPr id="94" name="object 109">
            <a:extLst>
              <a:ext uri="{FF2B5EF4-FFF2-40B4-BE49-F238E27FC236}">
                <a16:creationId xmlns:a16="http://schemas.microsoft.com/office/drawing/2014/main" id="{AFA47595-18BA-4ABB-9BD9-F46CF07A88E9}"/>
              </a:ext>
            </a:extLst>
          </p:cNvPr>
          <p:cNvSpPr txBox="1"/>
          <p:nvPr/>
        </p:nvSpPr>
        <p:spPr>
          <a:xfrm>
            <a:off x="8853552" y="7359672"/>
            <a:ext cx="470143" cy="288559"/>
          </a:xfrm>
          <a:prstGeom prst="rect">
            <a:avLst/>
          </a:prstGeom>
        </p:spPr>
        <p:txBody>
          <a:bodyPr vert="horz" wrap="square" lIns="0" tIns="21989" rIns="0" bIns="0" rtlCol="0">
            <a:spAutoFit/>
          </a:bodyPr>
          <a:lstStyle/>
          <a:p>
            <a:pPr marL="20942" algn="l" defTabSz="1507846" rtl="0">
              <a:spcBef>
                <a:spcPts val="173"/>
              </a:spcBef>
            </a:pPr>
            <a:r>
              <a:rPr sz="1731" kern="1200" spc="-33" dirty="0">
                <a:solidFill>
                  <a:srgbClr val="797B7B"/>
                </a:solidFill>
                <a:latin typeface="Trebuchet MS"/>
                <a:ea typeface="+mn-ea"/>
                <a:cs typeface="Trebuchet MS"/>
              </a:rPr>
              <a:t>39.6</a:t>
            </a:r>
            <a:endParaRPr sz="1731" kern="1200" dirty="0">
              <a:solidFill>
                <a:srgbClr val="4D4F4F"/>
              </a:solidFill>
              <a:latin typeface="Trebuchet MS"/>
              <a:ea typeface="+mn-ea"/>
              <a:cs typeface="Trebuchet MS"/>
            </a:endParaRPr>
          </a:p>
        </p:txBody>
      </p:sp>
      <p:sp>
        <p:nvSpPr>
          <p:cNvPr id="95" name="object 110">
            <a:extLst>
              <a:ext uri="{FF2B5EF4-FFF2-40B4-BE49-F238E27FC236}">
                <a16:creationId xmlns:a16="http://schemas.microsoft.com/office/drawing/2014/main" id="{FB80E941-6FD8-4CF4-86A4-A39CA3F7E1BF}"/>
              </a:ext>
            </a:extLst>
          </p:cNvPr>
          <p:cNvSpPr txBox="1"/>
          <p:nvPr/>
        </p:nvSpPr>
        <p:spPr>
          <a:xfrm>
            <a:off x="10087442" y="6957717"/>
            <a:ext cx="470143" cy="288559"/>
          </a:xfrm>
          <a:prstGeom prst="rect">
            <a:avLst/>
          </a:prstGeom>
        </p:spPr>
        <p:txBody>
          <a:bodyPr vert="horz" wrap="square" lIns="0" tIns="21989" rIns="0" bIns="0" rtlCol="0">
            <a:spAutoFit/>
          </a:bodyPr>
          <a:lstStyle/>
          <a:p>
            <a:pPr marL="20942" algn="l" defTabSz="1507846" rtl="0">
              <a:spcBef>
                <a:spcPts val="173"/>
              </a:spcBef>
            </a:pPr>
            <a:r>
              <a:rPr sz="1731" kern="1200" spc="-33" dirty="0">
                <a:solidFill>
                  <a:srgbClr val="797B7B"/>
                </a:solidFill>
                <a:latin typeface="Trebuchet MS"/>
                <a:ea typeface="+mn-ea"/>
                <a:cs typeface="Trebuchet MS"/>
              </a:rPr>
              <a:t>56.6</a:t>
            </a:r>
            <a:endParaRPr sz="1731" kern="1200">
              <a:solidFill>
                <a:srgbClr val="4D4F4F"/>
              </a:solidFill>
              <a:latin typeface="Trebuchet MS"/>
              <a:ea typeface="+mn-ea"/>
              <a:cs typeface="Trebuchet MS"/>
            </a:endParaRPr>
          </a:p>
        </p:txBody>
      </p:sp>
      <p:sp>
        <p:nvSpPr>
          <p:cNvPr id="96" name="object 111">
            <a:extLst>
              <a:ext uri="{FF2B5EF4-FFF2-40B4-BE49-F238E27FC236}">
                <a16:creationId xmlns:a16="http://schemas.microsoft.com/office/drawing/2014/main" id="{DAFBFAFD-613F-4546-8B33-741EF890CEE7}"/>
              </a:ext>
            </a:extLst>
          </p:cNvPr>
          <p:cNvSpPr txBox="1"/>
          <p:nvPr/>
        </p:nvSpPr>
        <p:spPr>
          <a:xfrm>
            <a:off x="7201456" y="6144420"/>
            <a:ext cx="5015554" cy="288559"/>
          </a:xfrm>
          <a:prstGeom prst="rect">
            <a:avLst/>
          </a:prstGeom>
        </p:spPr>
        <p:txBody>
          <a:bodyPr vert="horz" wrap="square" lIns="0" tIns="21989" rIns="0" bIns="0" rtlCol="0">
            <a:spAutoFit/>
          </a:bodyPr>
          <a:lstStyle/>
          <a:p>
            <a:pPr marL="20942" algn="l" defTabSz="1507846" rtl="0">
              <a:spcBef>
                <a:spcPts val="173"/>
              </a:spcBef>
              <a:tabLst>
                <a:tab pos="4139246" algn="l"/>
                <a:tab pos="4993691" algn="l"/>
              </a:tabLst>
            </a:pPr>
            <a:r>
              <a:rPr sz="1731" u="sng" kern="1200" dirty="0">
                <a:solidFill>
                  <a:srgbClr val="797B7B"/>
                </a:solidFill>
                <a:uFill>
                  <a:solidFill>
                    <a:srgbClr val="E3E4E4"/>
                  </a:solidFill>
                </a:uFill>
                <a:latin typeface="Trebuchet MS"/>
                <a:ea typeface="+mn-ea"/>
                <a:cs typeface="Trebuchet MS"/>
              </a:rPr>
              <a:t>	</a:t>
            </a:r>
            <a:r>
              <a:rPr sz="1731" u="sng" kern="1200" spc="-33" dirty="0">
                <a:solidFill>
                  <a:srgbClr val="797B7B"/>
                </a:solidFill>
                <a:uFill>
                  <a:solidFill>
                    <a:srgbClr val="E3E4E4"/>
                  </a:solidFill>
                </a:uFill>
                <a:latin typeface="Trebuchet MS"/>
                <a:ea typeface="+mn-ea"/>
                <a:cs typeface="Trebuchet MS"/>
              </a:rPr>
              <a:t>88.3</a:t>
            </a:r>
            <a:r>
              <a:rPr sz="1731" u="sng" kern="1200" dirty="0">
                <a:solidFill>
                  <a:srgbClr val="797B7B"/>
                </a:solidFill>
                <a:uFill>
                  <a:solidFill>
                    <a:srgbClr val="E3E4E4"/>
                  </a:solidFill>
                </a:uFill>
                <a:latin typeface="Trebuchet MS"/>
                <a:ea typeface="+mn-ea"/>
                <a:cs typeface="Trebuchet MS"/>
              </a:rPr>
              <a:t>	</a:t>
            </a:r>
            <a:endParaRPr sz="1731" kern="1200">
              <a:solidFill>
                <a:srgbClr val="4D4F4F"/>
              </a:solidFill>
              <a:latin typeface="Trebuchet MS"/>
              <a:ea typeface="+mn-ea"/>
              <a:cs typeface="Trebuchet MS"/>
            </a:endParaRPr>
          </a:p>
        </p:txBody>
      </p:sp>
      <p:sp>
        <p:nvSpPr>
          <p:cNvPr id="97" name="object 112">
            <a:extLst>
              <a:ext uri="{FF2B5EF4-FFF2-40B4-BE49-F238E27FC236}">
                <a16:creationId xmlns:a16="http://schemas.microsoft.com/office/drawing/2014/main" id="{257EA675-0249-4BD8-82F7-280391BD844D}"/>
              </a:ext>
            </a:extLst>
          </p:cNvPr>
          <p:cNvSpPr txBox="1"/>
          <p:nvPr/>
        </p:nvSpPr>
        <p:spPr>
          <a:xfrm>
            <a:off x="6583253" y="5688100"/>
            <a:ext cx="437683" cy="3983770"/>
          </a:xfrm>
          <a:prstGeom prst="rect">
            <a:avLst/>
          </a:prstGeom>
        </p:spPr>
        <p:txBody>
          <a:bodyPr vert="horz" wrap="square" lIns="0" tIns="20942" rIns="0" bIns="0" rtlCol="0">
            <a:spAutoFit/>
          </a:bodyPr>
          <a:lstStyle/>
          <a:p>
            <a:pPr marR="8377" algn="r" defTabSz="1507846" rtl="0">
              <a:spcBef>
                <a:spcPts val="165"/>
              </a:spcBef>
            </a:pPr>
            <a:r>
              <a:rPr sz="1979" kern="1200" spc="-41" dirty="0">
                <a:solidFill>
                  <a:srgbClr val="898D8D"/>
                </a:solidFill>
                <a:latin typeface="Trebuchet MS"/>
                <a:ea typeface="+mn-ea"/>
                <a:cs typeface="Trebuchet MS"/>
              </a:rPr>
              <a:t>120</a:t>
            </a:r>
            <a:endParaRPr sz="1979" kern="1200">
              <a:solidFill>
                <a:srgbClr val="4D4F4F"/>
              </a:solidFill>
              <a:latin typeface="Trebuchet MS"/>
              <a:ea typeface="+mn-ea"/>
              <a:cs typeface="Trebuchet MS"/>
            </a:endParaRPr>
          </a:p>
          <a:p>
            <a:pPr marR="8377" algn="r" defTabSz="1507846" rtl="0">
              <a:spcBef>
                <a:spcPts val="1690"/>
              </a:spcBef>
            </a:pPr>
            <a:r>
              <a:rPr sz="1979" kern="1200" spc="-41" dirty="0">
                <a:solidFill>
                  <a:srgbClr val="898D8D"/>
                </a:solidFill>
                <a:latin typeface="Trebuchet MS"/>
                <a:ea typeface="+mn-ea"/>
                <a:cs typeface="Trebuchet MS"/>
              </a:rPr>
              <a:t>100</a:t>
            </a:r>
            <a:endParaRPr sz="1979" kern="1200">
              <a:solidFill>
                <a:srgbClr val="4D4F4F"/>
              </a:solidFill>
              <a:latin typeface="Trebuchet MS"/>
              <a:ea typeface="+mn-ea"/>
              <a:cs typeface="Trebuchet MS"/>
            </a:endParaRPr>
          </a:p>
          <a:p>
            <a:pPr marR="10471" algn="r" defTabSz="1507846" rtl="0">
              <a:spcBef>
                <a:spcPts val="1690"/>
              </a:spcBef>
            </a:pPr>
            <a:r>
              <a:rPr sz="1979" kern="1200" spc="-41" dirty="0">
                <a:solidFill>
                  <a:srgbClr val="898D8D"/>
                </a:solidFill>
                <a:latin typeface="Trebuchet MS"/>
                <a:ea typeface="+mn-ea"/>
                <a:cs typeface="Trebuchet MS"/>
              </a:rPr>
              <a:t>80</a:t>
            </a:r>
            <a:endParaRPr sz="1979" kern="1200">
              <a:solidFill>
                <a:srgbClr val="4D4F4F"/>
              </a:solidFill>
              <a:latin typeface="Trebuchet MS"/>
              <a:ea typeface="+mn-ea"/>
              <a:cs typeface="Trebuchet MS"/>
            </a:endParaRPr>
          </a:p>
          <a:p>
            <a:pPr marR="10471" algn="r" defTabSz="1507846" rtl="0">
              <a:spcBef>
                <a:spcPts val="1690"/>
              </a:spcBef>
            </a:pPr>
            <a:r>
              <a:rPr sz="1979" kern="1200" spc="-41" dirty="0">
                <a:solidFill>
                  <a:srgbClr val="898D8D"/>
                </a:solidFill>
                <a:latin typeface="Trebuchet MS"/>
                <a:ea typeface="+mn-ea"/>
                <a:cs typeface="Trebuchet MS"/>
              </a:rPr>
              <a:t>60</a:t>
            </a:r>
            <a:endParaRPr sz="1979" kern="1200">
              <a:solidFill>
                <a:srgbClr val="4D4F4F"/>
              </a:solidFill>
              <a:latin typeface="Trebuchet MS"/>
              <a:ea typeface="+mn-ea"/>
              <a:cs typeface="Trebuchet MS"/>
            </a:endParaRPr>
          </a:p>
          <a:p>
            <a:pPr marR="10471" algn="r" defTabSz="1507846" rtl="0">
              <a:spcBef>
                <a:spcPts val="1690"/>
              </a:spcBef>
            </a:pPr>
            <a:r>
              <a:rPr sz="1979" kern="1200" spc="-41" dirty="0">
                <a:solidFill>
                  <a:srgbClr val="898D8D"/>
                </a:solidFill>
                <a:latin typeface="Trebuchet MS"/>
                <a:ea typeface="+mn-ea"/>
                <a:cs typeface="Trebuchet MS"/>
              </a:rPr>
              <a:t>40</a:t>
            </a:r>
            <a:endParaRPr sz="1979" kern="1200">
              <a:solidFill>
                <a:srgbClr val="4D4F4F"/>
              </a:solidFill>
              <a:latin typeface="Trebuchet MS"/>
              <a:ea typeface="+mn-ea"/>
              <a:cs typeface="Trebuchet MS"/>
            </a:endParaRPr>
          </a:p>
          <a:p>
            <a:pPr marR="10471" algn="r" defTabSz="1507846" rtl="0">
              <a:spcBef>
                <a:spcPts val="1690"/>
              </a:spcBef>
            </a:pPr>
            <a:r>
              <a:rPr sz="1979" kern="1200" spc="-41" dirty="0">
                <a:solidFill>
                  <a:srgbClr val="898D8D"/>
                </a:solidFill>
                <a:latin typeface="Trebuchet MS"/>
                <a:ea typeface="+mn-ea"/>
                <a:cs typeface="Trebuchet MS"/>
              </a:rPr>
              <a:t>20</a:t>
            </a:r>
            <a:endParaRPr sz="1979" kern="1200">
              <a:solidFill>
                <a:srgbClr val="4D4F4F"/>
              </a:solidFill>
              <a:latin typeface="Trebuchet MS"/>
              <a:ea typeface="+mn-ea"/>
              <a:cs typeface="Trebuchet MS"/>
            </a:endParaRPr>
          </a:p>
          <a:p>
            <a:pPr marR="8377" algn="r" defTabSz="1507846" rtl="0">
              <a:spcBef>
                <a:spcPts val="1690"/>
              </a:spcBef>
            </a:pPr>
            <a:r>
              <a:rPr sz="1979" kern="1200" spc="-82" dirty="0">
                <a:solidFill>
                  <a:srgbClr val="898D8D"/>
                </a:solidFill>
                <a:latin typeface="Trebuchet MS"/>
                <a:ea typeface="+mn-ea"/>
                <a:cs typeface="Trebuchet MS"/>
              </a:rPr>
              <a:t>0</a:t>
            </a:r>
            <a:endParaRPr sz="1979" kern="1200">
              <a:solidFill>
                <a:srgbClr val="4D4F4F"/>
              </a:solidFill>
              <a:latin typeface="Trebuchet MS"/>
              <a:ea typeface="+mn-ea"/>
              <a:cs typeface="Trebuchet MS"/>
            </a:endParaRPr>
          </a:p>
          <a:p>
            <a:pPr marR="8377" algn="r" defTabSz="1507846" rtl="0">
              <a:spcBef>
                <a:spcPts val="1680"/>
              </a:spcBef>
            </a:pPr>
            <a:r>
              <a:rPr sz="1979" kern="1200" spc="-16" dirty="0">
                <a:solidFill>
                  <a:srgbClr val="898D8D"/>
                </a:solidFill>
                <a:latin typeface="Trebuchet MS"/>
                <a:ea typeface="+mn-ea"/>
                <a:cs typeface="Trebuchet MS"/>
              </a:rPr>
              <a:t>-</a:t>
            </a:r>
            <a:r>
              <a:rPr sz="1979" kern="1200" spc="-41" dirty="0">
                <a:solidFill>
                  <a:srgbClr val="898D8D"/>
                </a:solidFill>
                <a:latin typeface="Trebuchet MS"/>
                <a:ea typeface="+mn-ea"/>
                <a:cs typeface="Trebuchet MS"/>
              </a:rPr>
              <a:t>20</a:t>
            </a:r>
            <a:endParaRPr sz="1979" kern="1200">
              <a:solidFill>
                <a:srgbClr val="4D4F4F"/>
              </a:solidFill>
              <a:latin typeface="Trebuchet MS"/>
              <a:ea typeface="+mn-ea"/>
              <a:cs typeface="Trebuchet MS"/>
            </a:endParaRPr>
          </a:p>
        </p:txBody>
      </p:sp>
      <p:sp>
        <p:nvSpPr>
          <p:cNvPr id="98" name="object 113">
            <a:extLst>
              <a:ext uri="{FF2B5EF4-FFF2-40B4-BE49-F238E27FC236}">
                <a16:creationId xmlns:a16="http://schemas.microsoft.com/office/drawing/2014/main" id="{FB811ADA-8E4A-487F-81B7-5D16E379C9A5}"/>
              </a:ext>
            </a:extLst>
          </p:cNvPr>
          <p:cNvSpPr txBox="1"/>
          <p:nvPr/>
        </p:nvSpPr>
        <p:spPr>
          <a:xfrm>
            <a:off x="7560818" y="9613928"/>
            <a:ext cx="568569"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898D8D"/>
                </a:solidFill>
                <a:latin typeface="Trebuchet MS"/>
                <a:ea typeface="+mn-ea"/>
                <a:cs typeface="Trebuchet MS"/>
              </a:rPr>
              <a:t>2020</a:t>
            </a:r>
            <a:endParaRPr sz="1979" kern="1200">
              <a:solidFill>
                <a:srgbClr val="4D4F4F"/>
              </a:solidFill>
              <a:latin typeface="Trebuchet MS"/>
              <a:ea typeface="+mn-ea"/>
              <a:cs typeface="Trebuchet MS"/>
            </a:endParaRPr>
          </a:p>
        </p:txBody>
      </p:sp>
      <p:sp>
        <p:nvSpPr>
          <p:cNvPr id="99" name="object 114">
            <a:extLst>
              <a:ext uri="{FF2B5EF4-FFF2-40B4-BE49-F238E27FC236}">
                <a16:creationId xmlns:a16="http://schemas.microsoft.com/office/drawing/2014/main" id="{4AB509F7-4005-4C87-92FA-DF6D60201D12}"/>
              </a:ext>
            </a:extLst>
          </p:cNvPr>
          <p:cNvSpPr txBox="1"/>
          <p:nvPr/>
        </p:nvSpPr>
        <p:spPr>
          <a:xfrm>
            <a:off x="11291174" y="9613928"/>
            <a:ext cx="568569" cy="325717"/>
          </a:xfrm>
          <a:prstGeom prst="rect">
            <a:avLst/>
          </a:prstGeom>
        </p:spPr>
        <p:txBody>
          <a:bodyPr vert="horz" wrap="square" lIns="0" tIns="20942" rIns="0" bIns="0" rtlCol="0">
            <a:spAutoFit/>
          </a:bodyPr>
          <a:lstStyle/>
          <a:p>
            <a:pPr marL="20942" algn="l" defTabSz="1507846" rtl="0">
              <a:spcBef>
                <a:spcPts val="165"/>
              </a:spcBef>
            </a:pPr>
            <a:r>
              <a:rPr sz="1979" kern="1200" spc="-33" dirty="0">
                <a:solidFill>
                  <a:srgbClr val="898D8D"/>
                </a:solidFill>
                <a:latin typeface="Trebuchet MS"/>
                <a:ea typeface="+mn-ea"/>
                <a:cs typeface="Trebuchet MS"/>
              </a:rPr>
              <a:t>2023</a:t>
            </a:r>
            <a:endParaRPr sz="1979" kern="1200">
              <a:solidFill>
                <a:srgbClr val="4D4F4F"/>
              </a:solidFill>
              <a:latin typeface="Trebuchet MS"/>
              <a:ea typeface="+mn-ea"/>
              <a:cs typeface="Trebuchet MS"/>
            </a:endParaRPr>
          </a:p>
        </p:txBody>
      </p:sp>
      <p:sp>
        <p:nvSpPr>
          <p:cNvPr id="100" name="object 115">
            <a:extLst>
              <a:ext uri="{FF2B5EF4-FFF2-40B4-BE49-F238E27FC236}">
                <a16:creationId xmlns:a16="http://schemas.microsoft.com/office/drawing/2014/main" id="{AB40F45A-62AD-41B4-B6C2-9FC4BA07A782}"/>
              </a:ext>
            </a:extLst>
          </p:cNvPr>
          <p:cNvSpPr txBox="1"/>
          <p:nvPr/>
        </p:nvSpPr>
        <p:spPr>
          <a:xfrm>
            <a:off x="7465323" y="5007075"/>
            <a:ext cx="4295157" cy="735845"/>
          </a:xfrm>
          <a:prstGeom prst="rect">
            <a:avLst/>
          </a:prstGeom>
        </p:spPr>
        <p:txBody>
          <a:bodyPr vert="horz" wrap="square" lIns="0" tIns="42929" rIns="0" bIns="0" rtlCol="0">
            <a:spAutoFit/>
          </a:bodyPr>
          <a:lstStyle/>
          <a:p>
            <a:pPr marL="1731928" marR="8377" indent="-1712033" algn="l" defTabSz="1507846" rtl="0">
              <a:lnSpc>
                <a:spcPts val="2671"/>
              </a:lnSpc>
              <a:spcBef>
                <a:spcPts val="336"/>
              </a:spcBef>
            </a:pPr>
            <a:r>
              <a:rPr sz="2309" b="1" kern="1200" spc="-33" dirty="0">
                <a:solidFill>
                  <a:srgbClr val="898D8D"/>
                </a:solidFill>
                <a:latin typeface="Trebuchet MS"/>
                <a:ea typeface="+mn-ea"/>
                <a:cs typeface="Trebuchet MS"/>
              </a:rPr>
              <a:t>CONSOLIDATED</a:t>
            </a:r>
            <a:r>
              <a:rPr sz="2309" b="1" kern="1200" spc="-49" dirty="0">
                <a:solidFill>
                  <a:srgbClr val="898D8D"/>
                </a:solidFill>
                <a:latin typeface="Trebuchet MS"/>
                <a:ea typeface="+mn-ea"/>
                <a:cs typeface="Trebuchet MS"/>
              </a:rPr>
              <a:t> </a:t>
            </a:r>
            <a:r>
              <a:rPr sz="2309" b="1" kern="1200" dirty="0">
                <a:solidFill>
                  <a:srgbClr val="898D8D"/>
                </a:solidFill>
                <a:latin typeface="Trebuchet MS"/>
                <a:ea typeface="+mn-ea"/>
                <a:cs typeface="Trebuchet MS"/>
              </a:rPr>
              <a:t>NET</a:t>
            </a:r>
            <a:r>
              <a:rPr sz="2309" b="1" kern="1200" spc="-74" dirty="0">
                <a:solidFill>
                  <a:srgbClr val="898D8D"/>
                </a:solidFill>
                <a:latin typeface="Trebuchet MS"/>
                <a:ea typeface="+mn-ea"/>
                <a:cs typeface="Trebuchet MS"/>
              </a:rPr>
              <a:t> </a:t>
            </a:r>
            <a:r>
              <a:rPr sz="2309" b="1" kern="1200" spc="-16" dirty="0">
                <a:solidFill>
                  <a:srgbClr val="898D8D"/>
                </a:solidFill>
                <a:latin typeface="Trebuchet MS"/>
                <a:ea typeface="+mn-ea"/>
                <a:cs typeface="Trebuchet MS"/>
              </a:rPr>
              <a:t>DEBT/(NET CASH)</a:t>
            </a:r>
            <a:endParaRPr sz="2309" kern="1200">
              <a:solidFill>
                <a:srgbClr val="4D4F4F"/>
              </a:solidFill>
              <a:latin typeface="Trebuchet MS"/>
              <a:ea typeface="+mn-ea"/>
              <a:cs typeface="Trebuchet MS"/>
            </a:endParaRPr>
          </a:p>
        </p:txBody>
      </p:sp>
      <p:sp>
        <p:nvSpPr>
          <p:cNvPr id="101" name="object 116">
            <a:extLst>
              <a:ext uri="{FF2B5EF4-FFF2-40B4-BE49-F238E27FC236}">
                <a16:creationId xmlns:a16="http://schemas.microsoft.com/office/drawing/2014/main" id="{5E096B56-CEED-4456-9C7C-243AA327A8B5}"/>
              </a:ext>
            </a:extLst>
          </p:cNvPr>
          <p:cNvSpPr/>
          <p:nvPr/>
        </p:nvSpPr>
        <p:spPr>
          <a:xfrm>
            <a:off x="8476392" y="10076659"/>
            <a:ext cx="130886" cy="130886"/>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A9C3AE"/>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102" name="object 117">
            <a:extLst>
              <a:ext uri="{FF2B5EF4-FFF2-40B4-BE49-F238E27FC236}">
                <a16:creationId xmlns:a16="http://schemas.microsoft.com/office/drawing/2014/main" id="{7A6824AB-615A-4700-BAEA-87200304FAEC}"/>
              </a:ext>
            </a:extLst>
          </p:cNvPr>
          <p:cNvSpPr txBox="1"/>
          <p:nvPr/>
        </p:nvSpPr>
        <p:spPr>
          <a:xfrm>
            <a:off x="8646018" y="9576232"/>
            <a:ext cx="726679" cy="706823"/>
          </a:xfrm>
          <a:prstGeom prst="rect">
            <a:avLst/>
          </a:prstGeom>
        </p:spPr>
        <p:txBody>
          <a:bodyPr vert="horz" wrap="square" lIns="0" tIns="58637" rIns="0" bIns="0" rtlCol="0">
            <a:spAutoFit/>
          </a:bodyPr>
          <a:lstStyle/>
          <a:p>
            <a:pPr marL="179057" algn="l" defTabSz="1507846" rtl="0">
              <a:spcBef>
                <a:spcPts val="462"/>
              </a:spcBef>
            </a:pPr>
            <a:r>
              <a:rPr sz="1979" kern="1200" spc="-33" dirty="0">
                <a:solidFill>
                  <a:srgbClr val="898D8D"/>
                </a:solidFill>
                <a:latin typeface="Trebuchet MS"/>
                <a:ea typeface="+mn-ea"/>
                <a:cs typeface="Trebuchet MS"/>
              </a:rPr>
              <a:t>2021</a:t>
            </a:r>
            <a:endParaRPr sz="1979" kern="1200">
              <a:solidFill>
                <a:srgbClr val="4D4F4F"/>
              </a:solidFill>
              <a:latin typeface="Trebuchet MS"/>
              <a:ea typeface="+mn-ea"/>
              <a:cs typeface="Trebuchet MS"/>
            </a:endParaRPr>
          </a:p>
          <a:p>
            <a:pPr marL="20942" algn="l" defTabSz="1507846" rtl="0">
              <a:spcBef>
                <a:spcPts val="297"/>
              </a:spcBef>
            </a:pPr>
            <a:r>
              <a:rPr sz="1979" kern="1200" spc="-33" dirty="0">
                <a:solidFill>
                  <a:srgbClr val="898D8D"/>
                </a:solidFill>
                <a:latin typeface="Trebuchet MS"/>
                <a:ea typeface="+mn-ea"/>
                <a:cs typeface="Trebuchet MS"/>
              </a:rPr>
              <a:t>Cash</a:t>
            </a:r>
            <a:endParaRPr sz="1979" kern="1200">
              <a:solidFill>
                <a:srgbClr val="4D4F4F"/>
              </a:solidFill>
              <a:latin typeface="Trebuchet MS"/>
              <a:ea typeface="+mn-ea"/>
              <a:cs typeface="Trebuchet MS"/>
            </a:endParaRPr>
          </a:p>
        </p:txBody>
      </p:sp>
      <p:sp>
        <p:nvSpPr>
          <p:cNvPr id="103" name="object 118">
            <a:extLst>
              <a:ext uri="{FF2B5EF4-FFF2-40B4-BE49-F238E27FC236}">
                <a16:creationId xmlns:a16="http://schemas.microsoft.com/office/drawing/2014/main" id="{ECCAA391-47BF-418F-B9EF-F6ABCA0C2D1D}"/>
              </a:ext>
            </a:extLst>
          </p:cNvPr>
          <p:cNvSpPr/>
          <p:nvPr/>
        </p:nvSpPr>
        <p:spPr>
          <a:xfrm>
            <a:off x="9644941" y="10076659"/>
            <a:ext cx="130886" cy="130886"/>
          </a:xfrm>
          <a:custGeom>
            <a:avLst/>
            <a:gdLst/>
            <a:ahLst/>
            <a:cxnLst/>
            <a:rect l="l" t="t" r="r" b="b"/>
            <a:pathLst>
              <a:path w="79375" h="79375">
                <a:moveTo>
                  <a:pt x="79248" y="0"/>
                </a:moveTo>
                <a:lnTo>
                  <a:pt x="0" y="0"/>
                </a:lnTo>
                <a:lnTo>
                  <a:pt x="0" y="79248"/>
                </a:lnTo>
                <a:lnTo>
                  <a:pt x="79248" y="79248"/>
                </a:lnTo>
                <a:lnTo>
                  <a:pt x="79248" y="0"/>
                </a:lnTo>
                <a:close/>
              </a:path>
            </a:pathLst>
          </a:custGeom>
          <a:solidFill>
            <a:srgbClr val="5F8669"/>
          </a:solidFill>
        </p:spPr>
        <p:txBody>
          <a:bodyPr wrap="square" lIns="0" tIns="0" rIns="0" bIns="0" rtlCol="0"/>
          <a:lstStyle/>
          <a:p>
            <a:pPr algn="l" defTabSz="1507846" rtl="0"/>
            <a:endParaRPr sz="2968" kern="1200">
              <a:solidFill>
                <a:srgbClr val="4D4F4F"/>
              </a:solidFill>
              <a:latin typeface="Avenir Light"/>
              <a:ea typeface="+mn-ea"/>
              <a:cs typeface="+mn-cs"/>
            </a:endParaRPr>
          </a:p>
        </p:txBody>
      </p:sp>
      <p:sp>
        <p:nvSpPr>
          <p:cNvPr id="104" name="object 119">
            <a:extLst>
              <a:ext uri="{FF2B5EF4-FFF2-40B4-BE49-F238E27FC236}">
                <a16:creationId xmlns:a16="http://schemas.microsoft.com/office/drawing/2014/main" id="{80F6FC0E-0492-44FA-97C6-42AB1AB5CB5E}"/>
              </a:ext>
            </a:extLst>
          </p:cNvPr>
          <p:cNvSpPr txBox="1"/>
          <p:nvPr/>
        </p:nvSpPr>
        <p:spPr>
          <a:xfrm>
            <a:off x="9814571" y="9576233"/>
            <a:ext cx="802068" cy="706823"/>
          </a:xfrm>
          <a:prstGeom prst="rect">
            <a:avLst/>
          </a:prstGeom>
        </p:spPr>
        <p:txBody>
          <a:bodyPr vert="horz" wrap="square" lIns="0" tIns="58637" rIns="0" bIns="0" rtlCol="0">
            <a:spAutoFit/>
          </a:bodyPr>
          <a:lstStyle/>
          <a:p>
            <a:pPr marL="253402" algn="l" defTabSz="1507846" rtl="0">
              <a:spcBef>
                <a:spcPts val="462"/>
              </a:spcBef>
            </a:pPr>
            <a:r>
              <a:rPr sz="1979" kern="1200" spc="-33" dirty="0">
                <a:solidFill>
                  <a:srgbClr val="898D8D"/>
                </a:solidFill>
                <a:latin typeface="Trebuchet MS"/>
                <a:ea typeface="+mn-ea"/>
                <a:cs typeface="Trebuchet MS"/>
              </a:rPr>
              <a:t>2022</a:t>
            </a:r>
            <a:endParaRPr sz="1979" kern="1200">
              <a:solidFill>
                <a:srgbClr val="4D4F4F"/>
              </a:solidFill>
              <a:latin typeface="Trebuchet MS"/>
              <a:ea typeface="+mn-ea"/>
              <a:cs typeface="Trebuchet MS"/>
            </a:endParaRPr>
          </a:p>
          <a:p>
            <a:pPr marL="20942" algn="l" defTabSz="1507846" rtl="0">
              <a:spcBef>
                <a:spcPts val="297"/>
              </a:spcBef>
            </a:pPr>
            <a:r>
              <a:rPr sz="1979" kern="1200" spc="-33" dirty="0">
                <a:solidFill>
                  <a:srgbClr val="898D8D"/>
                </a:solidFill>
                <a:latin typeface="Trebuchet MS"/>
                <a:ea typeface="+mn-ea"/>
                <a:cs typeface="Trebuchet MS"/>
              </a:rPr>
              <a:t>Debt</a:t>
            </a:r>
            <a:endParaRPr sz="1979" kern="1200">
              <a:solidFill>
                <a:srgbClr val="4D4F4F"/>
              </a:solidFill>
              <a:latin typeface="Trebuchet MS"/>
              <a:ea typeface="+mn-ea"/>
              <a:cs typeface="Trebuchet MS"/>
            </a:endParaRPr>
          </a:p>
        </p:txBody>
      </p:sp>
    </p:spTree>
    <p:extLst>
      <p:ext uri="{BB962C8B-B14F-4D97-AF65-F5344CB8AC3E}">
        <p14:creationId xmlns:p14="http://schemas.microsoft.com/office/powerpoint/2010/main" val="1613301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8FF"/>
        </a:solidFill>
        <a:effectLst/>
      </p:bgPr>
    </p:bg>
    <p:spTree>
      <p:nvGrpSpPr>
        <p:cNvPr id="1" name=""/>
        <p:cNvGrpSpPr/>
        <p:nvPr/>
      </p:nvGrpSpPr>
      <p:grpSpPr>
        <a:xfrm>
          <a:off x="0" y="0"/>
          <a:ext cx="0" cy="0"/>
          <a:chOff x="0" y="0"/>
          <a:chExt cx="0" cy="0"/>
        </a:xfrm>
      </p:grpSpPr>
      <p:grpSp>
        <p:nvGrpSpPr>
          <p:cNvPr id="2" name="object 2"/>
          <p:cNvGrpSpPr/>
          <p:nvPr/>
        </p:nvGrpSpPr>
        <p:grpSpPr>
          <a:xfrm>
            <a:off x="17250868" y="10386426"/>
            <a:ext cx="652625" cy="486622"/>
            <a:chOff x="17249685" y="10385080"/>
            <a:chExt cx="656335" cy="489389"/>
          </a:xfrm>
        </p:grpSpPr>
        <p:sp>
          <p:nvSpPr>
            <p:cNvPr id="3" name="object 3"/>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909231" rtl="0"/>
              <a:endParaRPr sz="1789">
                <a:latin typeface="Calibri"/>
                <a:ea typeface="+mn-ea"/>
                <a:cs typeface="+mn-cs"/>
              </a:endParaRPr>
            </a:p>
          </p:txBody>
        </p:sp>
        <p:sp>
          <p:nvSpPr>
            <p:cNvPr id="4" name="object 4"/>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909231" rtl="0"/>
              <a:endParaRPr sz="1789">
                <a:latin typeface="Calibri"/>
                <a:ea typeface="+mn-ea"/>
                <a:cs typeface="+mn-cs"/>
              </a:endParaRPr>
            </a:p>
          </p:txBody>
        </p:sp>
      </p:grpSp>
      <p:grpSp>
        <p:nvGrpSpPr>
          <p:cNvPr id="5" name="object 5"/>
          <p:cNvGrpSpPr/>
          <p:nvPr/>
        </p:nvGrpSpPr>
        <p:grpSpPr>
          <a:xfrm>
            <a:off x="16809484" y="10547144"/>
            <a:ext cx="489795" cy="326578"/>
            <a:chOff x="16805817" y="10546693"/>
            <a:chExt cx="492581" cy="328434"/>
          </a:xfrm>
        </p:grpSpPr>
        <p:pic>
          <p:nvPicPr>
            <p:cNvPr id="6" name="object 6"/>
            <p:cNvPicPr/>
            <p:nvPr/>
          </p:nvPicPr>
          <p:blipFill>
            <a:blip r:embed="rId2"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7" name="object 7"/>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909231" rtl="0"/>
              <a:endParaRPr sz="1789">
                <a:latin typeface="Calibri"/>
                <a:ea typeface="+mn-ea"/>
                <a:cs typeface="+mn-cs"/>
              </a:endParaRPr>
            </a:p>
          </p:txBody>
        </p:sp>
      </p:grpSp>
      <p:grpSp>
        <p:nvGrpSpPr>
          <p:cNvPr id="8" name="object 8"/>
          <p:cNvGrpSpPr/>
          <p:nvPr/>
        </p:nvGrpSpPr>
        <p:grpSpPr>
          <a:xfrm>
            <a:off x="17692991" y="10715247"/>
            <a:ext cx="888126" cy="151538"/>
            <a:chOff x="17694304" y="10715758"/>
            <a:chExt cx="893175" cy="152400"/>
          </a:xfrm>
        </p:grpSpPr>
        <p:pic>
          <p:nvPicPr>
            <p:cNvPr id="9" name="object 9"/>
            <p:cNvPicPr/>
            <p:nvPr/>
          </p:nvPicPr>
          <p:blipFill>
            <a:blip r:embed="rId3"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10" name="object 10"/>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909231" rtl="0"/>
              <a:endParaRPr sz="1789">
                <a:latin typeface="Calibri"/>
                <a:ea typeface="+mn-ea"/>
                <a:cs typeface="+mn-cs"/>
              </a:endParaRPr>
            </a:p>
          </p:txBody>
        </p:sp>
      </p:grpSp>
      <p:sp>
        <p:nvSpPr>
          <p:cNvPr id="11" name="object 11"/>
          <p:cNvSpPr/>
          <p:nvPr/>
        </p:nvSpPr>
        <p:spPr>
          <a:xfrm>
            <a:off x="56827" y="4167095"/>
            <a:ext cx="6432807" cy="7109678"/>
          </a:xfrm>
          <a:custGeom>
            <a:avLst/>
            <a:gdLst/>
            <a:ahLst/>
            <a:cxnLst/>
            <a:rect l="l" t="t" r="r" b="b"/>
            <a:pathLst>
              <a:path w="6469380" h="7150100">
                <a:moveTo>
                  <a:pt x="3621442" y="114300"/>
                </a:moveTo>
                <a:lnTo>
                  <a:pt x="2986846" y="114300"/>
                </a:lnTo>
                <a:lnTo>
                  <a:pt x="3036458" y="127000"/>
                </a:lnTo>
                <a:lnTo>
                  <a:pt x="3085992" y="127000"/>
                </a:lnTo>
                <a:lnTo>
                  <a:pt x="3135440" y="139700"/>
                </a:lnTo>
                <a:lnTo>
                  <a:pt x="3184797" y="139700"/>
                </a:lnTo>
                <a:lnTo>
                  <a:pt x="3234055" y="152400"/>
                </a:lnTo>
                <a:lnTo>
                  <a:pt x="3283207" y="152400"/>
                </a:lnTo>
                <a:lnTo>
                  <a:pt x="3381168" y="177800"/>
                </a:lnTo>
                <a:lnTo>
                  <a:pt x="3429963" y="177800"/>
                </a:lnTo>
                <a:lnTo>
                  <a:pt x="3862317" y="292100"/>
                </a:lnTo>
                <a:lnTo>
                  <a:pt x="3909475" y="317500"/>
                </a:lnTo>
                <a:lnTo>
                  <a:pt x="4003182" y="342900"/>
                </a:lnTo>
                <a:lnTo>
                  <a:pt x="4049717" y="368300"/>
                </a:lnTo>
                <a:lnTo>
                  <a:pt x="4096030" y="381000"/>
                </a:lnTo>
                <a:lnTo>
                  <a:pt x="4142115" y="406400"/>
                </a:lnTo>
                <a:lnTo>
                  <a:pt x="4187964" y="419100"/>
                </a:lnTo>
                <a:lnTo>
                  <a:pt x="4323876" y="495300"/>
                </a:lnTo>
                <a:lnTo>
                  <a:pt x="4368524" y="508000"/>
                </a:lnTo>
                <a:lnTo>
                  <a:pt x="4456786" y="558800"/>
                </a:lnTo>
                <a:lnTo>
                  <a:pt x="4629017" y="660400"/>
                </a:lnTo>
                <a:lnTo>
                  <a:pt x="4754265" y="736600"/>
                </a:lnTo>
                <a:lnTo>
                  <a:pt x="4795238" y="774700"/>
                </a:lnTo>
                <a:lnTo>
                  <a:pt x="4915750" y="850900"/>
                </a:lnTo>
                <a:lnTo>
                  <a:pt x="4955101" y="889000"/>
                </a:lnTo>
                <a:lnTo>
                  <a:pt x="4994032" y="914400"/>
                </a:lnTo>
                <a:lnTo>
                  <a:pt x="5032540" y="952500"/>
                </a:lnTo>
                <a:lnTo>
                  <a:pt x="5070617" y="977900"/>
                </a:lnTo>
                <a:lnTo>
                  <a:pt x="5108259" y="1016000"/>
                </a:lnTo>
                <a:lnTo>
                  <a:pt x="5145461" y="1041400"/>
                </a:lnTo>
                <a:lnTo>
                  <a:pt x="5182217" y="1079500"/>
                </a:lnTo>
                <a:lnTo>
                  <a:pt x="5218521" y="1117600"/>
                </a:lnTo>
                <a:lnTo>
                  <a:pt x="5254368" y="1143000"/>
                </a:lnTo>
                <a:lnTo>
                  <a:pt x="5289753" y="1181100"/>
                </a:lnTo>
                <a:lnTo>
                  <a:pt x="5324670" y="1219200"/>
                </a:lnTo>
                <a:lnTo>
                  <a:pt x="5359114" y="1257300"/>
                </a:lnTo>
                <a:lnTo>
                  <a:pt x="5393080" y="1295400"/>
                </a:lnTo>
                <a:lnTo>
                  <a:pt x="5426561" y="1333500"/>
                </a:lnTo>
                <a:lnTo>
                  <a:pt x="5459553" y="1371600"/>
                </a:lnTo>
                <a:lnTo>
                  <a:pt x="5492051" y="1409700"/>
                </a:lnTo>
                <a:lnTo>
                  <a:pt x="5524048" y="1447800"/>
                </a:lnTo>
                <a:lnTo>
                  <a:pt x="5555540" y="1485900"/>
                </a:lnTo>
                <a:lnTo>
                  <a:pt x="5586520" y="1524000"/>
                </a:lnTo>
                <a:lnTo>
                  <a:pt x="5616985" y="1562100"/>
                </a:lnTo>
                <a:lnTo>
                  <a:pt x="5646901" y="1600200"/>
                </a:lnTo>
                <a:lnTo>
                  <a:pt x="5676242" y="1638300"/>
                </a:lnTo>
                <a:lnTo>
                  <a:pt x="5705003" y="1676400"/>
                </a:lnTo>
                <a:lnTo>
                  <a:pt x="5733183" y="1727200"/>
                </a:lnTo>
                <a:lnTo>
                  <a:pt x="5760778" y="1765300"/>
                </a:lnTo>
                <a:lnTo>
                  <a:pt x="5787786" y="1803400"/>
                </a:lnTo>
                <a:lnTo>
                  <a:pt x="5814204" y="1854200"/>
                </a:lnTo>
                <a:lnTo>
                  <a:pt x="5840030" y="1892300"/>
                </a:lnTo>
                <a:lnTo>
                  <a:pt x="5865260" y="1930400"/>
                </a:lnTo>
                <a:lnTo>
                  <a:pt x="5889892" y="1981200"/>
                </a:lnTo>
                <a:lnTo>
                  <a:pt x="5913923" y="2019300"/>
                </a:lnTo>
                <a:lnTo>
                  <a:pt x="5937351" y="2070100"/>
                </a:lnTo>
                <a:lnTo>
                  <a:pt x="5960172" y="2108200"/>
                </a:lnTo>
                <a:lnTo>
                  <a:pt x="5982384" y="2159000"/>
                </a:lnTo>
                <a:lnTo>
                  <a:pt x="6003985" y="2197100"/>
                </a:lnTo>
                <a:lnTo>
                  <a:pt x="6024971" y="2247900"/>
                </a:lnTo>
                <a:lnTo>
                  <a:pt x="6045341" y="2286000"/>
                </a:lnTo>
                <a:lnTo>
                  <a:pt x="6065090" y="2336800"/>
                </a:lnTo>
                <a:lnTo>
                  <a:pt x="6084217" y="2387600"/>
                </a:lnTo>
                <a:lnTo>
                  <a:pt x="6102718" y="2425700"/>
                </a:lnTo>
                <a:lnTo>
                  <a:pt x="6120592" y="2476500"/>
                </a:lnTo>
                <a:lnTo>
                  <a:pt x="6137835" y="2514600"/>
                </a:lnTo>
                <a:lnTo>
                  <a:pt x="6154444" y="2565400"/>
                </a:lnTo>
                <a:lnTo>
                  <a:pt x="6170417" y="2616200"/>
                </a:lnTo>
                <a:lnTo>
                  <a:pt x="6185752" y="2667000"/>
                </a:lnTo>
                <a:lnTo>
                  <a:pt x="6200445" y="2705100"/>
                </a:lnTo>
                <a:lnTo>
                  <a:pt x="6214493" y="2755900"/>
                </a:lnTo>
                <a:lnTo>
                  <a:pt x="6227894" y="2806700"/>
                </a:lnTo>
                <a:lnTo>
                  <a:pt x="6240646" y="2857500"/>
                </a:lnTo>
                <a:lnTo>
                  <a:pt x="6252745" y="2908300"/>
                </a:lnTo>
                <a:lnTo>
                  <a:pt x="6264189" y="2946400"/>
                </a:lnTo>
                <a:lnTo>
                  <a:pt x="6274976" y="2997200"/>
                </a:lnTo>
                <a:lnTo>
                  <a:pt x="6285101" y="3048000"/>
                </a:lnTo>
                <a:lnTo>
                  <a:pt x="6294563" y="3098800"/>
                </a:lnTo>
                <a:lnTo>
                  <a:pt x="6303360" y="3149600"/>
                </a:lnTo>
                <a:lnTo>
                  <a:pt x="6311487" y="3200400"/>
                </a:lnTo>
                <a:lnTo>
                  <a:pt x="6318937" y="3251200"/>
                </a:lnTo>
                <a:lnTo>
                  <a:pt x="6325702" y="3289300"/>
                </a:lnTo>
                <a:lnTo>
                  <a:pt x="6331784" y="3340100"/>
                </a:lnTo>
                <a:lnTo>
                  <a:pt x="6337183" y="3390900"/>
                </a:lnTo>
                <a:lnTo>
                  <a:pt x="6341899" y="3441700"/>
                </a:lnTo>
                <a:lnTo>
                  <a:pt x="6345934" y="3492500"/>
                </a:lnTo>
                <a:lnTo>
                  <a:pt x="6349288" y="3543300"/>
                </a:lnTo>
                <a:lnTo>
                  <a:pt x="6351961" y="3594100"/>
                </a:lnTo>
                <a:lnTo>
                  <a:pt x="6353954" y="3644900"/>
                </a:lnTo>
                <a:lnTo>
                  <a:pt x="6355268" y="3695700"/>
                </a:lnTo>
                <a:lnTo>
                  <a:pt x="6355903" y="3746500"/>
                </a:lnTo>
                <a:lnTo>
                  <a:pt x="6355860" y="3797300"/>
                </a:lnTo>
                <a:lnTo>
                  <a:pt x="6355140" y="3848100"/>
                </a:lnTo>
                <a:lnTo>
                  <a:pt x="6353743" y="3886200"/>
                </a:lnTo>
                <a:lnTo>
                  <a:pt x="6351670" y="3937000"/>
                </a:lnTo>
                <a:lnTo>
                  <a:pt x="6348921" y="3987800"/>
                </a:lnTo>
                <a:lnTo>
                  <a:pt x="6345498" y="4038600"/>
                </a:lnTo>
                <a:lnTo>
                  <a:pt x="6341400" y="4089400"/>
                </a:lnTo>
                <a:lnTo>
                  <a:pt x="6336628" y="4140200"/>
                </a:lnTo>
                <a:lnTo>
                  <a:pt x="6331183" y="4191000"/>
                </a:lnTo>
                <a:lnTo>
                  <a:pt x="6325066" y="4241800"/>
                </a:lnTo>
                <a:lnTo>
                  <a:pt x="6318277" y="4292600"/>
                </a:lnTo>
                <a:lnTo>
                  <a:pt x="6310817" y="4343400"/>
                </a:lnTo>
                <a:lnTo>
                  <a:pt x="6302687" y="4381500"/>
                </a:lnTo>
                <a:lnTo>
                  <a:pt x="6293886" y="4432300"/>
                </a:lnTo>
                <a:lnTo>
                  <a:pt x="6284416" y="4483100"/>
                </a:lnTo>
                <a:lnTo>
                  <a:pt x="6274278" y="4533900"/>
                </a:lnTo>
                <a:lnTo>
                  <a:pt x="6263471" y="4584700"/>
                </a:lnTo>
                <a:lnTo>
                  <a:pt x="6251997" y="4635500"/>
                </a:lnTo>
                <a:lnTo>
                  <a:pt x="6239856" y="4673600"/>
                </a:lnTo>
                <a:lnTo>
                  <a:pt x="6227049" y="4724400"/>
                </a:lnTo>
                <a:lnTo>
                  <a:pt x="6213576" y="4775200"/>
                </a:lnTo>
                <a:lnTo>
                  <a:pt x="6199438" y="4826000"/>
                </a:lnTo>
                <a:lnTo>
                  <a:pt x="6184636" y="4876800"/>
                </a:lnTo>
                <a:lnTo>
                  <a:pt x="6169170" y="4914900"/>
                </a:lnTo>
                <a:lnTo>
                  <a:pt x="6153041" y="4965700"/>
                </a:lnTo>
                <a:lnTo>
                  <a:pt x="6136265" y="5016500"/>
                </a:lnTo>
                <a:lnTo>
                  <a:pt x="6118858" y="5054600"/>
                </a:lnTo>
                <a:lnTo>
                  <a:pt x="6100824" y="5105400"/>
                </a:lnTo>
                <a:lnTo>
                  <a:pt x="6082167" y="5156200"/>
                </a:lnTo>
                <a:lnTo>
                  <a:pt x="6062892" y="5194300"/>
                </a:lnTo>
                <a:lnTo>
                  <a:pt x="6043001" y="5245100"/>
                </a:lnTo>
                <a:lnTo>
                  <a:pt x="6022499" y="5295900"/>
                </a:lnTo>
                <a:lnTo>
                  <a:pt x="6001389" y="5334000"/>
                </a:lnTo>
                <a:lnTo>
                  <a:pt x="5979676" y="5384800"/>
                </a:lnTo>
                <a:lnTo>
                  <a:pt x="5957363" y="5422900"/>
                </a:lnTo>
                <a:lnTo>
                  <a:pt x="5934453" y="5473700"/>
                </a:lnTo>
                <a:lnTo>
                  <a:pt x="5910951" y="5511800"/>
                </a:lnTo>
                <a:lnTo>
                  <a:pt x="5886861" y="5562600"/>
                </a:lnTo>
                <a:lnTo>
                  <a:pt x="5862185" y="5600700"/>
                </a:lnTo>
                <a:lnTo>
                  <a:pt x="5836929" y="5638800"/>
                </a:lnTo>
                <a:lnTo>
                  <a:pt x="5811096" y="5689600"/>
                </a:lnTo>
                <a:lnTo>
                  <a:pt x="5784689" y="5727700"/>
                </a:lnTo>
                <a:lnTo>
                  <a:pt x="5757713" y="5765800"/>
                </a:lnTo>
                <a:lnTo>
                  <a:pt x="5730171" y="5816600"/>
                </a:lnTo>
                <a:lnTo>
                  <a:pt x="5702068" y="5854700"/>
                </a:lnTo>
                <a:lnTo>
                  <a:pt x="5673406" y="5892800"/>
                </a:lnTo>
                <a:lnTo>
                  <a:pt x="5644189" y="5930900"/>
                </a:lnTo>
                <a:lnTo>
                  <a:pt x="5614423" y="5969000"/>
                </a:lnTo>
                <a:lnTo>
                  <a:pt x="5584109" y="6007100"/>
                </a:lnTo>
                <a:lnTo>
                  <a:pt x="5553253" y="6045200"/>
                </a:lnTo>
                <a:lnTo>
                  <a:pt x="5521858" y="6083300"/>
                </a:lnTo>
                <a:lnTo>
                  <a:pt x="5489927" y="6121400"/>
                </a:lnTo>
                <a:lnTo>
                  <a:pt x="5457465" y="6159500"/>
                </a:lnTo>
                <a:lnTo>
                  <a:pt x="5424475" y="6197600"/>
                </a:lnTo>
                <a:lnTo>
                  <a:pt x="5390962" y="6235700"/>
                </a:lnTo>
                <a:lnTo>
                  <a:pt x="5356928" y="6273800"/>
                </a:lnTo>
                <a:lnTo>
                  <a:pt x="5322378" y="6311900"/>
                </a:lnTo>
                <a:lnTo>
                  <a:pt x="5287316" y="6350000"/>
                </a:lnTo>
                <a:lnTo>
                  <a:pt x="5251745" y="6388100"/>
                </a:lnTo>
                <a:lnTo>
                  <a:pt x="5215669" y="6413500"/>
                </a:lnTo>
                <a:lnTo>
                  <a:pt x="5142189" y="6489700"/>
                </a:lnTo>
                <a:lnTo>
                  <a:pt x="5104860" y="6515100"/>
                </a:lnTo>
                <a:lnTo>
                  <a:pt x="5067113" y="6553200"/>
                </a:lnTo>
                <a:lnTo>
                  <a:pt x="5028954" y="6578600"/>
                </a:lnTo>
                <a:lnTo>
                  <a:pt x="4990387" y="6616700"/>
                </a:lnTo>
                <a:lnTo>
                  <a:pt x="4951420" y="6642100"/>
                </a:lnTo>
                <a:lnTo>
                  <a:pt x="4912059" y="6680200"/>
                </a:lnTo>
                <a:lnTo>
                  <a:pt x="4832176" y="6731000"/>
                </a:lnTo>
                <a:lnTo>
                  <a:pt x="4791667" y="6769100"/>
                </a:lnTo>
                <a:lnTo>
                  <a:pt x="4667941" y="6845300"/>
                </a:lnTo>
                <a:lnTo>
                  <a:pt x="4541044" y="6921500"/>
                </a:lnTo>
                <a:lnTo>
                  <a:pt x="4367197" y="7023100"/>
                </a:lnTo>
                <a:lnTo>
                  <a:pt x="4322945" y="7035800"/>
                </a:lnTo>
                <a:lnTo>
                  <a:pt x="4233535" y="7086600"/>
                </a:lnTo>
                <a:lnTo>
                  <a:pt x="4188389" y="7099300"/>
                </a:lnTo>
                <a:lnTo>
                  <a:pt x="4142957" y="7124700"/>
                </a:lnTo>
                <a:lnTo>
                  <a:pt x="4097245" y="7137400"/>
                </a:lnTo>
                <a:lnTo>
                  <a:pt x="4065103" y="7150100"/>
                </a:lnTo>
                <a:lnTo>
                  <a:pt x="4354362" y="7150100"/>
                </a:lnTo>
                <a:lnTo>
                  <a:pt x="4398888" y="7124700"/>
                </a:lnTo>
                <a:lnTo>
                  <a:pt x="4443115" y="7112000"/>
                </a:lnTo>
                <a:lnTo>
                  <a:pt x="4616905" y="7010400"/>
                </a:lnTo>
                <a:lnTo>
                  <a:pt x="4785434" y="6908800"/>
                </a:lnTo>
                <a:lnTo>
                  <a:pt x="4826701" y="6870700"/>
                </a:lnTo>
                <a:lnTo>
                  <a:pt x="4948334" y="6794500"/>
                </a:lnTo>
                <a:lnTo>
                  <a:pt x="4988137" y="6756400"/>
                </a:lnTo>
                <a:lnTo>
                  <a:pt x="5027559" y="6731000"/>
                </a:lnTo>
                <a:lnTo>
                  <a:pt x="5066595" y="6692900"/>
                </a:lnTo>
                <a:lnTo>
                  <a:pt x="5105239" y="6667500"/>
                </a:lnTo>
                <a:lnTo>
                  <a:pt x="5143485" y="6629400"/>
                </a:lnTo>
                <a:lnTo>
                  <a:pt x="5181328" y="6604000"/>
                </a:lnTo>
                <a:lnTo>
                  <a:pt x="5218762" y="6565900"/>
                </a:lnTo>
                <a:lnTo>
                  <a:pt x="5255781" y="6540500"/>
                </a:lnTo>
                <a:lnTo>
                  <a:pt x="5292476" y="6502400"/>
                </a:lnTo>
                <a:lnTo>
                  <a:pt x="5328681" y="6464300"/>
                </a:lnTo>
                <a:lnTo>
                  <a:pt x="5364395" y="6426200"/>
                </a:lnTo>
                <a:lnTo>
                  <a:pt x="5399613" y="6400800"/>
                </a:lnTo>
                <a:lnTo>
                  <a:pt x="5434330" y="6362700"/>
                </a:lnTo>
                <a:lnTo>
                  <a:pt x="5468545" y="6324600"/>
                </a:lnTo>
                <a:lnTo>
                  <a:pt x="5502253" y="6286500"/>
                </a:lnTo>
                <a:lnTo>
                  <a:pt x="5535450" y="6248400"/>
                </a:lnTo>
                <a:lnTo>
                  <a:pt x="5568133" y="6210300"/>
                </a:lnTo>
                <a:lnTo>
                  <a:pt x="5600299" y="6172200"/>
                </a:lnTo>
                <a:lnTo>
                  <a:pt x="5631943" y="6134100"/>
                </a:lnTo>
                <a:lnTo>
                  <a:pt x="5663062" y="6096000"/>
                </a:lnTo>
                <a:lnTo>
                  <a:pt x="5693653" y="6057900"/>
                </a:lnTo>
                <a:lnTo>
                  <a:pt x="5723711" y="6019800"/>
                </a:lnTo>
                <a:lnTo>
                  <a:pt x="5753234" y="5969000"/>
                </a:lnTo>
                <a:lnTo>
                  <a:pt x="5782217" y="5930900"/>
                </a:lnTo>
                <a:lnTo>
                  <a:pt x="5810657" y="5892800"/>
                </a:lnTo>
                <a:lnTo>
                  <a:pt x="5838551" y="5854700"/>
                </a:lnTo>
                <a:lnTo>
                  <a:pt x="5865894" y="5803900"/>
                </a:lnTo>
                <a:lnTo>
                  <a:pt x="5892684" y="5765800"/>
                </a:lnTo>
                <a:lnTo>
                  <a:pt x="5918915" y="5727700"/>
                </a:lnTo>
                <a:lnTo>
                  <a:pt x="5944586" y="5676900"/>
                </a:lnTo>
                <a:lnTo>
                  <a:pt x="5969692" y="5638800"/>
                </a:lnTo>
                <a:lnTo>
                  <a:pt x="5994230" y="5600700"/>
                </a:lnTo>
                <a:lnTo>
                  <a:pt x="6018196" y="5549900"/>
                </a:lnTo>
                <a:lnTo>
                  <a:pt x="6041586" y="5511800"/>
                </a:lnTo>
                <a:lnTo>
                  <a:pt x="6064397" y="5461000"/>
                </a:lnTo>
                <a:lnTo>
                  <a:pt x="6086625" y="5422900"/>
                </a:lnTo>
                <a:lnTo>
                  <a:pt x="6108267" y="5372100"/>
                </a:lnTo>
                <a:lnTo>
                  <a:pt x="6129318" y="5334000"/>
                </a:lnTo>
                <a:lnTo>
                  <a:pt x="6149776" y="5283200"/>
                </a:lnTo>
                <a:lnTo>
                  <a:pt x="6169637" y="5232400"/>
                </a:lnTo>
                <a:lnTo>
                  <a:pt x="6188897" y="5194300"/>
                </a:lnTo>
                <a:lnTo>
                  <a:pt x="6207552" y="5143500"/>
                </a:lnTo>
                <a:lnTo>
                  <a:pt x="6225600" y="5092700"/>
                </a:lnTo>
                <a:lnTo>
                  <a:pt x="6243035" y="5054600"/>
                </a:lnTo>
                <a:lnTo>
                  <a:pt x="6259855" y="5003800"/>
                </a:lnTo>
                <a:lnTo>
                  <a:pt x="6276042" y="4953000"/>
                </a:lnTo>
                <a:lnTo>
                  <a:pt x="6291582" y="4902200"/>
                </a:lnTo>
                <a:lnTo>
                  <a:pt x="6306474" y="4864100"/>
                </a:lnTo>
                <a:lnTo>
                  <a:pt x="6320717" y="4813300"/>
                </a:lnTo>
                <a:lnTo>
                  <a:pt x="6334312" y="4762500"/>
                </a:lnTo>
                <a:lnTo>
                  <a:pt x="6347257" y="4711700"/>
                </a:lnTo>
                <a:lnTo>
                  <a:pt x="6359552" y="4660900"/>
                </a:lnTo>
                <a:lnTo>
                  <a:pt x="6371196" y="4622800"/>
                </a:lnTo>
                <a:lnTo>
                  <a:pt x="6382189" y="4572000"/>
                </a:lnTo>
                <a:lnTo>
                  <a:pt x="6392530" y="4521200"/>
                </a:lnTo>
                <a:lnTo>
                  <a:pt x="6402219" y="4470400"/>
                </a:lnTo>
                <a:lnTo>
                  <a:pt x="6411254" y="4419600"/>
                </a:lnTo>
                <a:lnTo>
                  <a:pt x="6419636" y="4368800"/>
                </a:lnTo>
                <a:lnTo>
                  <a:pt x="6427364" y="4318000"/>
                </a:lnTo>
                <a:lnTo>
                  <a:pt x="6434437" y="4279900"/>
                </a:lnTo>
                <a:lnTo>
                  <a:pt x="6440854" y="4229100"/>
                </a:lnTo>
                <a:lnTo>
                  <a:pt x="6446616" y="4178300"/>
                </a:lnTo>
                <a:lnTo>
                  <a:pt x="6451721" y="4127500"/>
                </a:lnTo>
                <a:lnTo>
                  <a:pt x="6456169" y="4076700"/>
                </a:lnTo>
                <a:lnTo>
                  <a:pt x="6459959" y="4025900"/>
                </a:lnTo>
                <a:lnTo>
                  <a:pt x="6463091" y="3975100"/>
                </a:lnTo>
                <a:lnTo>
                  <a:pt x="6465564" y="3924300"/>
                </a:lnTo>
                <a:lnTo>
                  <a:pt x="6467377" y="3873500"/>
                </a:lnTo>
                <a:lnTo>
                  <a:pt x="6468530" y="3822700"/>
                </a:lnTo>
                <a:lnTo>
                  <a:pt x="6469023" y="3771900"/>
                </a:lnTo>
                <a:lnTo>
                  <a:pt x="6468854" y="3721100"/>
                </a:lnTo>
                <a:lnTo>
                  <a:pt x="6468024" y="3683000"/>
                </a:lnTo>
                <a:lnTo>
                  <a:pt x="6466531" y="3632200"/>
                </a:lnTo>
                <a:lnTo>
                  <a:pt x="6464375" y="3581400"/>
                </a:lnTo>
                <a:lnTo>
                  <a:pt x="6461556" y="3530600"/>
                </a:lnTo>
                <a:lnTo>
                  <a:pt x="6458072" y="3479800"/>
                </a:lnTo>
                <a:lnTo>
                  <a:pt x="6453924" y="3429000"/>
                </a:lnTo>
                <a:lnTo>
                  <a:pt x="6449110" y="3378200"/>
                </a:lnTo>
                <a:lnTo>
                  <a:pt x="6443631" y="3327400"/>
                </a:lnTo>
                <a:lnTo>
                  <a:pt x="6437484" y="3276600"/>
                </a:lnTo>
                <a:lnTo>
                  <a:pt x="6430671" y="3225800"/>
                </a:lnTo>
                <a:lnTo>
                  <a:pt x="6423190" y="3175000"/>
                </a:lnTo>
                <a:lnTo>
                  <a:pt x="6415047" y="3124200"/>
                </a:lnTo>
                <a:lnTo>
                  <a:pt x="6406252" y="3073400"/>
                </a:lnTo>
                <a:lnTo>
                  <a:pt x="6396806" y="3035300"/>
                </a:lnTo>
                <a:lnTo>
                  <a:pt x="6386712" y="2984500"/>
                </a:lnTo>
                <a:lnTo>
                  <a:pt x="6375973" y="2933700"/>
                </a:lnTo>
                <a:lnTo>
                  <a:pt x="6364592" y="2882900"/>
                </a:lnTo>
                <a:lnTo>
                  <a:pt x="6352572" y="2832100"/>
                </a:lnTo>
                <a:lnTo>
                  <a:pt x="6339913" y="2781300"/>
                </a:lnTo>
                <a:lnTo>
                  <a:pt x="6326621" y="2743200"/>
                </a:lnTo>
                <a:lnTo>
                  <a:pt x="6312696" y="2692400"/>
                </a:lnTo>
                <a:lnTo>
                  <a:pt x="6298141" y="2641600"/>
                </a:lnTo>
                <a:lnTo>
                  <a:pt x="6282960" y="2590800"/>
                </a:lnTo>
                <a:lnTo>
                  <a:pt x="6267154" y="2552700"/>
                </a:lnTo>
                <a:lnTo>
                  <a:pt x="6250727" y="2501900"/>
                </a:lnTo>
                <a:lnTo>
                  <a:pt x="6233680" y="2451100"/>
                </a:lnTo>
                <a:lnTo>
                  <a:pt x="6216016" y="2413000"/>
                </a:lnTo>
                <a:lnTo>
                  <a:pt x="6197739" y="2362200"/>
                </a:lnTo>
                <a:lnTo>
                  <a:pt x="6178850" y="2311400"/>
                </a:lnTo>
                <a:lnTo>
                  <a:pt x="6159352" y="2273300"/>
                </a:lnTo>
                <a:lnTo>
                  <a:pt x="6139248" y="2222500"/>
                </a:lnTo>
                <a:lnTo>
                  <a:pt x="6118540" y="2171700"/>
                </a:lnTo>
                <a:lnTo>
                  <a:pt x="6097231" y="2133600"/>
                </a:lnTo>
                <a:lnTo>
                  <a:pt x="6075324" y="2082800"/>
                </a:lnTo>
                <a:lnTo>
                  <a:pt x="6052820" y="2044700"/>
                </a:lnTo>
                <a:lnTo>
                  <a:pt x="6029723" y="1993900"/>
                </a:lnTo>
                <a:lnTo>
                  <a:pt x="6006035" y="1955800"/>
                </a:lnTo>
                <a:lnTo>
                  <a:pt x="5981759" y="1905000"/>
                </a:lnTo>
                <a:lnTo>
                  <a:pt x="5956897" y="1866900"/>
                </a:lnTo>
                <a:lnTo>
                  <a:pt x="5931453" y="1828800"/>
                </a:lnTo>
                <a:lnTo>
                  <a:pt x="5905427" y="1778000"/>
                </a:lnTo>
                <a:lnTo>
                  <a:pt x="5878824" y="1739900"/>
                </a:lnTo>
                <a:lnTo>
                  <a:pt x="5851645" y="1701800"/>
                </a:lnTo>
                <a:lnTo>
                  <a:pt x="5823894" y="1651000"/>
                </a:lnTo>
                <a:lnTo>
                  <a:pt x="5795572" y="1612900"/>
                </a:lnTo>
                <a:lnTo>
                  <a:pt x="5766683" y="1574800"/>
                </a:lnTo>
                <a:lnTo>
                  <a:pt x="5737229" y="1536700"/>
                </a:lnTo>
                <a:lnTo>
                  <a:pt x="5707212" y="1498600"/>
                </a:lnTo>
                <a:lnTo>
                  <a:pt x="5676661" y="1447800"/>
                </a:lnTo>
                <a:lnTo>
                  <a:pt x="5645606" y="1409700"/>
                </a:lnTo>
                <a:lnTo>
                  <a:pt x="5614052" y="1371600"/>
                </a:lnTo>
                <a:lnTo>
                  <a:pt x="5582005" y="1333500"/>
                </a:lnTo>
                <a:lnTo>
                  <a:pt x="5549468" y="1295400"/>
                </a:lnTo>
                <a:lnTo>
                  <a:pt x="5516448" y="1257300"/>
                </a:lnTo>
                <a:lnTo>
                  <a:pt x="5482949" y="1219200"/>
                </a:lnTo>
                <a:lnTo>
                  <a:pt x="5448978" y="1181100"/>
                </a:lnTo>
                <a:lnTo>
                  <a:pt x="5414538" y="1155700"/>
                </a:lnTo>
                <a:lnTo>
                  <a:pt x="5379635" y="1117600"/>
                </a:lnTo>
                <a:lnTo>
                  <a:pt x="5344274" y="1079500"/>
                </a:lnTo>
                <a:lnTo>
                  <a:pt x="5308460" y="1041400"/>
                </a:lnTo>
                <a:lnTo>
                  <a:pt x="5272199" y="1016000"/>
                </a:lnTo>
                <a:lnTo>
                  <a:pt x="5235495" y="977900"/>
                </a:lnTo>
                <a:lnTo>
                  <a:pt x="5198354" y="939800"/>
                </a:lnTo>
                <a:lnTo>
                  <a:pt x="5160781" y="914400"/>
                </a:lnTo>
                <a:lnTo>
                  <a:pt x="5122781" y="876300"/>
                </a:lnTo>
                <a:lnTo>
                  <a:pt x="5084359" y="850900"/>
                </a:lnTo>
                <a:lnTo>
                  <a:pt x="5045520" y="812800"/>
                </a:lnTo>
                <a:lnTo>
                  <a:pt x="5006269" y="787400"/>
                </a:lnTo>
                <a:lnTo>
                  <a:pt x="4966612" y="749300"/>
                </a:lnTo>
                <a:lnTo>
                  <a:pt x="4886099" y="698500"/>
                </a:lnTo>
                <a:lnTo>
                  <a:pt x="4845253" y="660400"/>
                </a:lnTo>
                <a:lnTo>
                  <a:pt x="4720420" y="584200"/>
                </a:lnTo>
                <a:lnTo>
                  <a:pt x="4548813" y="482600"/>
                </a:lnTo>
                <a:lnTo>
                  <a:pt x="4371605" y="381000"/>
                </a:lnTo>
                <a:lnTo>
                  <a:pt x="4326467" y="368300"/>
                </a:lnTo>
                <a:lnTo>
                  <a:pt x="4235262" y="317500"/>
                </a:lnTo>
                <a:lnTo>
                  <a:pt x="4189282" y="304800"/>
                </a:lnTo>
                <a:lnTo>
                  <a:pt x="4143073" y="279400"/>
                </a:lnTo>
                <a:lnTo>
                  <a:pt x="4096640" y="266700"/>
                </a:lnTo>
                <a:lnTo>
                  <a:pt x="4049990" y="241300"/>
                </a:lnTo>
                <a:lnTo>
                  <a:pt x="3956065" y="215900"/>
                </a:lnTo>
                <a:lnTo>
                  <a:pt x="3908803" y="190500"/>
                </a:lnTo>
                <a:lnTo>
                  <a:pt x="3621442" y="114300"/>
                </a:lnTo>
                <a:close/>
              </a:path>
              <a:path w="6469380" h="7150100">
                <a:moveTo>
                  <a:pt x="3377729" y="50800"/>
                </a:moveTo>
                <a:lnTo>
                  <a:pt x="2033846" y="50800"/>
                </a:lnTo>
                <a:lnTo>
                  <a:pt x="1838239" y="101600"/>
                </a:lnTo>
                <a:lnTo>
                  <a:pt x="1789728" y="101600"/>
                </a:lnTo>
                <a:lnTo>
                  <a:pt x="1693219" y="127000"/>
                </a:lnTo>
                <a:lnTo>
                  <a:pt x="1645233" y="152400"/>
                </a:lnTo>
                <a:lnTo>
                  <a:pt x="1455232" y="203200"/>
                </a:lnTo>
                <a:lnTo>
                  <a:pt x="1408248" y="228600"/>
                </a:lnTo>
                <a:lnTo>
                  <a:pt x="1314945" y="254000"/>
                </a:lnTo>
                <a:lnTo>
                  <a:pt x="1268638" y="279400"/>
                </a:lnTo>
                <a:lnTo>
                  <a:pt x="1222569" y="292100"/>
                </a:lnTo>
                <a:lnTo>
                  <a:pt x="1131171" y="342900"/>
                </a:lnTo>
                <a:lnTo>
                  <a:pt x="1085854" y="355600"/>
                </a:lnTo>
                <a:lnTo>
                  <a:pt x="951510" y="431800"/>
                </a:lnTo>
                <a:lnTo>
                  <a:pt x="907285" y="444500"/>
                </a:lnTo>
                <a:lnTo>
                  <a:pt x="776365" y="520700"/>
                </a:lnTo>
                <a:lnTo>
                  <a:pt x="648649" y="596900"/>
                </a:lnTo>
                <a:lnTo>
                  <a:pt x="606892" y="635000"/>
                </a:lnTo>
                <a:lnTo>
                  <a:pt x="484020" y="711200"/>
                </a:lnTo>
                <a:lnTo>
                  <a:pt x="443876" y="749300"/>
                </a:lnTo>
                <a:lnTo>
                  <a:pt x="364837" y="800100"/>
                </a:lnTo>
                <a:lnTo>
                  <a:pt x="325951" y="838200"/>
                </a:lnTo>
                <a:lnTo>
                  <a:pt x="287494" y="863600"/>
                </a:lnTo>
                <a:lnTo>
                  <a:pt x="249469" y="901700"/>
                </a:lnTo>
                <a:lnTo>
                  <a:pt x="211882" y="927100"/>
                </a:lnTo>
                <a:lnTo>
                  <a:pt x="174737" y="965200"/>
                </a:lnTo>
                <a:lnTo>
                  <a:pt x="138039" y="1003300"/>
                </a:lnTo>
                <a:lnTo>
                  <a:pt x="101792" y="1028700"/>
                </a:lnTo>
                <a:lnTo>
                  <a:pt x="66001" y="1066800"/>
                </a:lnTo>
                <a:lnTo>
                  <a:pt x="30670" y="1104900"/>
                </a:lnTo>
                <a:lnTo>
                  <a:pt x="0" y="1130300"/>
                </a:lnTo>
                <a:lnTo>
                  <a:pt x="0" y="1295400"/>
                </a:lnTo>
                <a:lnTo>
                  <a:pt x="25357" y="1270000"/>
                </a:lnTo>
                <a:lnTo>
                  <a:pt x="59387" y="1231900"/>
                </a:lnTo>
                <a:lnTo>
                  <a:pt x="93901" y="1206500"/>
                </a:lnTo>
                <a:lnTo>
                  <a:pt x="128894" y="1168400"/>
                </a:lnTo>
                <a:lnTo>
                  <a:pt x="164360" y="1130300"/>
                </a:lnTo>
                <a:lnTo>
                  <a:pt x="200296" y="1092200"/>
                </a:lnTo>
                <a:lnTo>
                  <a:pt x="236695" y="1066800"/>
                </a:lnTo>
                <a:lnTo>
                  <a:pt x="273554" y="1028700"/>
                </a:lnTo>
                <a:lnTo>
                  <a:pt x="310867" y="1003300"/>
                </a:lnTo>
                <a:lnTo>
                  <a:pt x="348630" y="965200"/>
                </a:lnTo>
                <a:lnTo>
                  <a:pt x="386838" y="927100"/>
                </a:lnTo>
                <a:lnTo>
                  <a:pt x="464569" y="876300"/>
                </a:lnTo>
                <a:lnTo>
                  <a:pt x="504083" y="838200"/>
                </a:lnTo>
                <a:lnTo>
                  <a:pt x="584382" y="787400"/>
                </a:lnTo>
                <a:lnTo>
                  <a:pt x="625158" y="749300"/>
                </a:lnTo>
                <a:lnTo>
                  <a:pt x="749933" y="673100"/>
                </a:lnTo>
                <a:lnTo>
                  <a:pt x="921982" y="571500"/>
                </a:lnTo>
                <a:lnTo>
                  <a:pt x="1054352" y="495300"/>
                </a:lnTo>
                <a:lnTo>
                  <a:pt x="1099048" y="482600"/>
                </a:lnTo>
                <a:lnTo>
                  <a:pt x="1189258" y="431800"/>
                </a:lnTo>
                <a:lnTo>
                  <a:pt x="1234759" y="419100"/>
                </a:lnTo>
                <a:lnTo>
                  <a:pt x="1280515" y="393700"/>
                </a:lnTo>
                <a:lnTo>
                  <a:pt x="1326520" y="381000"/>
                </a:lnTo>
                <a:lnTo>
                  <a:pt x="1372766" y="355600"/>
                </a:lnTo>
                <a:lnTo>
                  <a:pt x="1419248" y="342900"/>
                </a:lnTo>
                <a:lnTo>
                  <a:pt x="1465958" y="317500"/>
                </a:lnTo>
                <a:lnTo>
                  <a:pt x="1654953" y="266700"/>
                </a:lnTo>
                <a:lnTo>
                  <a:pt x="1702707" y="241300"/>
                </a:lnTo>
                <a:lnTo>
                  <a:pt x="1847074" y="203200"/>
                </a:lnTo>
                <a:lnTo>
                  <a:pt x="1895543" y="203200"/>
                </a:lnTo>
                <a:lnTo>
                  <a:pt x="2041897" y="165100"/>
                </a:lnTo>
                <a:lnTo>
                  <a:pt x="2090975" y="165100"/>
                </a:lnTo>
                <a:lnTo>
                  <a:pt x="2189532" y="139700"/>
                </a:lnTo>
                <a:lnTo>
                  <a:pt x="2238997" y="139700"/>
                </a:lnTo>
                <a:lnTo>
                  <a:pt x="2288578" y="127000"/>
                </a:lnTo>
                <a:lnTo>
                  <a:pt x="2388061" y="127000"/>
                </a:lnTo>
                <a:lnTo>
                  <a:pt x="2437950" y="114300"/>
                </a:lnTo>
                <a:lnTo>
                  <a:pt x="3621442" y="114300"/>
                </a:lnTo>
                <a:lnTo>
                  <a:pt x="3377729" y="50800"/>
                </a:lnTo>
                <a:close/>
              </a:path>
              <a:path w="6469380" h="7150100">
                <a:moveTo>
                  <a:pt x="3180563" y="25400"/>
                </a:moveTo>
                <a:lnTo>
                  <a:pt x="2182016" y="25400"/>
                </a:lnTo>
                <a:lnTo>
                  <a:pt x="2083107" y="50800"/>
                </a:lnTo>
                <a:lnTo>
                  <a:pt x="3328601" y="50800"/>
                </a:lnTo>
                <a:lnTo>
                  <a:pt x="3279360" y="38100"/>
                </a:lnTo>
                <a:lnTo>
                  <a:pt x="3230012" y="38100"/>
                </a:lnTo>
                <a:lnTo>
                  <a:pt x="3180563" y="25400"/>
                </a:lnTo>
                <a:close/>
              </a:path>
              <a:path w="6469380" h="7150100">
                <a:moveTo>
                  <a:pt x="3081391" y="12700"/>
                </a:moveTo>
                <a:lnTo>
                  <a:pt x="2281398" y="12700"/>
                </a:lnTo>
                <a:lnTo>
                  <a:pt x="2231651" y="25400"/>
                </a:lnTo>
                <a:lnTo>
                  <a:pt x="3131021" y="25400"/>
                </a:lnTo>
                <a:lnTo>
                  <a:pt x="3081391" y="12700"/>
                </a:lnTo>
                <a:close/>
              </a:path>
              <a:path w="6469380" h="7150100">
                <a:moveTo>
                  <a:pt x="2981896" y="0"/>
                </a:moveTo>
                <a:lnTo>
                  <a:pt x="2431251" y="0"/>
                </a:lnTo>
                <a:lnTo>
                  <a:pt x="2381204" y="12700"/>
                </a:lnTo>
                <a:lnTo>
                  <a:pt x="3031681" y="12700"/>
                </a:lnTo>
                <a:lnTo>
                  <a:pt x="2981896" y="0"/>
                </a:lnTo>
                <a:close/>
              </a:path>
            </a:pathLst>
          </a:custGeom>
          <a:solidFill>
            <a:srgbClr val="FFFFFF"/>
          </a:solidFill>
        </p:spPr>
        <p:txBody>
          <a:bodyPr wrap="square" lIns="0" tIns="0" rIns="0" bIns="0" rtlCol="0"/>
          <a:lstStyle/>
          <a:p>
            <a:pPr algn="l" defTabSz="909231" rtl="0"/>
            <a:endParaRPr sz="1789">
              <a:latin typeface="Calibri"/>
              <a:ea typeface="+mn-ea"/>
              <a:cs typeface="+mn-cs"/>
            </a:endParaRPr>
          </a:p>
        </p:txBody>
      </p:sp>
      <p:sp>
        <p:nvSpPr>
          <p:cNvPr id="12" name="object 12"/>
          <p:cNvSpPr txBox="1">
            <a:spLocks noGrp="1"/>
          </p:cNvSpPr>
          <p:nvPr>
            <p:ph type="title"/>
          </p:nvPr>
        </p:nvSpPr>
        <p:spPr>
          <a:xfrm>
            <a:off x="1554777" y="1176436"/>
            <a:ext cx="4287976" cy="725818"/>
          </a:xfrm>
          <a:prstGeom prst="rect">
            <a:avLst/>
          </a:prstGeom>
        </p:spPr>
        <p:txBody>
          <a:bodyPr vert="horz" wrap="square" lIns="0" tIns="15154" rIns="0" bIns="0" rtlCol="0">
            <a:spAutoFit/>
          </a:bodyPr>
          <a:lstStyle/>
          <a:p>
            <a:pPr marL="12628">
              <a:spcBef>
                <a:spcPts val="119"/>
              </a:spcBef>
            </a:pPr>
            <a:r>
              <a:rPr sz="4617" spc="209">
                <a:solidFill>
                  <a:srgbClr val="272D2D"/>
                </a:solidFill>
              </a:rPr>
              <a:t>DISCLAIMER</a:t>
            </a:r>
          </a:p>
        </p:txBody>
      </p:sp>
      <p:sp>
        <p:nvSpPr>
          <p:cNvPr id="13" name="object 13"/>
          <p:cNvSpPr txBox="1">
            <a:spLocks noGrp="1"/>
          </p:cNvSpPr>
          <p:nvPr>
            <p:ph sz="half" idx="3"/>
          </p:nvPr>
        </p:nvSpPr>
        <p:spPr>
          <a:xfrm>
            <a:off x="10052049" y="2095717"/>
            <a:ext cx="9013778" cy="5937322"/>
          </a:xfrm>
          <a:prstGeom prst="rect">
            <a:avLst/>
          </a:prstGeom>
        </p:spPr>
        <p:txBody>
          <a:bodyPr vert="horz" wrap="square" lIns="0" tIns="12628" rIns="0" bIns="0" rtlCol="0" anchor="t">
            <a:spAutoFit/>
          </a:bodyPr>
          <a:lstStyle/>
          <a:p>
            <a:pPr marL="12565" marR="4188" algn="just">
              <a:spcBef>
                <a:spcPts val="99"/>
              </a:spcBef>
            </a:pPr>
            <a:r>
              <a:rPr lang="lv-LV" sz="1319"/>
              <a:t>P</a:t>
            </a:r>
            <a:r>
              <a:rPr sz="1319" err="1"/>
              <a:t>resentation</a:t>
            </a:r>
            <a:r>
              <a:rPr sz="1319" spc="35"/>
              <a:t> </a:t>
            </a:r>
            <a:r>
              <a:rPr sz="1319"/>
              <a:t>are</a:t>
            </a:r>
            <a:r>
              <a:rPr sz="1319" spc="40"/>
              <a:t> </a:t>
            </a:r>
            <a:r>
              <a:rPr sz="1319"/>
              <a:t>subject</a:t>
            </a:r>
            <a:r>
              <a:rPr sz="1319" spc="40"/>
              <a:t> </a:t>
            </a:r>
            <a:r>
              <a:rPr sz="1319" spc="-20"/>
              <a:t>to</a:t>
            </a:r>
            <a:r>
              <a:rPr sz="1319" spc="40"/>
              <a:t> </a:t>
            </a:r>
            <a:r>
              <a:rPr sz="1319"/>
              <a:t>known</a:t>
            </a:r>
            <a:r>
              <a:rPr sz="1319" spc="35"/>
              <a:t> </a:t>
            </a:r>
            <a:r>
              <a:rPr sz="1319"/>
              <a:t>or</a:t>
            </a:r>
            <a:r>
              <a:rPr sz="1319" spc="-5"/>
              <a:t> </a:t>
            </a:r>
            <a:r>
              <a:rPr sz="1319"/>
              <a:t>unknown</a:t>
            </a:r>
            <a:r>
              <a:rPr sz="1319" spc="40"/>
              <a:t> </a:t>
            </a:r>
            <a:r>
              <a:rPr sz="1319" spc="-25"/>
              <a:t>risks,</a:t>
            </a:r>
            <a:r>
              <a:rPr sz="1319" spc="35"/>
              <a:t> </a:t>
            </a:r>
            <a:r>
              <a:rPr sz="1319" spc="-10"/>
              <a:t>uncertainties</a:t>
            </a:r>
            <a:r>
              <a:rPr sz="1319" spc="40"/>
              <a:t> </a:t>
            </a:r>
            <a:r>
              <a:rPr sz="1319"/>
              <a:t>and</a:t>
            </a:r>
            <a:r>
              <a:rPr sz="1319" spc="40"/>
              <a:t> </a:t>
            </a:r>
            <a:r>
              <a:rPr sz="1319"/>
              <a:t>assumptions</a:t>
            </a:r>
            <a:r>
              <a:rPr sz="1319" spc="40"/>
              <a:t> </a:t>
            </a:r>
            <a:r>
              <a:rPr sz="1319"/>
              <a:t>about</a:t>
            </a:r>
            <a:r>
              <a:rPr sz="1319" spc="35"/>
              <a:t> </a:t>
            </a:r>
            <a:r>
              <a:rPr sz="1319" spc="-25"/>
              <a:t>the </a:t>
            </a:r>
            <a:r>
              <a:rPr sz="1319"/>
              <a:t>Group</a:t>
            </a:r>
            <a:r>
              <a:rPr sz="1319" spc="10"/>
              <a:t> </a:t>
            </a:r>
            <a:r>
              <a:rPr sz="1319"/>
              <a:t>and</a:t>
            </a:r>
            <a:r>
              <a:rPr sz="1319" spc="10"/>
              <a:t> </a:t>
            </a:r>
            <a:r>
              <a:rPr sz="1319" spc="-45"/>
              <a:t>its</a:t>
            </a:r>
            <a:r>
              <a:rPr sz="1319" spc="10"/>
              <a:t> </a:t>
            </a:r>
            <a:r>
              <a:rPr sz="1319" spc="-10"/>
              <a:t>investments,</a:t>
            </a:r>
            <a:r>
              <a:rPr sz="1319" spc="10"/>
              <a:t> </a:t>
            </a:r>
            <a:r>
              <a:rPr sz="1319"/>
              <a:t>including,</a:t>
            </a:r>
            <a:r>
              <a:rPr sz="1319" spc="10"/>
              <a:t> </a:t>
            </a:r>
            <a:r>
              <a:rPr sz="1319" spc="79"/>
              <a:t>among</a:t>
            </a:r>
            <a:r>
              <a:rPr sz="1319" spc="10"/>
              <a:t> </a:t>
            </a:r>
            <a:r>
              <a:rPr sz="1319" spc="-10"/>
              <a:t>other</a:t>
            </a:r>
            <a:r>
              <a:rPr sz="1319" spc="-30"/>
              <a:t> </a:t>
            </a:r>
            <a:r>
              <a:rPr sz="1319" spc="-10"/>
              <a:t>things,</a:t>
            </a:r>
            <a:r>
              <a:rPr sz="1319" spc="10"/>
              <a:t> </a:t>
            </a:r>
            <a:r>
              <a:rPr sz="1319"/>
              <a:t>the</a:t>
            </a:r>
            <a:r>
              <a:rPr sz="1319" spc="10"/>
              <a:t> </a:t>
            </a:r>
            <a:r>
              <a:rPr sz="1319"/>
              <a:t>development</a:t>
            </a:r>
            <a:r>
              <a:rPr sz="1319" spc="10"/>
              <a:t> </a:t>
            </a:r>
            <a:r>
              <a:rPr sz="1319" spc="-10"/>
              <a:t>of</a:t>
            </a:r>
            <a:r>
              <a:rPr sz="1319" spc="-25"/>
              <a:t> </a:t>
            </a:r>
            <a:r>
              <a:rPr sz="1319" spc="-45"/>
              <a:t>its</a:t>
            </a:r>
            <a:r>
              <a:rPr sz="1319" spc="10"/>
              <a:t> </a:t>
            </a:r>
            <a:r>
              <a:rPr sz="1319"/>
              <a:t>business,</a:t>
            </a:r>
            <a:r>
              <a:rPr sz="1319" spc="10"/>
              <a:t> </a:t>
            </a:r>
            <a:r>
              <a:rPr sz="1319" spc="-25"/>
              <a:t>its </a:t>
            </a:r>
            <a:r>
              <a:rPr sz="1319"/>
              <a:t>growth</a:t>
            </a:r>
            <a:r>
              <a:rPr sz="1319" spc="-10"/>
              <a:t> </a:t>
            </a:r>
            <a:r>
              <a:rPr sz="1319" spc="-20"/>
              <a:t>plan,</a:t>
            </a:r>
            <a:r>
              <a:rPr sz="1319" spc="-5"/>
              <a:t> </a:t>
            </a:r>
            <a:r>
              <a:rPr sz="1319"/>
              <a:t>trends</a:t>
            </a:r>
            <a:r>
              <a:rPr sz="1319" spc="-5"/>
              <a:t> </a:t>
            </a:r>
            <a:r>
              <a:rPr sz="1319" spc="-30"/>
              <a:t>in</a:t>
            </a:r>
            <a:r>
              <a:rPr sz="1319" spc="-5"/>
              <a:t> </a:t>
            </a:r>
            <a:r>
              <a:rPr sz="1319" spc="-45"/>
              <a:t>its</a:t>
            </a:r>
            <a:r>
              <a:rPr sz="1319" spc="-5"/>
              <a:t> </a:t>
            </a:r>
            <a:r>
              <a:rPr sz="1319"/>
              <a:t>operating</a:t>
            </a:r>
            <a:r>
              <a:rPr sz="1319" spc="-5"/>
              <a:t> </a:t>
            </a:r>
            <a:r>
              <a:rPr sz="1319" spc="-30"/>
              <a:t>industry,</a:t>
            </a:r>
            <a:r>
              <a:rPr sz="1319" spc="-5"/>
              <a:t> </a:t>
            </a:r>
            <a:r>
              <a:rPr sz="1319" spc="-45"/>
              <a:t>its</a:t>
            </a:r>
            <a:r>
              <a:rPr sz="1319" spc="-5"/>
              <a:t> </a:t>
            </a:r>
            <a:r>
              <a:rPr sz="1319" spc="-25"/>
              <a:t>future</a:t>
            </a:r>
            <a:r>
              <a:rPr sz="1319" spc="-5"/>
              <a:t> </a:t>
            </a:r>
            <a:r>
              <a:rPr sz="1319" spc="-20"/>
              <a:t>capital</a:t>
            </a:r>
            <a:r>
              <a:rPr sz="1319" spc="-59"/>
              <a:t> </a:t>
            </a:r>
            <a:r>
              <a:rPr sz="1319"/>
              <a:t>expenditures</a:t>
            </a:r>
            <a:r>
              <a:rPr sz="1319" spc="-5"/>
              <a:t> </a:t>
            </a:r>
            <a:r>
              <a:rPr sz="1319"/>
              <a:t>and</a:t>
            </a:r>
            <a:r>
              <a:rPr sz="1319" spc="-5"/>
              <a:t> </a:t>
            </a:r>
            <a:r>
              <a:rPr sz="1319" spc="-20"/>
              <a:t>acquisitions.</a:t>
            </a:r>
            <a:r>
              <a:rPr sz="1319" spc="-5"/>
              <a:t> </a:t>
            </a:r>
            <a:r>
              <a:rPr sz="1319" spc="-25"/>
              <a:t>In </a:t>
            </a:r>
            <a:r>
              <a:rPr sz="1319" spc="-20"/>
              <a:t>light</a:t>
            </a:r>
            <a:r>
              <a:rPr sz="1319" spc="15"/>
              <a:t> </a:t>
            </a:r>
            <a:r>
              <a:rPr sz="1319" spc="-10"/>
              <a:t>of</a:t>
            </a:r>
            <a:r>
              <a:rPr sz="1319" spc="-20"/>
              <a:t> </a:t>
            </a:r>
            <a:r>
              <a:rPr sz="1319"/>
              <a:t>these</a:t>
            </a:r>
            <a:r>
              <a:rPr sz="1319" spc="15"/>
              <a:t> </a:t>
            </a:r>
            <a:r>
              <a:rPr sz="1319" spc="-25"/>
              <a:t>risks,</a:t>
            </a:r>
            <a:r>
              <a:rPr sz="1319" spc="15"/>
              <a:t> </a:t>
            </a:r>
            <a:r>
              <a:rPr sz="1319" spc="-10"/>
              <a:t>uncertainties</a:t>
            </a:r>
            <a:r>
              <a:rPr sz="1319" spc="15"/>
              <a:t> </a:t>
            </a:r>
            <a:r>
              <a:rPr sz="1319"/>
              <a:t>and</a:t>
            </a:r>
            <a:r>
              <a:rPr sz="1319" spc="20"/>
              <a:t> </a:t>
            </a:r>
            <a:r>
              <a:rPr sz="1319"/>
              <a:t>assumptions,</a:t>
            </a:r>
            <a:r>
              <a:rPr sz="1319" spc="15"/>
              <a:t> </a:t>
            </a:r>
            <a:r>
              <a:rPr sz="1319"/>
              <a:t>the</a:t>
            </a:r>
            <a:r>
              <a:rPr sz="1319" spc="15"/>
              <a:t> </a:t>
            </a:r>
            <a:r>
              <a:rPr sz="1319"/>
              <a:t>events</a:t>
            </a:r>
            <a:r>
              <a:rPr sz="1319" spc="15"/>
              <a:t> </a:t>
            </a:r>
            <a:r>
              <a:rPr sz="1319" spc="-30"/>
              <a:t>in</a:t>
            </a:r>
            <a:r>
              <a:rPr sz="1319" spc="15"/>
              <a:t> </a:t>
            </a:r>
            <a:r>
              <a:rPr sz="1319"/>
              <a:t>the</a:t>
            </a:r>
            <a:r>
              <a:rPr sz="1319" spc="20"/>
              <a:t> </a:t>
            </a:r>
            <a:r>
              <a:rPr sz="1319" spc="-10"/>
              <a:t>forward-</a:t>
            </a:r>
            <a:r>
              <a:rPr sz="1319"/>
              <a:t>looking</a:t>
            </a:r>
            <a:r>
              <a:rPr sz="1319" spc="15"/>
              <a:t> </a:t>
            </a:r>
            <a:r>
              <a:rPr sz="1319" spc="-10"/>
              <a:t>statements </a:t>
            </a:r>
            <a:r>
              <a:rPr sz="1319" spc="54"/>
              <a:t>may</a:t>
            </a:r>
            <a:r>
              <a:rPr sz="1319" spc="-30"/>
              <a:t> </a:t>
            </a:r>
            <a:r>
              <a:rPr sz="1319"/>
              <a:t>not</a:t>
            </a:r>
            <a:r>
              <a:rPr sz="1319" spc="15"/>
              <a:t> </a:t>
            </a:r>
            <a:r>
              <a:rPr sz="1319"/>
              <a:t>occur</a:t>
            </a:r>
            <a:r>
              <a:rPr sz="1319" spc="-30"/>
              <a:t> </a:t>
            </a:r>
            <a:r>
              <a:rPr sz="1319"/>
              <a:t>and</a:t>
            </a:r>
            <a:r>
              <a:rPr sz="1319" spc="15"/>
              <a:t> </a:t>
            </a:r>
            <a:r>
              <a:rPr sz="1319"/>
              <a:t>actual</a:t>
            </a:r>
            <a:r>
              <a:rPr sz="1319" spc="-45"/>
              <a:t> </a:t>
            </a:r>
            <a:r>
              <a:rPr sz="1319" spc="-20"/>
              <a:t>results,</a:t>
            </a:r>
            <a:r>
              <a:rPr sz="1319" spc="15"/>
              <a:t> </a:t>
            </a:r>
            <a:r>
              <a:rPr sz="1319"/>
              <a:t>performance</a:t>
            </a:r>
            <a:r>
              <a:rPr sz="1319" spc="15"/>
              <a:t> </a:t>
            </a:r>
            <a:r>
              <a:rPr sz="1319"/>
              <a:t>or</a:t>
            </a:r>
            <a:r>
              <a:rPr sz="1319" spc="-30"/>
              <a:t> </a:t>
            </a:r>
            <a:r>
              <a:rPr sz="1319"/>
              <a:t>achievements</a:t>
            </a:r>
            <a:r>
              <a:rPr sz="1319" spc="15"/>
              <a:t> </a:t>
            </a:r>
            <a:r>
              <a:rPr sz="1319" spc="54"/>
              <a:t>may</a:t>
            </a:r>
            <a:r>
              <a:rPr sz="1319" spc="-30"/>
              <a:t> </a:t>
            </a:r>
            <a:r>
              <a:rPr sz="1319" spc="-25"/>
              <a:t>materially</a:t>
            </a:r>
            <a:r>
              <a:rPr sz="1319" spc="-30"/>
              <a:t> </a:t>
            </a:r>
            <a:r>
              <a:rPr sz="1319" spc="-54"/>
              <a:t>diﬀer</a:t>
            </a:r>
            <a:r>
              <a:rPr sz="1319" spc="-25"/>
              <a:t> </a:t>
            </a:r>
            <a:r>
              <a:rPr sz="1319"/>
              <a:t>from</a:t>
            </a:r>
            <a:r>
              <a:rPr sz="1319" spc="10"/>
              <a:t> </a:t>
            </a:r>
            <a:r>
              <a:rPr sz="1319" spc="-25"/>
              <a:t>any future</a:t>
            </a:r>
            <a:r>
              <a:rPr sz="1319" spc="20"/>
              <a:t> </a:t>
            </a:r>
            <a:r>
              <a:rPr sz="1319" spc="-20"/>
              <a:t>results,</a:t>
            </a:r>
            <a:r>
              <a:rPr sz="1319" spc="15"/>
              <a:t> </a:t>
            </a:r>
            <a:r>
              <a:rPr sz="1319"/>
              <a:t>performance</a:t>
            </a:r>
            <a:r>
              <a:rPr sz="1319" spc="20"/>
              <a:t> </a:t>
            </a:r>
            <a:r>
              <a:rPr sz="1319"/>
              <a:t>or</a:t>
            </a:r>
            <a:r>
              <a:rPr sz="1319" spc="-20"/>
              <a:t> </a:t>
            </a:r>
            <a:r>
              <a:rPr sz="1319"/>
              <a:t>achievements</a:t>
            </a:r>
            <a:r>
              <a:rPr sz="1319" spc="20"/>
              <a:t> </a:t>
            </a:r>
            <a:r>
              <a:rPr sz="1319" spc="-54"/>
              <a:t>that</a:t>
            </a:r>
            <a:r>
              <a:rPr sz="1319" spc="20"/>
              <a:t> </a:t>
            </a:r>
            <a:r>
              <a:rPr sz="1319" spc="54"/>
              <a:t>may</a:t>
            </a:r>
            <a:r>
              <a:rPr sz="1319" spc="-25"/>
              <a:t> </a:t>
            </a:r>
            <a:r>
              <a:rPr sz="1319" spc="59"/>
              <a:t>be</a:t>
            </a:r>
            <a:r>
              <a:rPr sz="1319" spc="20"/>
              <a:t> </a:t>
            </a:r>
            <a:r>
              <a:rPr sz="1319"/>
              <a:t>expressed</a:t>
            </a:r>
            <a:r>
              <a:rPr sz="1319" spc="20"/>
              <a:t> </a:t>
            </a:r>
            <a:r>
              <a:rPr sz="1319"/>
              <a:t>or</a:t>
            </a:r>
            <a:r>
              <a:rPr sz="1319" spc="-25"/>
              <a:t> </a:t>
            </a:r>
            <a:r>
              <a:rPr sz="1319"/>
              <a:t>implied</a:t>
            </a:r>
            <a:r>
              <a:rPr sz="1319" spc="20"/>
              <a:t> </a:t>
            </a:r>
            <a:r>
              <a:rPr sz="1319" spc="-30"/>
              <a:t>in</a:t>
            </a:r>
            <a:r>
              <a:rPr sz="1319" spc="20"/>
              <a:t> </a:t>
            </a:r>
            <a:r>
              <a:rPr sz="1319" spc="-20"/>
              <a:t>this </a:t>
            </a:r>
            <a:r>
              <a:rPr sz="1319" spc="-25"/>
              <a:t>Presentation.</a:t>
            </a:r>
            <a:r>
              <a:rPr sz="1319"/>
              <a:t> </a:t>
            </a:r>
            <a:r>
              <a:rPr sz="1319" spc="119"/>
              <a:t>No</a:t>
            </a:r>
            <a:r>
              <a:rPr sz="1319" spc="5"/>
              <a:t> </a:t>
            </a:r>
            <a:r>
              <a:rPr sz="1319" spc="-10"/>
              <a:t>representation</a:t>
            </a:r>
            <a:r>
              <a:rPr sz="1319"/>
              <a:t> or</a:t>
            </a:r>
            <a:r>
              <a:rPr sz="1319" spc="-79"/>
              <a:t> </a:t>
            </a:r>
            <a:r>
              <a:rPr sz="1319" spc="-20"/>
              <a:t>warranty</a:t>
            </a:r>
            <a:r>
              <a:rPr sz="1319" spc="-35"/>
              <a:t> </a:t>
            </a:r>
            <a:r>
              <a:rPr sz="1319"/>
              <a:t>is </a:t>
            </a:r>
            <a:r>
              <a:rPr sz="1319" spc="59"/>
              <a:t>made</a:t>
            </a:r>
            <a:r>
              <a:rPr sz="1319" spc="5"/>
              <a:t> </a:t>
            </a:r>
            <a:r>
              <a:rPr sz="1319" spc="-54"/>
              <a:t>that</a:t>
            </a:r>
            <a:r>
              <a:rPr sz="1319"/>
              <a:t> any</a:t>
            </a:r>
            <a:r>
              <a:rPr sz="1319" spc="-35"/>
              <a:t> </a:t>
            </a:r>
            <a:r>
              <a:rPr sz="1319" spc="-10"/>
              <a:t>forward-</a:t>
            </a:r>
            <a:r>
              <a:rPr sz="1319"/>
              <a:t>looking </a:t>
            </a:r>
            <a:r>
              <a:rPr sz="1319" spc="-10"/>
              <a:t>statement</a:t>
            </a:r>
            <a:r>
              <a:rPr sz="1319" spc="-35"/>
              <a:t> </a:t>
            </a:r>
            <a:r>
              <a:rPr sz="1319" spc="-20"/>
              <a:t>will </a:t>
            </a:r>
            <a:r>
              <a:rPr sz="1319" spc="74"/>
              <a:t>come</a:t>
            </a:r>
            <a:r>
              <a:rPr sz="1319" spc="-10"/>
              <a:t> </a:t>
            </a:r>
            <a:r>
              <a:rPr sz="1319" spc="-20"/>
              <a:t>to</a:t>
            </a:r>
            <a:r>
              <a:rPr sz="1319" spc="-5"/>
              <a:t> </a:t>
            </a:r>
            <a:r>
              <a:rPr sz="1319"/>
              <a:t>pass.</a:t>
            </a:r>
            <a:r>
              <a:rPr sz="1319" spc="-5"/>
              <a:t> </a:t>
            </a:r>
            <a:r>
              <a:rPr sz="1319"/>
              <a:t>Forward-looking</a:t>
            </a:r>
            <a:r>
              <a:rPr sz="1319" spc="-10"/>
              <a:t> </a:t>
            </a:r>
            <a:r>
              <a:rPr sz="1319"/>
              <a:t>statements</a:t>
            </a:r>
            <a:r>
              <a:rPr sz="1319" spc="-5"/>
              <a:t> </a:t>
            </a:r>
            <a:r>
              <a:rPr sz="1319"/>
              <a:t>speak</a:t>
            </a:r>
            <a:r>
              <a:rPr sz="1319" spc="-5"/>
              <a:t> </a:t>
            </a:r>
            <a:r>
              <a:rPr sz="1319" spc="54"/>
              <a:t>as</a:t>
            </a:r>
            <a:r>
              <a:rPr sz="1319" spc="-10"/>
              <a:t> of</a:t>
            </a:r>
            <a:r>
              <a:rPr sz="1319" spc="-40"/>
              <a:t> </a:t>
            </a:r>
            <a:r>
              <a:rPr sz="1319"/>
              <a:t>the</a:t>
            </a:r>
            <a:r>
              <a:rPr sz="1319" spc="-5"/>
              <a:t> </a:t>
            </a:r>
            <a:r>
              <a:rPr sz="1319"/>
              <a:t>date</a:t>
            </a:r>
            <a:r>
              <a:rPr sz="1319" spc="-10"/>
              <a:t> of</a:t>
            </a:r>
            <a:r>
              <a:rPr sz="1319" spc="-40"/>
              <a:t> </a:t>
            </a:r>
            <a:r>
              <a:rPr sz="1319" spc="-10"/>
              <a:t>this</a:t>
            </a:r>
            <a:r>
              <a:rPr sz="1319" spc="-5"/>
              <a:t> </a:t>
            </a:r>
            <a:r>
              <a:rPr sz="1319"/>
              <a:t>Presentation</a:t>
            </a:r>
            <a:r>
              <a:rPr sz="1319" spc="-10"/>
              <a:t> </a:t>
            </a:r>
            <a:r>
              <a:rPr sz="1319"/>
              <a:t>and</a:t>
            </a:r>
            <a:r>
              <a:rPr sz="1319" spc="-5"/>
              <a:t> </a:t>
            </a:r>
            <a:r>
              <a:rPr sz="1319" spc="49"/>
              <a:t>no</a:t>
            </a:r>
            <a:r>
              <a:rPr sz="1319" spc="-5"/>
              <a:t> </a:t>
            </a:r>
            <a:r>
              <a:rPr sz="1319" spc="25"/>
              <a:t>one </a:t>
            </a:r>
            <a:r>
              <a:rPr sz="1319"/>
              <a:t>undertakes</a:t>
            </a:r>
            <a:r>
              <a:rPr sz="1319" spc="-5"/>
              <a:t> </a:t>
            </a:r>
            <a:r>
              <a:rPr sz="1319" spc="-20"/>
              <a:t>to</a:t>
            </a:r>
            <a:r>
              <a:rPr sz="1319"/>
              <a:t> release</a:t>
            </a:r>
            <a:r>
              <a:rPr sz="1319" spc="-5"/>
              <a:t> </a:t>
            </a:r>
            <a:r>
              <a:rPr sz="1319"/>
              <a:t>any</a:t>
            </a:r>
            <a:r>
              <a:rPr sz="1319" spc="-45"/>
              <a:t> </a:t>
            </a:r>
            <a:r>
              <a:rPr sz="1319"/>
              <a:t>update or</a:t>
            </a:r>
            <a:r>
              <a:rPr sz="1319" spc="-45"/>
              <a:t> </a:t>
            </a:r>
            <a:r>
              <a:rPr sz="1319"/>
              <a:t>revision </a:t>
            </a:r>
            <a:r>
              <a:rPr sz="1319" spc="-10"/>
              <a:t>of</a:t>
            </a:r>
            <a:r>
              <a:rPr sz="1319" spc="-40"/>
              <a:t> </a:t>
            </a:r>
            <a:r>
              <a:rPr sz="1319"/>
              <a:t>any</a:t>
            </a:r>
            <a:r>
              <a:rPr sz="1319" spc="-45"/>
              <a:t> </a:t>
            </a:r>
            <a:r>
              <a:rPr sz="1319" spc="59"/>
              <a:t>such</a:t>
            </a:r>
            <a:r>
              <a:rPr sz="1319"/>
              <a:t> forward</a:t>
            </a:r>
            <a:r>
              <a:rPr sz="1319" spc="-5"/>
              <a:t> </a:t>
            </a:r>
            <a:r>
              <a:rPr sz="1319"/>
              <a:t>looking </a:t>
            </a:r>
            <a:r>
              <a:rPr sz="1319" spc="-25"/>
              <a:t>statement,</a:t>
            </a:r>
            <a:r>
              <a:rPr sz="1319" spc="-45"/>
              <a:t> </a:t>
            </a:r>
            <a:r>
              <a:rPr sz="1319"/>
              <a:t>whether</a:t>
            </a:r>
            <a:r>
              <a:rPr sz="1319" spc="-45"/>
              <a:t> </a:t>
            </a:r>
            <a:r>
              <a:rPr sz="1319" spc="30"/>
              <a:t>as </a:t>
            </a:r>
            <a:r>
              <a:rPr sz="1319"/>
              <a:t>a</a:t>
            </a:r>
            <a:r>
              <a:rPr sz="1319" spc="-20"/>
              <a:t> </a:t>
            </a:r>
            <a:r>
              <a:rPr sz="1319" spc="-10"/>
              <a:t>result</a:t>
            </a:r>
            <a:r>
              <a:rPr sz="1319" spc="-15"/>
              <a:t> </a:t>
            </a:r>
            <a:r>
              <a:rPr sz="1319" spc="-10"/>
              <a:t>of</a:t>
            </a:r>
            <a:r>
              <a:rPr sz="1319" spc="-49"/>
              <a:t> </a:t>
            </a:r>
            <a:r>
              <a:rPr sz="1319" spc="49"/>
              <a:t>new</a:t>
            </a:r>
            <a:r>
              <a:rPr sz="1319" spc="-54"/>
              <a:t> </a:t>
            </a:r>
            <a:r>
              <a:rPr sz="1319" spc="-35"/>
              <a:t>information,</a:t>
            </a:r>
            <a:r>
              <a:rPr sz="1319" spc="-15"/>
              <a:t> </a:t>
            </a:r>
            <a:r>
              <a:rPr sz="1319" spc="-25"/>
              <a:t>future</a:t>
            </a:r>
            <a:r>
              <a:rPr sz="1319" spc="-15"/>
              <a:t> </a:t>
            </a:r>
            <a:r>
              <a:rPr sz="1319"/>
              <a:t>events</a:t>
            </a:r>
            <a:r>
              <a:rPr sz="1319" spc="-15"/>
              <a:t> </a:t>
            </a:r>
            <a:r>
              <a:rPr sz="1319"/>
              <a:t>or</a:t>
            </a:r>
            <a:r>
              <a:rPr sz="1319" spc="-54"/>
              <a:t> </a:t>
            </a:r>
            <a:r>
              <a:rPr sz="1319" spc="-25"/>
              <a:t>otherwise.</a:t>
            </a:r>
            <a:r>
              <a:rPr sz="1319" spc="-59"/>
              <a:t> </a:t>
            </a:r>
            <a:r>
              <a:rPr sz="1319"/>
              <a:t>Accordingly,</a:t>
            </a:r>
            <a:r>
              <a:rPr sz="1319" spc="-15"/>
              <a:t> </a:t>
            </a:r>
            <a:r>
              <a:rPr sz="1319" spc="49"/>
              <a:t>undue</a:t>
            </a:r>
            <a:r>
              <a:rPr sz="1319" spc="-20"/>
              <a:t> </a:t>
            </a:r>
            <a:r>
              <a:rPr sz="1319" spc="-10"/>
              <a:t>reliance</a:t>
            </a:r>
            <a:r>
              <a:rPr sz="1319" spc="-15"/>
              <a:t> </a:t>
            </a:r>
            <a:r>
              <a:rPr sz="1319"/>
              <a:t>should</a:t>
            </a:r>
            <a:r>
              <a:rPr sz="1319" spc="-15"/>
              <a:t> </a:t>
            </a:r>
            <a:r>
              <a:rPr sz="1319" spc="-25"/>
              <a:t>not </a:t>
            </a:r>
            <a:r>
              <a:rPr sz="1319" spc="59"/>
              <a:t>be</a:t>
            </a:r>
            <a:r>
              <a:rPr sz="1319" spc="10"/>
              <a:t> </a:t>
            </a:r>
            <a:r>
              <a:rPr sz="1319"/>
              <a:t>placed</a:t>
            </a:r>
            <a:r>
              <a:rPr sz="1319" spc="15"/>
              <a:t> </a:t>
            </a:r>
            <a:r>
              <a:rPr sz="1319" spc="49"/>
              <a:t>on</a:t>
            </a:r>
            <a:r>
              <a:rPr sz="1319" spc="10"/>
              <a:t> </a:t>
            </a:r>
            <a:r>
              <a:rPr sz="1319"/>
              <a:t>any</a:t>
            </a:r>
            <a:r>
              <a:rPr sz="1319" spc="-30"/>
              <a:t> </a:t>
            </a:r>
            <a:r>
              <a:rPr sz="1319" spc="-10"/>
              <a:t>forward-</a:t>
            </a:r>
            <a:r>
              <a:rPr sz="1319"/>
              <a:t>looking</a:t>
            </a:r>
            <a:r>
              <a:rPr sz="1319" spc="15"/>
              <a:t> </a:t>
            </a:r>
            <a:r>
              <a:rPr sz="1319"/>
              <a:t>statement</a:t>
            </a:r>
            <a:r>
              <a:rPr sz="1319" spc="10"/>
              <a:t> </a:t>
            </a:r>
            <a:r>
              <a:rPr sz="1319"/>
              <a:t>contained</a:t>
            </a:r>
            <a:r>
              <a:rPr sz="1319" spc="15"/>
              <a:t> </a:t>
            </a:r>
            <a:r>
              <a:rPr sz="1319" spc="-30"/>
              <a:t>in</a:t>
            </a:r>
            <a:r>
              <a:rPr sz="1319" spc="15"/>
              <a:t> </a:t>
            </a:r>
            <a:r>
              <a:rPr sz="1319" spc="-10"/>
              <a:t>this</a:t>
            </a:r>
            <a:r>
              <a:rPr sz="1319" spc="10"/>
              <a:t> </a:t>
            </a:r>
            <a:r>
              <a:rPr sz="1319" spc="-10"/>
              <a:t>Presentation.</a:t>
            </a:r>
            <a:endParaRPr lang="en-US" sz="1319"/>
          </a:p>
          <a:p>
            <a:pPr algn="just">
              <a:spcBef>
                <a:spcPts val="20"/>
              </a:spcBef>
            </a:pPr>
            <a:endParaRPr sz="1441"/>
          </a:p>
          <a:p>
            <a:pPr marL="12565" marR="15707" algn="just"/>
            <a:r>
              <a:rPr sz="1319" spc="-20"/>
              <a:t>To</a:t>
            </a:r>
            <a:r>
              <a:rPr sz="1319" spc="-45"/>
              <a:t> </a:t>
            </a:r>
            <a:r>
              <a:rPr sz="1319"/>
              <a:t>the</a:t>
            </a:r>
            <a:r>
              <a:rPr sz="1319" spc="-45"/>
              <a:t> </a:t>
            </a:r>
            <a:r>
              <a:rPr sz="1319" spc="-25"/>
              <a:t>extent</a:t>
            </a:r>
            <a:r>
              <a:rPr sz="1319" spc="-40"/>
              <a:t> </a:t>
            </a:r>
            <a:r>
              <a:rPr sz="1319" spc="-25"/>
              <a:t>available,</a:t>
            </a:r>
            <a:r>
              <a:rPr sz="1319" spc="-45"/>
              <a:t> </a:t>
            </a:r>
            <a:r>
              <a:rPr sz="1319"/>
              <a:t>the</a:t>
            </a:r>
            <a:r>
              <a:rPr sz="1319" spc="-40"/>
              <a:t> </a:t>
            </a:r>
            <a:r>
              <a:rPr sz="1319" spc="-30"/>
              <a:t>industry,</a:t>
            </a:r>
            <a:r>
              <a:rPr sz="1319" spc="-45"/>
              <a:t> </a:t>
            </a:r>
            <a:r>
              <a:rPr sz="1319"/>
              <a:t>market</a:t>
            </a:r>
            <a:r>
              <a:rPr sz="1319" spc="-40"/>
              <a:t> </a:t>
            </a:r>
            <a:r>
              <a:rPr sz="1319"/>
              <a:t>and</a:t>
            </a:r>
            <a:r>
              <a:rPr sz="1319" spc="-45"/>
              <a:t> </a:t>
            </a:r>
            <a:r>
              <a:rPr sz="1319"/>
              <a:t>competitive</a:t>
            </a:r>
            <a:r>
              <a:rPr sz="1319" spc="-45"/>
              <a:t> </a:t>
            </a:r>
            <a:r>
              <a:rPr sz="1319"/>
              <a:t>position</a:t>
            </a:r>
            <a:r>
              <a:rPr sz="1319" spc="-40"/>
              <a:t> </a:t>
            </a:r>
            <a:r>
              <a:rPr sz="1319"/>
              <a:t>data</a:t>
            </a:r>
            <a:r>
              <a:rPr sz="1319" spc="-45"/>
              <a:t> </a:t>
            </a:r>
            <a:r>
              <a:rPr sz="1319"/>
              <a:t>contained</a:t>
            </a:r>
            <a:r>
              <a:rPr sz="1319" spc="-40"/>
              <a:t> </a:t>
            </a:r>
            <a:r>
              <a:rPr sz="1319" spc="-30"/>
              <a:t>in</a:t>
            </a:r>
            <a:r>
              <a:rPr sz="1319" spc="-45"/>
              <a:t> </a:t>
            </a:r>
            <a:r>
              <a:rPr sz="1319" spc="-20"/>
              <a:t>this </a:t>
            </a:r>
            <a:r>
              <a:rPr sz="1319"/>
              <a:t>Presentation</a:t>
            </a:r>
            <a:r>
              <a:rPr sz="1319" spc="-35"/>
              <a:t> </a:t>
            </a:r>
            <a:r>
              <a:rPr sz="1319" spc="74"/>
              <a:t>come</a:t>
            </a:r>
            <a:r>
              <a:rPr sz="1319" spc="-35"/>
              <a:t> </a:t>
            </a:r>
            <a:r>
              <a:rPr sz="1319"/>
              <a:t>from</a:t>
            </a:r>
            <a:r>
              <a:rPr sz="1319" spc="-35"/>
              <a:t> </a:t>
            </a:r>
            <a:r>
              <a:rPr sz="1319" spc="-54"/>
              <a:t>oﬃcial</a:t>
            </a:r>
            <a:r>
              <a:rPr sz="1319" spc="-74"/>
              <a:t> </a:t>
            </a:r>
            <a:r>
              <a:rPr sz="1319"/>
              <a:t>or</a:t>
            </a:r>
            <a:r>
              <a:rPr sz="1319" spc="-74"/>
              <a:t> </a:t>
            </a:r>
            <a:r>
              <a:rPr lang="en-US" sz="1319" spc="-49"/>
              <a:t>third-</a:t>
            </a:r>
            <a:r>
              <a:rPr lang="en-US" sz="1319" spc="-10"/>
              <a:t>party</a:t>
            </a:r>
            <a:r>
              <a:rPr sz="1319" spc="-69"/>
              <a:t> </a:t>
            </a:r>
            <a:r>
              <a:rPr sz="1319"/>
              <a:t>sources.</a:t>
            </a:r>
            <a:r>
              <a:rPr sz="1319" spc="-79"/>
              <a:t> </a:t>
            </a:r>
            <a:r>
              <a:rPr sz="1319" spc="-10"/>
              <a:t>Third</a:t>
            </a:r>
            <a:r>
              <a:rPr sz="1319" spc="-30"/>
              <a:t> </a:t>
            </a:r>
            <a:r>
              <a:rPr sz="1319" spc="-10"/>
              <a:t>party</a:t>
            </a:r>
            <a:r>
              <a:rPr sz="1319" spc="-74"/>
              <a:t> </a:t>
            </a:r>
            <a:r>
              <a:rPr sz="1319"/>
              <a:t>industry</a:t>
            </a:r>
            <a:r>
              <a:rPr sz="1319" spc="-69"/>
              <a:t> </a:t>
            </a:r>
            <a:r>
              <a:rPr sz="1319" spc="-10"/>
              <a:t>publications,</a:t>
            </a:r>
            <a:r>
              <a:rPr sz="1319" spc="-35"/>
              <a:t> </a:t>
            </a:r>
            <a:r>
              <a:rPr sz="1319" spc="-10"/>
              <a:t>studies </a:t>
            </a:r>
            <a:r>
              <a:rPr sz="1319"/>
              <a:t>and</a:t>
            </a:r>
            <a:r>
              <a:rPr sz="1319" spc="5"/>
              <a:t> </a:t>
            </a:r>
            <a:r>
              <a:rPr sz="1319"/>
              <a:t>surveys</a:t>
            </a:r>
            <a:r>
              <a:rPr sz="1319" spc="10"/>
              <a:t> </a:t>
            </a:r>
            <a:r>
              <a:rPr sz="1319"/>
              <a:t>generally</a:t>
            </a:r>
            <a:r>
              <a:rPr sz="1319" spc="-35"/>
              <a:t> </a:t>
            </a:r>
            <a:r>
              <a:rPr sz="1319" spc="-20"/>
              <a:t>state</a:t>
            </a:r>
            <a:r>
              <a:rPr sz="1319" spc="10"/>
              <a:t> </a:t>
            </a:r>
            <a:r>
              <a:rPr sz="1319" spc="-54"/>
              <a:t>that</a:t>
            </a:r>
            <a:r>
              <a:rPr sz="1319" spc="5"/>
              <a:t> </a:t>
            </a:r>
            <a:r>
              <a:rPr sz="1319"/>
              <a:t>the</a:t>
            </a:r>
            <a:r>
              <a:rPr sz="1319" spc="10"/>
              <a:t> </a:t>
            </a:r>
            <a:r>
              <a:rPr sz="1319"/>
              <a:t>data</a:t>
            </a:r>
            <a:r>
              <a:rPr sz="1319" spc="5"/>
              <a:t> </a:t>
            </a:r>
            <a:r>
              <a:rPr sz="1319"/>
              <a:t>contained</a:t>
            </a:r>
            <a:r>
              <a:rPr sz="1319" spc="10"/>
              <a:t> </a:t>
            </a:r>
            <a:r>
              <a:rPr sz="1319" spc="-20"/>
              <a:t>therein</a:t>
            </a:r>
            <a:r>
              <a:rPr sz="1319" spc="10"/>
              <a:t> </a:t>
            </a:r>
            <a:r>
              <a:rPr sz="1319"/>
              <a:t>have</a:t>
            </a:r>
            <a:r>
              <a:rPr sz="1319" spc="5"/>
              <a:t> </a:t>
            </a:r>
            <a:r>
              <a:rPr sz="1319" spc="49"/>
              <a:t>been</a:t>
            </a:r>
            <a:r>
              <a:rPr sz="1319" spc="10"/>
              <a:t> </a:t>
            </a:r>
            <a:r>
              <a:rPr sz="1319"/>
              <a:t>obtained</a:t>
            </a:r>
            <a:r>
              <a:rPr sz="1319" spc="10"/>
              <a:t> </a:t>
            </a:r>
            <a:r>
              <a:rPr sz="1319"/>
              <a:t>from</a:t>
            </a:r>
            <a:r>
              <a:rPr sz="1319" spc="5"/>
              <a:t> </a:t>
            </a:r>
            <a:r>
              <a:rPr sz="1319" spc="-10"/>
              <a:t>sources </a:t>
            </a:r>
            <a:r>
              <a:rPr sz="1319"/>
              <a:t>believed </a:t>
            </a:r>
            <a:r>
              <a:rPr sz="1319" spc="-20"/>
              <a:t>to</a:t>
            </a:r>
            <a:r>
              <a:rPr sz="1319" spc="5"/>
              <a:t> </a:t>
            </a:r>
            <a:r>
              <a:rPr sz="1319" spc="59"/>
              <a:t>be</a:t>
            </a:r>
            <a:r>
              <a:rPr sz="1319" spc="5"/>
              <a:t> </a:t>
            </a:r>
            <a:r>
              <a:rPr sz="1319" spc="-35"/>
              <a:t>reliable,</a:t>
            </a:r>
            <a:r>
              <a:rPr sz="1319" spc="5"/>
              <a:t> </a:t>
            </a:r>
            <a:r>
              <a:rPr sz="1319"/>
              <a:t>but</a:t>
            </a:r>
            <a:r>
              <a:rPr sz="1319" spc="5"/>
              <a:t> </a:t>
            </a:r>
            <a:r>
              <a:rPr sz="1319" spc="-10"/>
              <a:t>there</a:t>
            </a:r>
            <a:r>
              <a:rPr sz="1319" spc="5"/>
              <a:t> </a:t>
            </a:r>
            <a:r>
              <a:rPr sz="1319"/>
              <a:t>is</a:t>
            </a:r>
            <a:r>
              <a:rPr sz="1319" spc="5"/>
              <a:t> </a:t>
            </a:r>
            <a:r>
              <a:rPr sz="1319" spc="49"/>
              <a:t>no</a:t>
            </a:r>
            <a:r>
              <a:rPr sz="1319" spc="5"/>
              <a:t> </a:t>
            </a:r>
            <a:r>
              <a:rPr sz="1319"/>
              <a:t>guarantee</a:t>
            </a:r>
            <a:r>
              <a:rPr sz="1319" spc="5"/>
              <a:t> </a:t>
            </a:r>
            <a:r>
              <a:rPr sz="1319" spc="-10"/>
              <a:t>of</a:t>
            </a:r>
            <a:r>
              <a:rPr sz="1319" spc="-30"/>
              <a:t> </a:t>
            </a:r>
            <a:r>
              <a:rPr sz="1319"/>
              <a:t>the</a:t>
            </a:r>
            <a:r>
              <a:rPr sz="1319" spc="5"/>
              <a:t> </a:t>
            </a:r>
            <a:r>
              <a:rPr sz="1319"/>
              <a:t>accuracy</a:t>
            </a:r>
            <a:r>
              <a:rPr sz="1319" spc="-35"/>
              <a:t> </a:t>
            </a:r>
            <a:r>
              <a:rPr sz="1319"/>
              <a:t>or</a:t>
            </a:r>
            <a:r>
              <a:rPr sz="1319" spc="-40"/>
              <a:t> </a:t>
            </a:r>
            <a:r>
              <a:rPr sz="1319"/>
              <a:t>completeness</a:t>
            </a:r>
            <a:r>
              <a:rPr sz="1319" spc="5"/>
              <a:t> </a:t>
            </a:r>
            <a:r>
              <a:rPr sz="1319" spc="-10"/>
              <a:t>of</a:t>
            </a:r>
            <a:r>
              <a:rPr sz="1319" spc="-30"/>
              <a:t> </a:t>
            </a:r>
            <a:r>
              <a:rPr sz="1319" spc="59"/>
              <a:t>such</a:t>
            </a:r>
            <a:r>
              <a:rPr sz="1319" spc="5"/>
              <a:t> </a:t>
            </a:r>
            <a:r>
              <a:rPr sz="1319" spc="-10"/>
              <a:t>data. </a:t>
            </a:r>
            <a:r>
              <a:rPr sz="1319"/>
              <a:t>While</a:t>
            </a:r>
            <a:r>
              <a:rPr sz="1319" spc="45"/>
              <a:t> </a:t>
            </a:r>
            <a:r>
              <a:rPr sz="1319"/>
              <a:t>the</a:t>
            </a:r>
            <a:r>
              <a:rPr sz="1319" spc="49"/>
              <a:t> </a:t>
            </a:r>
            <a:r>
              <a:rPr sz="1319" spc="69"/>
              <a:t>Company</a:t>
            </a:r>
            <a:r>
              <a:rPr sz="1319"/>
              <a:t> reasonably</a:t>
            </a:r>
            <a:r>
              <a:rPr sz="1319" spc="5"/>
              <a:t> </a:t>
            </a:r>
            <a:r>
              <a:rPr sz="1319"/>
              <a:t>believes</a:t>
            </a:r>
            <a:r>
              <a:rPr sz="1319" spc="45"/>
              <a:t> </a:t>
            </a:r>
            <a:r>
              <a:rPr sz="1319" spc="-79"/>
              <a:t>that,</a:t>
            </a:r>
            <a:r>
              <a:rPr sz="1319" spc="49"/>
              <a:t> </a:t>
            </a:r>
            <a:r>
              <a:rPr sz="1319"/>
              <a:t>each</a:t>
            </a:r>
            <a:r>
              <a:rPr sz="1319" spc="45"/>
              <a:t> </a:t>
            </a:r>
            <a:r>
              <a:rPr sz="1319" spc="-10"/>
              <a:t>of</a:t>
            </a:r>
            <a:r>
              <a:rPr sz="1319" spc="10"/>
              <a:t> </a:t>
            </a:r>
            <a:r>
              <a:rPr sz="1319"/>
              <a:t>these</a:t>
            </a:r>
            <a:r>
              <a:rPr sz="1319" spc="49"/>
              <a:t> </a:t>
            </a:r>
            <a:r>
              <a:rPr sz="1319" spc="-10"/>
              <a:t>publications,</a:t>
            </a:r>
            <a:r>
              <a:rPr sz="1319" spc="45"/>
              <a:t> </a:t>
            </a:r>
            <a:r>
              <a:rPr sz="1319"/>
              <a:t>studies</a:t>
            </a:r>
            <a:r>
              <a:rPr sz="1319" spc="49"/>
              <a:t> </a:t>
            </a:r>
            <a:r>
              <a:rPr sz="1319"/>
              <a:t>and</a:t>
            </a:r>
            <a:r>
              <a:rPr sz="1319" spc="49"/>
              <a:t> </a:t>
            </a:r>
            <a:r>
              <a:rPr sz="1319" spc="-10"/>
              <a:t>surveys </a:t>
            </a:r>
            <a:r>
              <a:rPr sz="1319"/>
              <a:t>has</a:t>
            </a:r>
            <a:r>
              <a:rPr sz="1319" spc="-5"/>
              <a:t> </a:t>
            </a:r>
            <a:r>
              <a:rPr sz="1319" spc="49"/>
              <a:t>been</a:t>
            </a:r>
            <a:r>
              <a:rPr sz="1319" spc="-5"/>
              <a:t> </a:t>
            </a:r>
            <a:r>
              <a:rPr sz="1319"/>
              <a:t>prepared</a:t>
            </a:r>
            <a:r>
              <a:rPr sz="1319" spc="-5"/>
              <a:t> </a:t>
            </a:r>
            <a:r>
              <a:rPr sz="1319" spc="49"/>
              <a:t>by</a:t>
            </a:r>
            <a:r>
              <a:rPr sz="1319" spc="-49"/>
              <a:t> </a:t>
            </a:r>
            <a:r>
              <a:rPr sz="1319"/>
              <a:t>a</a:t>
            </a:r>
            <a:r>
              <a:rPr sz="1319" spc="-5"/>
              <a:t> </a:t>
            </a:r>
            <a:r>
              <a:rPr sz="1319"/>
              <a:t>reputable</a:t>
            </a:r>
            <a:r>
              <a:rPr sz="1319" spc="-5"/>
              <a:t> </a:t>
            </a:r>
            <a:r>
              <a:rPr sz="1319"/>
              <a:t>source,</a:t>
            </a:r>
            <a:r>
              <a:rPr sz="1319" spc="-5"/>
              <a:t> </a:t>
            </a:r>
            <a:r>
              <a:rPr sz="1319" spc="-20"/>
              <a:t>neither</a:t>
            </a:r>
            <a:r>
              <a:rPr sz="1319" spc="-45"/>
              <a:t> </a:t>
            </a:r>
            <a:r>
              <a:rPr sz="1319"/>
              <a:t>the</a:t>
            </a:r>
            <a:r>
              <a:rPr sz="1319" spc="-5"/>
              <a:t> </a:t>
            </a:r>
            <a:r>
              <a:rPr sz="1319"/>
              <a:t>Company,</a:t>
            </a:r>
            <a:r>
              <a:rPr sz="1319" spc="-5"/>
              <a:t> </a:t>
            </a:r>
            <a:r>
              <a:rPr sz="1319" spc="-45"/>
              <a:t>its</a:t>
            </a:r>
            <a:r>
              <a:rPr sz="1319" spc="-5"/>
              <a:t> </a:t>
            </a:r>
            <a:r>
              <a:rPr sz="1319"/>
              <a:t>shareholders,</a:t>
            </a:r>
            <a:r>
              <a:rPr sz="1319" spc="-5"/>
              <a:t> </a:t>
            </a:r>
            <a:r>
              <a:rPr sz="1319"/>
              <a:t>or</a:t>
            </a:r>
            <a:r>
              <a:rPr sz="1319" spc="-45"/>
              <a:t> </a:t>
            </a:r>
            <a:r>
              <a:rPr sz="1319"/>
              <a:t>any</a:t>
            </a:r>
            <a:r>
              <a:rPr sz="1319" spc="-45"/>
              <a:t> </a:t>
            </a:r>
            <a:r>
              <a:rPr sz="1319" spc="-10"/>
              <a:t>of</a:t>
            </a:r>
            <a:r>
              <a:rPr sz="1319" spc="-40"/>
              <a:t> </a:t>
            </a:r>
            <a:r>
              <a:rPr sz="1319" spc="-45"/>
              <a:t>its</a:t>
            </a:r>
            <a:r>
              <a:rPr sz="1319" spc="-5"/>
              <a:t> </a:t>
            </a:r>
            <a:r>
              <a:rPr sz="1319" spc="-25"/>
              <a:t>or </a:t>
            </a:r>
            <a:r>
              <a:rPr sz="1319" spc="-49"/>
              <a:t>their </a:t>
            </a:r>
            <a:r>
              <a:rPr sz="1319" spc="-20"/>
              <a:t>ﬁnancial</a:t>
            </a:r>
            <a:r>
              <a:rPr sz="1319" spc="-59"/>
              <a:t> </a:t>
            </a:r>
            <a:r>
              <a:rPr sz="1319"/>
              <a:t>or</a:t>
            </a:r>
            <a:r>
              <a:rPr sz="1319" spc="-45"/>
              <a:t> </a:t>
            </a:r>
            <a:r>
              <a:rPr sz="1319" spc="-10"/>
              <a:t>other</a:t>
            </a:r>
            <a:r>
              <a:rPr sz="1319" spc="-49"/>
              <a:t> </a:t>
            </a:r>
            <a:r>
              <a:rPr sz="1319"/>
              <a:t>advisors,</a:t>
            </a:r>
            <a:r>
              <a:rPr sz="1319" spc="-5"/>
              <a:t> </a:t>
            </a:r>
            <a:r>
              <a:rPr sz="1319"/>
              <a:t>have</a:t>
            </a:r>
            <a:r>
              <a:rPr sz="1319" spc="-5"/>
              <a:t> </a:t>
            </a:r>
            <a:r>
              <a:rPr sz="1319"/>
              <a:t>independently</a:t>
            </a:r>
            <a:r>
              <a:rPr sz="1319" spc="-94"/>
              <a:t> </a:t>
            </a:r>
            <a:r>
              <a:rPr sz="1319" spc="-20"/>
              <a:t>veriﬁed</a:t>
            </a:r>
            <a:r>
              <a:rPr sz="1319" spc="-10"/>
              <a:t> </a:t>
            </a:r>
            <a:r>
              <a:rPr sz="1319"/>
              <a:t>the</a:t>
            </a:r>
            <a:r>
              <a:rPr sz="1319" spc="-5"/>
              <a:t> </a:t>
            </a:r>
            <a:r>
              <a:rPr sz="1319"/>
              <a:t>data</a:t>
            </a:r>
            <a:r>
              <a:rPr sz="1319" spc="-5"/>
              <a:t> </a:t>
            </a:r>
            <a:r>
              <a:rPr sz="1319"/>
              <a:t>contained</a:t>
            </a:r>
            <a:r>
              <a:rPr sz="1319" spc="-10"/>
              <a:t> </a:t>
            </a:r>
            <a:r>
              <a:rPr sz="1319" spc="-54"/>
              <a:t>therein.</a:t>
            </a:r>
            <a:r>
              <a:rPr sz="1319" spc="-5"/>
              <a:t> </a:t>
            </a:r>
            <a:r>
              <a:rPr sz="1319" spc="-25"/>
              <a:t>In </a:t>
            </a:r>
            <a:r>
              <a:rPr sz="1319" spc="-30"/>
              <a:t>addition,</a:t>
            </a:r>
            <a:r>
              <a:rPr sz="1319" spc="-40"/>
              <a:t> </a:t>
            </a:r>
            <a:r>
              <a:rPr sz="1319" spc="-20"/>
              <a:t>certain</a:t>
            </a:r>
            <a:r>
              <a:rPr sz="1319" spc="-35"/>
              <a:t> </a:t>
            </a:r>
            <a:r>
              <a:rPr sz="1319" spc="-10"/>
              <a:t>of</a:t>
            </a:r>
            <a:r>
              <a:rPr sz="1319" spc="-69"/>
              <a:t> </a:t>
            </a:r>
            <a:r>
              <a:rPr sz="1319"/>
              <a:t>the</a:t>
            </a:r>
            <a:r>
              <a:rPr sz="1319" spc="-35"/>
              <a:t> </a:t>
            </a:r>
            <a:r>
              <a:rPr sz="1319" spc="-30"/>
              <a:t>industry,</a:t>
            </a:r>
            <a:r>
              <a:rPr sz="1319" spc="-40"/>
              <a:t> </a:t>
            </a:r>
            <a:r>
              <a:rPr sz="1319"/>
              <a:t>market</a:t>
            </a:r>
            <a:r>
              <a:rPr sz="1319" spc="-35"/>
              <a:t> </a:t>
            </a:r>
            <a:r>
              <a:rPr sz="1319"/>
              <a:t>and</a:t>
            </a:r>
            <a:r>
              <a:rPr sz="1319" spc="-35"/>
              <a:t> </a:t>
            </a:r>
            <a:r>
              <a:rPr sz="1319"/>
              <a:t>competitive</a:t>
            </a:r>
            <a:r>
              <a:rPr sz="1319" spc="-40"/>
              <a:t> </a:t>
            </a:r>
            <a:r>
              <a:rPr sz="1319"/>
              <a:t>position</a:t>
            </a:r>
            <a:r>
              <a:rPr sz="1319" spc="-35"/>
              <a:t> </a:t>
            </a:r>
            <a:r>
              <a:rPr sz="1319"/>
              <a:t>data</a:t>
            </a:r>
            <a:r>
              <a:rPr sz="1319" spc="-35"/>
              <a:t> </a:t>
            </a:r>
            <a:r>
              <a:rPr sz="1319"/>
              <a:t>contained</a:t>
            </a:r>
            <a:r>
              <a:rPr sz="1319" spc="-40"/>
              <a:t> </a:t>
            </a:r>
            <a:r>
              <a:rPr sz="1319" spc="-30"/>
              <a:t>in</a:t>
            </a:r>
            <a:r>
              <a:rPr sz="1319" spc="-35"/>
              <a:t> </a:t>
            </a:r>
            <a:r>
              <a:rPr sz="1319" spc="-20"/>
              <a:t>this </a:t>
            </a:r>
            <a:r>
              <a:rPr sz="1319"/>
              <a:t>Presentation</a:t>
            </a:r>
            <a:r>
              <a:rPr sz="1319" spc="-20"/>
              <a:t> </a:t>
            </a:r>
            <a:r>
              <a:rPr sz="1319" spc="74"/>
              <a:t>come</a:t>
            </a:r>
            <a:r>
              <a:rPr sz="1319" spc="-15"/>
              <a:t> </a:t>
            </a:r>
            <a:r>
              <a:rPr sz="1319"/>
              <a:t>from</a:t>
            </a:r>
            <a:r>
              <a:rPr sz="1319" spc="-20"/>
              <a:t> </a:t>
            </a:r>
            <a:r>
              <a:rPr sz="1319"/>
              <a:t>the</a:t>
            </a:r>
            <a:r>
              <a:rPr sz="1319" spc="-15"/>
              <a:t> </a:t>
            </a:r>
            <a:r>
              <a:rPr sz="1319"/>
              <a:t>Company’s</a:t>
            </a:r>
            <a:r>
              <a:rPr sz="1319" spc="-15"/>
              <a:t> </a:t>
            </a:r>
            <a:r>
              <a:rPr sz="1319" spc="54"/>
              <a:t>own</a:t>
            </a:r>
            <a:r>
              <a:rPr sz="1319" spc="-20"/>
              <a:t> </a:t>
            </a:r>
            <a:r>
              <a:rPr sz="1319" spc="-35"/>
              <a:t>internal</a:t>
            </a:r>
            <a:r>
              <a:rPr sz="1319" spc="-59"/>
              <a:t> </a:t>
            </a:r>
            <a:r>
              <a:rPr sz="1319"/>
              <a:t>research</a:t>
            </a:r>
            <a:r>
              <a:rPr sz="1319" spc="-20"/>
              <a:t> </a:t>
            </a:r>
            <a:r>
              <a:rPr sz="1319"/>
              <a:t>and</a:t>
            </a:r>
            <a:r>
              <a:rPr sz="1319" spc="-15"/>
              <a:t> </a:t>
            </a:r>
            <a:r>
              <a:rPr sz="1319"/>
              <a:t>estimates</a:t>
            </a:r>
            <a:r>
              <a:rPr sz="1319" spc="-15"/>
              <a:t> </a:t>
            </a:r>
            <a:r>
              <a:rPr sz="1319" spc="64"/>
              <a:t>based</a:t>
            </a:r>
            <a:r>
              <a:rPr sz="1319" spc="-20"/>
              <a:t> </a:t>
            </a:r>
            <a:r>
              <a:rPr sz="1319" spc="49"/>
              <a:t>on</a:t>
            </a:r>
            <a:r>
              <a:rPr sz="1319" spc="-15"/>
              <a:t> </a:t>
            </a:r>
            <a:r>
              <a:rPr sz="1319" spc="-25"/>
              <a:t>the </a:t>
            </a:r>
            <a:r>
              <a:rPr sz="1319" spc="49"/>
              <a:t>knowledge</a:t>
            </a:r>
            <a:r>
              <a:rPr sz="1319" spc="25"/>
              <a:t> </a:t>
            </a:r>
            <a:r>
              <a:rPr sz="1319"/>
              <a:t>and</a:t>
            </a:r>
            <a:r>
              <a:rPr sz="1319" spc="25"/>
              <a:t> </a:t>
            </a:r>
            <a:r>
              <a:rPr sz="1319"/>
              <a:t>experience</a:t>
            </a:r>
            <a:r>
              <a:rPr sz="1319" spc="25"/>
              <a:t> </a:t>
            </a:r>
            <a:r>
              <a:rPr sz="1319" spc="-10"/>
              <a:t>of </a:t>
            </a:r>
            <a:r>
              <a:rPr sz="1319"/>
              <a:t>the</a:t>
            </a:r>
            <a:r>
              <a:rPr sz="1319" spc="25"/>
              <a:t> </a:t>
            </a:r>
            <a:r>
              <a:rPr sz="1319"/>
              <a:t>Company’s</a:t>
            </a:r>
            <a:r>
              <a:rPr sz="1319" spc="25"/>
              <a:t> </a:t>
            </a:r>
            <a:r>
              <a:rPr sz="1319"/>
              <a:t>management</a:t>
            </a:r>
            <a:r>
              <a:rPr sz="1319" spc="25"/>
              <a:t> </a:t>
            </a:r>
            <a:r>
              <a:rPr sz="1319" spc="-30"/>
              <a:t>in</a:t>
            </a:r>
            <a:r>
              <a:rPr sz="1319" spc="25"/>
              <a:t> </a:t>
            </a:r>
            <a:r>
              <a:rPr sz="1319"/>
              <a:t>the</a:t>
            </a:r>
            <a:r>
              <a:rPr sz="1319" spc="25"/>
              <a:t> </a:t>
            </a:r>
            <a:r>
              <a:rPr sz="1319"/>
              <a:t>markets</a:t>
            </a:r>
            <a:r>
              <a:rPr sz="1319" spc="25"/>
              <a:t> </a:t>
            </a:r>
            <a:r>
              <a:rPr sz="1319" spc="-40"/>
              <a:t>in</a:t>
            </a:r>
            <a:r>
              <a:rPr sz="1319" spc="-15"/>
              <a:t> </a:t>
            </a:r>
            <a:r>
              <a:rPr sz="1319"/>
              <a:t>which</a:t>
            </a:r>
            <a:r>
              <a:rPr sz="1319" spc="25"/>
              <a:t> </a:t>
            </a:r>
            <a:r>
              <a:rPr sz="1319"/>
              <a:t>the</a:t>
            </a:r>
            <a:r>
              <a:rPr sz="1319" spc="25"/>
              <a:t> </a:t>
            </a:r>
            <a:r>
              <a:rPr sz="1319" spc="-10"/>
              <a:t>Group </a:t>
            </a:r>
            <a:r>
              <a:rPr sz="1319" spc="-20"/>
              <a:t>operates.</a:t>
            </a:r>
            <a:r>
              <a:rPr sz="1319" spc="-30"/>
              <a:t> </a:t>
            </a:r>
            <a:r>
              <a:rPr sz="1319"/>
              <a:t>While</a:t>
            </a:r>
            <a:r>
              <a:rPr sz="1319" spc="25"/>
              <a:t> </a:t>
            </a:r>
            <a:r>
              <a:rPr sz="1319"/>
              <a:t>the</a:t>
            </a:r>
            <a:r>
              <a:rPr sz="1319" spc="30"/>
              <a:t> </a:t>
            </a:r>
            <a:r>
              <a:rPr sz="1319" spc="69"/>
              <a:t>Company</a:t>
            </a:r>
            <a:r>
              <a:rPr sz="1319" spc="-15"/>
              <a:t> </a:t>
            </a:r>
            <a:r>
              <a:rPr sz="1319"/>
              <a:t>reasonably</a:t>
            </a:r>
            <a:r>
              <a:rPr sz="1319" spc="-15"/>
              <a:t> </a:t>
            </a:r>
            <a:r>
              <a:rPr sz="1319"/>
              <a:t>believes</a:t>
            </a:r>
            <a:r>
              <a:rPr sz="1319" spc="25"/>
              <a:t> </a:t>
            </a:r>
            <a:r>
              <a:rPr sz="1319" spc="-54"/>
              <a:t>that</a:t>
            </a:r>
            <a:r>
              <a:rPr sz="1319" spc="30"/>
              <a:t> </a:t>
            </a:r>
            <a:r>
              <a:rPr sz="1319" spc="59"/>
              <a:t>such</a:t>
            </a:r>
            <a:r>
              <a:rPr sz="1319" spc="30"/>
              <a:t> </a:t>
            </a:r>
            <a:r>
              <a:rPr sz="1319"/>
              <a:t>research</a:t>
            </a:r>
            <a:r>
              <a:rPr sz="1319" spc="25"/>
              <a:t> </a:t>
            </a:r>
            <a:r>
              <a:rPr sz="1319"/>
              <a:t>and</a:t>
            </a:r>
            <a:r>
              <a:rPr sz="1319" spc="30"/>
              <a:t> </a:t>
            </a:r>
            <a:r>
              <a:rPr sz="1319"/>
              <a:t>estimates</a:t>
            </a:r>
            <a:r>
              <a:rPr sz="1319" spc="30"/>
              <a:t> </a:t>
            </a:r>
            <a:r>
              <a:rPr sz="1319" spc="-25"/>
              <a:t>are </a:t>
            </a:r>
            <a:r>
              <a:rPr sz="1319"/>
              <a:t>reasonable</a:t>
            </a:r>
            <a:r>
              <a:rPr sz="1319" spc="109"/>
              <a:t> </a:t>
            </a:r>
            <a:r>
              <a:rPr sz="1319"/>
              <a:t>and</a:t>
            </a:r>
            <a:r>
              <a:rPr sz="1319" spc="109"/>
              <a:t> </a:t>
            </a:r>
            <a:r>
              <a:rPr sz="1319" spc="-35"/>
              <a:t>reliable,</a:t>
            </a:r>
            <a:r>
              <a:rPr sz="1319" spc="109"/>
              <a:t> </a:t>
            </a:r>
            <a:r>
              <a:rPr sz="1319" spc="-64"/>
              <a:t>they,</a:t>
            </a:r>
            <a:r>
              <a:rPr sz="1319" spc="109"/>
              <a:t> </a:t>
            </a:r>
            <a:r>
              <a:rPr sz="1319"/>
              <a:t>and</a:t>
            </a:r>
            <a:r>
              <a:rPr sz="1319" spc="109"/>
              <a:t> </a:t>
            </a:r>
            <a:r>
              <a:rPr sz="1319" spc="-49"/>
              <a:t>their</a:t>
            </a:r>
            <a:r>
              <a:rPr sz="1319" spc="59"/>
              <a:t> </a:t>
            </a:r>
            <a:r>
              <a:rPr sz="1319"/>
              <a:t>underlying</a:t>
            </a:r>
            <a:r>
              <a:rPr sz="1319" spc="109"/>
              <a:t> </a:t>
            </a:r>
            <a:r>
              <a:rPr sz="1319"/>
              <a:t>methodology</a:t>
            </a:r>
            <a:r>
              <a:rPr sz="1319" spc="59"/>
              <a:t> </a:t>
            </a:r>
            <a:r>
              <a:rPr sz="1319"/>
              <a:t>and</a:t>
            </a:r>
            <a:r>
              <a:rPr sz="1319" spc="109"/>
              <a:t> </a:t>
            </a:r>
            <a:r>
              <a:rPr sz="1319"/>
              <a:t>assumptions,</a:t>
            </a:r>
            <a:r>
              <a:rPr sz="1319" spc="109"/>
              <a:t> </a:t>
            </a:r>
            <a:r>
              <a:rPr sz="1319"/>
              <a:t>have</a:t>
            </a:r>
            <a:r>
              <a:rPr sz="1319" spc="109"/>
              <a:t> </a:t>
            </a:r>
            <a:r>
              <a:rPr sz="1319" spc="-25"/>
              <a:t>not </a:t>
            </a:r>
            <a:r>
              <a:rPr sz="1319" spc="49"/>
              <a:t>been</a:t>
            </a:r>
            <a:r>
              <a:rPr sz="1319" spc="10"/>
              <a:t> </a:t>
            </a:r>
            <a:r>
              <a:rPr sz="1319" spc="-20"/>
              <a:t>veriﬁed</a:t>
            </a:r>
            <a:r>
              <a:rPr sz="1319" spc="59"/>
              <a:t> </a:t>
            </a:r>
            <a:r>
              <a:rPr sz="1319" spc="49"/>
              <a:t>by</a:t>
            </a:r>
            <a:r>
              <a:rPr sz="1319" spc="10"/>
              <a:t> </a:t>
            </a:r>
            <a:r>
              <a:rPr sz="1319"/>
              <a:t>any</a:t>
            </a:r>
            <a:r>
              <a:rPr sz="1319" spc="15"/>
              <a:t> </a:t>
            </a:r>
            <a:r>
              <a:rPr sz="1319"/>
              <a:t>independent</a:t>
            </a:r>
            <a:r>
              <a:rPr sz="1319" spc="59"/>
              <a:t> </a:t>
            </a:r>
            <a:r>
              <a:rPr sz="1319"/>
              <a:t>source</a:t>
            </a:r>
            <a:r>
              <a:rPr sz="1319" spc="59"/>
              <a:t> </a:t>
            </a:r>
            <a:r>
              <a:rPr sz="1319" spc="-40"/>
              <a:t>for</a:t>
            </a:r>
            <a:r>
              <a:rPr sz="1319" spc="10"/>
              <a:t> </a:t>
            </a:r>
            <a:r>
              <a:rPr sz="1319"/>
              <a:t>accuracy</a:t>
            </a:r>
            <a:r>
              <a:rPr sz="1319" spc="15"/>
              <a:t> </a:t>
            </a:r>
            <a:r>
              <a:rPr sz="1319"/>
              <a:t>or</a:t>
            </a:r>
            <a:r>
              <a:rPr sz="1319" spc="10"/>
              <a:t> </a:t>
            </a:r>
            <a:r>
              <a:rPr sz="1319"/>
              <a:t>completeness</a:t>
            </a:r>
            <a:r>
              <a:rPr sz="1319" spc="59"/>
              <a:t> </a:t>
            </a:r>
            <a:r>
              <a:rPr sz="1319"/>
              <a:t>and</a:t>
            </a:r>
            <a:r>
              <a:rPr sz="1319" spc="59"/>
              <a:t> </a:t>
            </a:r>
            <a:r>
              <a:rPr sz="1319"/>
              <a:t>are</a:t>
            </a:r>
            <a:r>
              <a:rPr sz="1319" spc="59"/>
              <a:t> </a:t>
            </a:r>
            <a:r>
              <a:rPr sz="1319"/>
              <a:t>subject</a:t>
            </a:r>
            <a:r>
              <a:rPr sz="1319" spc="59"/>
              <a:t> </a:t>
            </a:r>
            <a:r>
              <a:rPr sz="1319" spc="-25"/>
              <a:t>to </a:t>
            </a:r>
            <a:r>
              <a:rPr sz="1319"/>
              <a:t>change.</a:t>
            </a:r>
            <a:r>
              <a:rPr sz="1319" spc="-59"/>
              <a:t> </a:t>
            </a:r>
            <a:r>
              <a:rPr sz="1319"/>
              <a:t>Accordingly,</a:t>
            </a:r>
            <a:r>
              <a:rPr sz="1319" spc="-10"/>
              <a:t> </a:t>
            </a:r>
            <a:r>
              <a:rPr sz="1319" spc="49"/>
              <a:t>undue</a:t>
            </a:r>
            <a:r>
              <a:rPr sz="1319" spc="-10"/>
              <a:t> reliance</a:t>
            </a:r>
            <a:r>
              <a:rPr sz="1319" spc="-15"/>
              <a:t> </a:t>
            </a:r>
            <a:r>
              <a:rPr sz="1319"/>
              <a:t>should</a:t>
            </a:r>
            <a:r>
              <a:rPr sz="1319" spc="-10"/>
              <a:t> </a:t>
            </a:r>
            <a:r>
              <a:rPr sz="1319"/>
              <a:t>not</a:t>
            </a:r>
            <a:r>
              <a:rPr sz="1319" spc="-10"/>
              <a:t> </a:t>
            </a:r>
            <a:r>
              <a:rPr sz="1319" spc="59"/>
              <a:t>be</a:t>
            </a:r>
            <a:r>
              <a:rPr sz="1319" spc="-10"/>
              <a:t> </a:t>
            </a:r>
            <a:r>
              <a:rPr sz="1319"/>
              <a:t>placed</a:t>
            </a:r>
            <a:r>
              <a:rPr sz="1319" spc="-15"/>
              <a:t> </a:t>
            </a:r>
            <a:r>
              <a:rPr sz="1319" spc="49"/>
              <a:t>on</a:t>
            </a:r>
            <a:r>
              <a:rPr sz="1319" spc="-10"/>
              <a:t> </a:t>
            </a:r>
            <a:r>
              <a:rPr sz="1319"/>
              <a:t>any</a:t>
            </a:r>
            <a:r>
              <a:rPr sz="1319" spc="-49"/>
              <a:t> </a:t>
            </a:r>
            <a:r>
              <a:rPr sz="1319" spc="-10"/>
              <a:t>of</a:t>
            </a:r>
            <a:r>
              <a:rPr sz="1319" spc="-45"/>
              <a:t> </a:t>
            </a:r>
            <a:r>
              <a:rPr sz="1319"/>
              <a:t>the</a:t>
            </a:r>
            <a:r>
              <a:rPr sz="1319" spc="-15"/>
              <a:t> </a:t>
            </a:r>
            <a:r>
              <a:rPr sz="1319" spc="-30"/>
              <a:t>industry,</a:t>
            </a:r>
            <a:r>
              <a:rPr sz="1319" spc="-10"/>
              <a:t> </a:t>
            </a:r>
            <a:r>
              <a:rPr sz="1319"/>
              <a:t>market</a:t>
            </a:r>
            <a:r>
              <a:rPr sz="1319" spc="-10"/>
              <a:t> </a:t>
            </a:r>
            <a:r>
              <a:rPr sz="1319" spc="-25"/>
              <a:t>or </a:t>
            </a:r>
            <a:r>
              <a:rPr sz="1319"/>
              <a:t>competitive</a:t>
            </a:r>
            <a:r>
              <a:rPr sz="1319" spc="-49"/>
              <a:t> </a:t>
            </a:r>
            <a:r>
              <a:rPr sz="1319"/>
              <a:t>position</a:t>
            </a:r>
            <a:r>
              <a:rPr sz="1319" spc="-45"/>
              <a:t> </a:t>
            </a:r>
            <a:r>
              <a:rPr sz="1319"/>
              <a:t>data</a:t>
            </a:r>
            <a:r>
              <a:rPr sz="1319" spc="-45"/>
              <a:t> </a:t>
            </a:r>
            <a:r>
              <a:rPr sz="1319"/>
              <a:t>contained</a:t>
            </a:r>
            <a:r>
              <a:rPr sz="1319" spc="-49"/>
              <a:t> </a:t>
            </a:r>
            <a:r>
              <a:rPr sz="1319" spc="-30"/>
              <a:t>in</a:t>
            </a:r>
            <a:r>
              <a:rPr sz="1319" spc="-45"/>
              <a:t> </a:t>
            </a:r>
            <a:r>
              <a:rPr sz="1319" spc="-10"/>
              <a:t>this</a:t>
            </a:r>
            <a:r>
              <a:rPr sz="1319" spc="-45"/>
              <a:t> </a:t>
            </a:r>
            <a:r>
              <a:rPr sz="1319" spc="-10"/>
              <a:t>Presentation.</a:t>
            </a:r>
          </a:p>
          <a:p>
            <a:pPr algn="just">
              <a:spcBef>
                <a:spcPts val="25"/>
              </a:spcBef>
            </a:pPr>
            <a:endParaRPr sz="1441"/>
          </a:p>
          <a:p>
            <a:pPr marL="12565" marR="141361" algn="just"/>
            <a:r>
              <a:rPr sz="1319" spc="-10"/>
              <a:t>Certain</a:t>
            </a:r>
            <a:r>
              <a:rPr sz="1319" spc="-35"/>
              <a:t> </a:t>
            </a:r>
            <a:r>
              <a:rPr sz="1319" spc="-20"/>
              <a:t>ﬁnancial</a:t>
            </a:r>
            <a:r>
              <a:rPr sz="1319" spc="-74"/>
              <a:t> </a:t>
            </a:r>
            <a:r>
              <a:rPr sz="1319"/>
              <a:t>and</a:t>
            </a:r>
            <a:r>
              <a:rPr sz="1319" spc="-30"/>
              <a:t> </a:t>
            </a:r>
            <a:r>
              <a:rPr sz="1319" spc="-35"/>
              <a:t>statistical</a:t>
            </a:r>
            <a:r>
              <a:rPr sz="1319" spc="-79"/>
              <a:t> </a:t>
            </a:r>
            <a:r>
              <a:rPr sz="1319" spc="-20"/>
              <a:t>information</a:t>
            </a:r>
            <a:r>
              <a:rPr sz="1319" spc="-30"/>
              <a:t> </a:t>
            </a:r>
            <a:r>
              <a:rPr sz="1319"/>
              <a:t>contained</a:t>
            </a:r>
            <a:r>
              <a:rPr sz="1319" spc="-30"/>
              <a:t> in </a:t>
            </a:r>
            <a:r>
              <a:rPr sz="1319" spc="-10"/>
              <a:t>this</a:t>
            </a:r>
            <a:r>
              <a:rPr sz="1319" spc="-30"/>
              <a:t> </a:t>
            </a:r>
            <a:r>
              <a:rPr sz="1319"/>
              <a:t>Presentation</a:t>
            </a:r>
            <a:r>
              <a:rPr sz="1319" spc="-30"/>
              <a:t> </a:t>
            </a:r>
            <a:r>
              <a:rPr sz="1319"/>
              <a:t>is</a:t>
            </a:r>
            <a:r>
              <a:rPr sz="1319" spc="-35"/>
              <a:t> </a:t>
            </a:r>
            <a:r>
              <a:rPr sz="1319"/>
              <a:t>subject</a:t>
            </a:r>
            <a:r>
              <a:rPr sz="1319" spc="-30"/>
              <a:t> </a:t>
            </a:r>
            <a:r>
              <a:rPr sz="1319" spc="-20"/>
              <a:t>to</a:t>
            </a:r>
            <a:r>
              <a:rPr sz="1319" spc="-30"/>
              <a:t> </a:t>
            </a:r>
            <a:r>
              <a:rPr sz="1319" spc="-10"/>
              <a:t>rounding </a:t>
            </a:r>
            <a:r>
              <a:rPr sz="1319" spc="-20"/>
              <a:t>adjustments.</a:t>
            </a:r>
            <a:r>
              <a:rPr sz="1319" spc="-49"/>
              <a:t> </a:t>
            </a:r>
            <a:r>
              <a:rPr sz="1319"/>
              <a:t>Accordingly, any</a:t>
            </a:r>
            <a:r>
              <a:rPr sz="1319" spc="-40"/>
              <a:t> </a:t>
            </a:r>
            <a:r>
              <a:rPr sz="1319"/>
              <a:t>discrepancies</a:t>
            </a:r>
            <a:r>
              <a:rPr sz="1319" spc="5"/>
              <a:t> </a:t>
            </a:r>
            <a:r>
              <a:rPr sz="1319"/>
              <a:t>between the </a:t>
            </a:r>
            <a:r>
              <a:rPr sz="1319" spc="-20"/>
              <a:t>totals</a:t>
            </a:r>
            <a:r>
              <a:rPr sz="1319"/>
              <a:t> and</a:t>
            </a:r>
            <a:r>
              <a:rPr sz="1319" spc="5"/>
              <a:t> </a:t>
            </a:r>
            <a:r>
              <a:rPr sz="1319"/>
              <a:t>the </a:t>
            </a:r>
            <a:r>
              <a:rPr sz="1319" spc="89"/>
              <a:t>sums</a:t>
            </a:r>
            <a:r>
              <a:rPr sz="1319"/>
              <a:t> </a:t>
            </a:r>
            <a:r>
              <a:rPr sz="1319" spc="-10"/>
              <a:t>of</a:t>
            </a:r>
            <a:r>
              <a:rPr sz="1319" spc="-35"/>
              <a:t> </a:t>
            </a:r>
            <a:r>
              <a:rPr sz="1319"/>
              <a:t>the </a:t>
            </a:r>
            <a:r>
              <a:rPr sz="1319" spc="-10"/>
              <a:t>amounts listed</a:t>
            </a:r>
            <a:r>
              <a:rPr sz="1319" spc="-35"/>
              <a:t> </a:t>
            </a:r>
            <a:r>
              <a:rPr sz="1319"/>
              <a:t>are</a:t>
            </a:r>
            <a:r>
              <a:rPr sz="1319" spc="-35"/>
              <a:t> </a:t>
            </a:r>
            <a:r>
              <a:rPr sz="1319" spc="59"/>
              <a:t>due</a:t>
            </a:r>
            <a:r>
              <a:rPr sz="1319" spc="-30"/>
              <a:t> </a:t>
            </a:r>
            <a:r>
              <a:rPr sz="1319" spc="-20"/>
              <a:t>to</a:t>
            </a:r>
            <a:r>
              <a:rPr sz="1319" spc="-35"/>
              <a:t> </a:t>
            </a:r>
            <a:r>
              <a:rPr sz="1319" spc="-10"/>
              <a:t>rounding.</a:t>
            </a:r>
            <a:r>
              <a:rPr sz="1319" spc="-35"/>
              <a:t> </a:t>
            </a:r>
            <a:r>
              <a:rPr sz="1319" spc="-10"/>
              <a:t>Certain</a:t>
            </a:r>
            <a:r>
              <a:rPr sz="1319" spc="-30"/>
              <a:t> </a:t>
            </a:r>
            <a:r>
              <a:rPr sz="1319" spc="-20"/>
              <a:t>ﬁnancial</a:t>
            </a:r>
            <a:r>
              <a:rPr sz="1319" spc="-74"/>
              <a:t> </a:t>
            </a:r>
            <a:r>
              <a:rPr sz="1319" spc="-20"/>
              <a:t>information</a:t>
            </a:r>
            <a:r>
              <a:rPr sz="1319" spc="-35"/>
              <a:t> </a:t>
            </a:r>
            <a:r>
              <a:rPr sz="1319"/>
              <a:t>and</a:t>
            </a:r>
            <a:r>
              <a:rPr sz="1319" spc="-35"/>
              <a:t> </a:t>
            </a:r>
            <a:r>
              <a:rPr sz="1319"/>
              <a:t>operating</a:t>
            </a:r>
            <a:r>
              <a:rPr sz="1319" spc="-30"/>
              <a:t> </a:t>
            </a:r>
            <a:r>
              <a:rPr sz="1319"/>
              <a:t>data</a:t>
            </a:r>
            <a:r>
              <a:rPr sz="1319" spc="-35"/>
              <a:t> </a:t>
            </a:r>
            <a:r>
              <a:rPr sz="1319" spc="-20"/>
              <a:t>relating</a:t>
            </a:r>
            <a:r>
              <a:rPr sz="1319" spc="-35"/>
              <a:t> </a:t>
            </a:r>
            <a:r>
              <a:rPr sz="1319" spc="-20"/>
              <a:t>to</a:t>
            </a:r>
            <a:r>
              <a:rPr sz="1319" spc="-30"/>
              <a:t> </a:t>
            </a:r>
            <a:r>
              <a:rPr sz="1319" spc="-25"/>
              <a:t>the </a:t>
            </a:r>
            <a:r>
              <a:rPr sz="1319" spc="69"/>
              <a:t>Company</a:t>
            </a:r>
            <a:r>
              <a:rPr sz="1319" spc="-74"/>
              <a:t> </a:t>
            </a:r>
            <a:r>
              <a:rPr sz="1319"/>
              <a:t>contained</a:t>
            </a:r>
            <a:r>
              <a:rPr sz="1319" spc="-40"/>
              <a:t> </a:t>
            </a:r>
            <a:r>
              <a:rPr sz="1319" spc="-30"/>
              <a:t>in</a:t>
            </a:r>
            <a:r>
              <a:rPr sz="1319" spc="-35"/>
              <a:t> </a:t>
            </a:r>
            <a:r>
              <a:rPr sz="1319" spc="-10"/>
              <a:t>this</a:t>
            </a:r>
            <a:r>
              <a:rPr sz="1319" spc="-40"/>
              <a:t> </a:t>
            </a:r>
            <a:r>
              <a:rPr sz="1319"/>
              <a:t>Presentation</a:t>
            </a:r>
            <a:r>
              <a:rPr sz="1319" spc="-35"/>
              <a:t> </a:t>
            </a:r>
            <a:r>
              <a:rPr sz="1319"/>
              <a:t>has</a:t>
            </a:r>
            <a:r>
              <a:rPr sz="1319" spc="-40"/>
              <a:t> </a:t>
            </a:r>
            <a:r>
              <a:rPr sz="1319"/>
              <a:t>not</a:t>
            </a:r>
            <a:r>
              <a:rPr sz="1319" spc="-35"/>
              <a:t> </a:t>
            </a:r>
            <a:r>
              <a:rPr sz="1319" spc="49"/>
              <a:t>been</a:t>
            </a:r>
            <a:r>
              <a:rPr sz="1319" spc="-35"/>
              <a:t> </a:t>
            </a:r>
            <a:r>
              <a:rPr sz="1319"/>
              <a:t>audited</a:t>
            </a:r>
            <a:r>
              <a:rPr sz="1319" spc="-40"/>
              <a:t> </a:t>
            </a:r>
            <a:r>
              <a:rPr sz="1319"/>
              <a:t>and</a:t>
            </a:r>
            <a:r>
              <a:rPr sz="1319" spc="-35"/>
              <a:t> </a:t>
            </a:r>
            <a:r>
              <a:rPr sz="1319" spc="-30"/>
              <a:t>in</a:t>
            </a:r>
            <a:r>
              <a:rPr sz="1319" spc="-40"/>
              <a:t> </a:t>
            </a:r>
            <a:r>
              <a:rPr sz="1319" spc="84"/>
              <a:t>some</a:t>
            </a:r>
            <a:r>
              <a:rPr sz="1319" spc="-35"/>
              <a:t> </a:t>
            </a:r>
            <a:r>
              <a:rPr sz="1319" spc="64"/>
              <a:t>cases</a:t>
            </a:r>
            <a:r>
              <a:rPr sz="1319" spc="-35"/>
              <a:t> </a:t>
            </a:r>
            <a:r>
              <a:rPr sz="1319"/>
              <a:t>is</a:t>
            </a:r>
            <a:r>
              <a:rPr sz="1319" spc="-40"/>
              <a:t> </a:t>
            </a:r>
            <a:r>
              <a:rPr sz="1319" spc="64"/>
              <a:t>based</a:t>
            </a:r>
            <a:r>
              <a:rPr sz="1319" spc="-35"/>
              <a:t> </a:t>
            </a:r>
            <a:r>
              <a:rPr sz="1319" spc="25"/>
              <a:t>on </a:t>
            </a:r>
            <a:r>
              <a:rPr sz="1319"/>
              <a:t>management</a:t>
            </a:r>
            <a:r>
              <a:rPr sz="1319" spc="20"/>
              <a:t> </a:t>
            </a:r>
            <a:r>
              <a:rPr sz="1319" spc="-20"/>
              <a:t>information</a:t>
            </a:r>
            <a:r>
              <a:rPr sz="1319" spc="20"/>
              <a:t> </a:t>
            </a:r>
            <a:r>
              <a:rPr sz="1319"/>
              <a:t>and</a:t>
            </a:r>
            <a:r>
              <a:rPr sz="1319" spc="20"/>
              <a:t> </a:t>
            </a:r>
            <a:r>
              <a:rPr sz="1319" spc="-20"/>
              <a:t>estimates,</a:t>
            </a:r>
            <a:r>
              <a:rPr sz="1319" spc="25"/>
              <a:t> </a:t>
            </a:r>
            <a:r>
              <a:rPr sz="1319"/>
              <a:t>and</a:t>
            </a:r>
            <a:r>
              <a:rPr sz="1319" spc="20"/>
              <a:t> </a:t>
            </a:r>
            <a:r>
              <a:rPr sz="1319"/>
              <a:t>is</a:t>
            </a:r>
            <a:r>
              <a:rPr sz="1319" spc="20"/>
              <a:t> </a:t>
            </a:r>
            <a:r>
              <a:rPr sz="1319"/>
              <a:t>subject</a:t>
            </a:r>
            <a:r>
              <a:rPr sz="1319" spc="25"/>
              <a:t> </a:t>
            </a:r>
            <a:r>
              <a:rPr sz="1319" spc="-20"/>
              <a:t>to</a:t>
            </a:r>
            <a:r>
              <a:rPr sz="1319" spc="20"/>
              <a:t> </a:t>
            </a:r>
            <a:r>
              <a:rPr sz="1319"/>
              <a:t>change.</a:t>
            </a:r>
            <a:r>
              <a:rPr sz="1319" spc="-30"/>
              <a:t> </a:t>
            </a:r>
            <a:r>
              <a:rPr sz="1319"/>
              <a:t>This</a:t>
            </a:r>
            <a:r>
              <a:rPr sz="1319" spc="25"/>
              <a:t> </a:t>
            </a:r>
            <a:r>
              <a:rPr sz="1319"/>
              <a:t>Presentation</a:t>
            </a:r>
            <a:r>
              <a:rPr sz="1319" spc="20"/>
              <a:t> </a:t>
            </a:r>
            <a:r>
              <a:rPr sz="1319" spc="54"/>
              <a:t>may</a:t>
            </a:r>
            <a:r>
              <a:rPr sz="1319" spc="-25"/>
              <a:t> </a:t>
            </a:r>
            <a:r>
              <a:rPr sz="1319" spc="-20"/>
              <a:t>also </a:t>
            </a:r>
            <a:r>
              <a:rPr sz="1319"/>
              <a:t>include</a:t>
            </a:r>
            <a:r>
              <a:rPr sz="1319" spc="-20"/>
              <a:t> certain </a:t>
            </a:r>
            <a:r>
              <a:rPr sz="1319" spc="64"/>
              <a:t>non-IFRS</a:t>
            </a:r>
            <a:r>
              <a:rPr sz="1319" spc="-20"/>
              <a:t> </a:t>
            </a:r>
            <a:r>
              <a:rPr sz="1319"/>
              <a:t>measures,</a:t>
            </a:r>
            <a:r>
              <a:rPr sz="1319" spc="-54"/>
              <a:t> </a:t>
            </a:r>
            <a:r>
              <a:rPr sz="1319"/>
              <a:t>which</a:t>
            </a:r>
            <a:r>
              <a:rPr sz="1319" spc="-20"/>
              <a:t> </a:t>
            </a:r>
            <a:r>
              <a:rPr sz="1319"/>
              <a:t>have</a:t>
            </a:r>
            <a:r>
              <a:rPr sz="1319" spc="-20"/>
              <a:t> </a:t>
            </a:r>
            <a:r>
              <a:rPr sz="1319"/>
              <a:t>not</a:t>
            </a:r>
            <a:r>
              <a:rPr sz="1319" spc="-15"/>
              <a:t> </a:t>
            </a:r>
            <a:r>
              <a:rPr sz="1319" spc="49"/>
              <a:t>been</a:t>
            </a:r>
            <a:r>
              <a:rPr sz="1319" spc="-20"/>
              <a:t> </a:t>
            </a:r>
            <a:r>
              <a:rPr sz="1319"/>
              <a:t>subject</a:t>
            </a:r>
            <a:r>
              <a:rPr sz="1319" spc="-20"/>
              <a:t> to</a:t>
            </a:r>
            <a:r>
              <a:rPr sz="1319" spc="-15"/>
              <a:t> </a:t>
            </a:r>
            <a:r>
              <a:rPr sz="1319"/>
              <a:t>a</a:t>
            </a:r>
            <a:r>
              <a:rPr sz="1319" spc="-20"/>
              <a:t> ﬁnancial</a:t>
            </a:r>
            <a:r>
              <a:rPr sz="1319" spc="-64"/>
              <a:t> </a:t>
            </a:r>
            <a:r>
              <a:rPr sz="1319" spc="-10"/>
              <a:t>audit</a:t>
            </a:r>
            <a:r>
              <a:rPr sz="1319" spc="-20"/>
              <a:t> </a:t>
            </a:r>
            <a:r>
              <a:rPr sz="1319" spc="-40"/>
              <a:t>for</a:t>
            </a:r>
            <a:r>
              <a:rPr sz="1319" spc="-54"/>
              <a:t> </a:t>
            </a:r>
            <a:r>
              <a:rPr sz="1319" spc="-25"/>
              <a:t>any </a:t>
            </a:r>
            <a:r>
              <a:rPr sz="1319" spc="-35"/>
              <a:t>period.</a:t>
            </a:r>
            <a:r>
              <a:rPr sz="1319" spc="-54"/>
              <a:t> </a:t>
            </a:r>
            <a:r>
              <a:rPr sz="1319"/>
              <a:t>The</a:t>
            </a:r>
            <a:r>
              <a:rPr sz="1319" spc="-5"/>
              <a:t> </a:t>
            </a:r>
            <a:r>
              <a:rPr sz="1319"/>
              <a:t>Company’s</a:t>
            </a:r>
            <a:r>
              <a:rPr sz="1319" spc="-5"/>
              <a:t> </a:t>
            </a:r>
            <a:r>
              <a:rPr sz="1319" spc="-35"/>
              <a:t>interim</a:t>
            </a:r>
            <a:r>
              <a:rPr sz="1319" spc="-5"/>
              <a:t> </a:t>
            </a:r>
            <a:r>
              <a:rPr sz="1319" spc="-20"/>
              <a:t>ﬁnancial</a:t>
            </a:r>
            <a:r>
              <a:rPr sz="1319" spc="-54"/>
              <a:t> </a:t>
            </a:r>
            <a:r>
              <a:rPr sz="1319"/>
              <a:t>and</a:t>
            </a:r>
            <a:r>
              <a:rPr sz="1319" spc="-5"/>
              <a:t> </a:t>
            </a:r>
            <a:r>
              <a:rPr sz="1319" spc="-10"/>
              <a:t>operational</a:t>
            </a:r>
            <a:r>
              <a:rPr sz="1319" spc="-49"/>
              <a:t> </a:t>
            </a:r>
            <a:r>
              <a:rPr sz="1319"/>
              <a:t>data</a:t>
            </a:r>
            <a:r>
              <a:rPr sz="1319" spc="-10"/>
              <a:t> </a:t>
            </a:r>
            <a:r>
              <a:rPr sz="1319" spc="54"/>
              <a:t>may</a:t>
            </a:r>
            <a:r>
              <a:rPr sz="1319" spc="-45"/>
              <a:t> </a:t>
            </a:r>
            <a:r>
              <a:rPr sz="1319"/>
              <a:t>not</a:t>
            </a:r>
            <a:r>
              <a:rPr sz="1319" spc="-5"/>
              <a:t> </a:t>
            </a:r>
            <a:r>
              <a:rPr sz="1319" spc="59"/>
              <a:t>be</a:t>
            </a:r>
            <a:r>
              <a:rPr sz="1319" spc="-5"/>
              <a:t> </a:t>
            </a:r>
            <a:r>
              <a:rPr sz="1319" spc="-10"/>
              <a:t>representative</a:t>
            </a:r>
            <a:r>
              <a:rPr sz="1319" spc="-5"/>
              <a:t> </a:t>
            </a:r>
            <a:r>
              <a:rPr sz="1319" spc="-10"/>
              <a:t>of</a:t>
            </a:r>
            <a:r>
              <a:rPr sz="1319" spc="-45"/>
              <a:t> </a:t>
            </a:r>
            <a:r>
              <a:rPr sz="1319" spc="-25"/>
              <a:t>its </a:t>
            </a:r>
            <a:r>
              <a:rPr sz="1319"/>
              <a:t>data</a:t>
            </a:r>
            <a:r>
              <a:rPr sz="1319" spc="-59"/>
              <a:t> </a:t>
            </a:r>
            <a:r>
              <a:rPr sz="1319" spc="-40"/>
              <a:t>for</a:t>
            </a:r>
            <a:r>
              <a:rPr sz="1319" spc="-94"/>
              <a:t> </a:t>
            </a:r>
            <a:r>
              <a:rPr sz="1319"/>
              <a:t>the</a:t>
            </a:r>
            <a:r>
              <a:rPr sz="1319" spc="-59"/>
              <a:t> </a:t>
            </a:r>
            <a:r>
              <a:rPr sz="1319" spc="-40"/>
              <a:t>full</a:t>
            </a:r>
            <a:r>
              <a:rPr sz="1319" spc="-139"/>
              <a:t> </a:t>
            </a:r>
            <a:r>
              <a:rPr sz="1319" spc="-10"/>
              <a:t>year.</a:t>
            </a:r>
          </a:p>
        </p:txBody>
      </p:sp>
      <p:sp>
        <p:nvSpPr>
          <p:cNvPr id="14" name="object 14"/>
          <p:cNvSpPr/>
          <p:nvPr/>
        </p:nvSpPr>
        <p:spPr>
          <a:xfrm>
            <a:off x="1" y="32145"/>
            <a:ext cx="20104098" cy="314737"/>
          </a:xfrm>
          <a:custGeom>
            <a:avLst/>
            <a:gdLst/>
            <a:ahLst/>
            <a:cxnLst/>
            <a:rect l="l" t="t" r="r" b="b"/>
            <a:pathLst>
              <a:path w="20104100" h="262255">
                <a:moveTo>
                  <a:pt x="20104099" y="0"/>
                </a:moveTo>
                <a:lnTo>
                  <a:pt x="0" y="0"/>
                </a:lnTo>
                <a:lnTo>
                  <a:pt x="0" y="261772"/>
                </a:lnTo>
                <a:lnTo>
                  <a:pt x="20104099" y="261772"/>
                </a:lnTo>
                <a:lnTo>
                  <a:pt x="20104099" y="0"/>
                </a:lnTo>
                <a:close/>
              </a:path>
            </a:pathLst>
          </a:custGeom>
          <a:solidFill>
            <a:srgbClr val="274E1D"/>
          </a:solidFill>
          <a:ln>
            <a:solidFill>
              <a:srgbClr val="274E1D"/>
            </a:solidFill>
          </a:ln>
        </p:spPr>
        <p:txBody>
          <a:bodyPr wrap="square" lIns="0" tIns="0" rIns="0" bIns="0" rtlCol="0"/>
          <a:lstStyle/>
          <a:p>
            <a:pPr algn="l" defTabSz="909231" rtl="0"/>
            <a:endParaRPr sz="1789">
              <a:latin typeface="Calibri"/>
              <a:ea typeface="+mn-ea"/>
              <a:cs typeface="+mn-cs"/>
            </a:endParaRPr>
          </a:p>
        </p:txBody>
      </p:sp>
      <p:sp>
        <p:nvSpPr>
          <p:cNvPr id="15" name="object 15"/>
          <p:cNvSpPr txBox="1"/>
          <p:nvPr/>
        </p:nvSpPr>
        <p:spPr>
          <a:xfrm>
            <a:off x="1550352" y="2095716"/>
            <a:ext cx="7809280" cy="8164598"/>
          </a:xfrm>
          <a:prstGeom prst="rect">
            <a:avLst/>
          </a:prstGeom>
        </p:spPr>
        <p:txBody>
          <a:bodyPr vert="horz" wrap="square" lIns="0" tIns="12628" rIns="0" bIns="0" rtlCol="0" anchor="t">
            <a:spAutoFit/>
          </a:bodyPr>
          <a:lstStyle/>
          <a:p>
            <a:pPr marL="12565" marR="4188" algn="just" defTabSz="909231" rtl="0">
              <a:spcBef>
                <a:spcPts val="99"/>
              </a:spcBef>
            </a:pPr>
            <a:r>
              <a:rPr lang="en-US" sz="1319">
                <a:solidFill>
                  <a:srgbClr val="272D2D"/>
                </a:solidFill>
                <a:latin typeface="Trebuchet MS"/>
                <a:ea typeface="+mn-ea"/>
                <a:cs typeface="Trebuchet MS"/>
              </a:rPr>
              <a:t>This</a:t>
            </a:r>
            <a:r>
              <a:rPr lang="en-US" sz="1319" spc="-25">
                <a:solidFill>
                  <a:srgbClr val="272D2D"/>
                </a:solidFill>
                <a:latin typeface="Trebuchet MS"/>
                <a:ea typeface="+mn-ea"/>
                <a:cs typeface="Trebuchet MS"/>
              </a:rPr>
              <a:t> </a:t>
            </a:r>
            <a:r>
              <a:rPr lang="en-US" sz="1319">
                <a:solidFill>
                  <a:srgbClr val="272D2D"/>
                </a:solidFill>
                <a:latin typeface="Trebuchet MS"/>
                <a:ea typeface="+mn-ea"/>
                <a:cs typeface="Trebuchet MS"/>
              </a:rPr>
              <a:t>Presentation</a:t>
            </a:r>
            <a:r>
              <a:rPr lang="en-US" sz="1319" spc="-25">
                <a:solidFill>
                  <a:srgbClr val="272D2D"/>
                </a:solidFill>
                <a:latin typeface="Trebuchet MS"/>
                <a:ea typeface="+mn-ea"/>
                <a:cs typeface="Trebuchet MS"/>
              </a:rPr>
              <a:t> </a:t>
            </a:r>
            <a:r>
              <a:rPr lang="en-US" sz="1319">
                <a:solidFill>
                  <a:srgbClr val="272D2D"/>
                </a:solidFill>
                <a:latin typeface="Trebuchet MS"/>
                <a:ea typeface="+mn-ea"/>
                <a:cs typeface="Trebuchet MS"/>
              </a:rPr>
              <a:t>(as</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deﬁned</a:t>
            </a:r>
            <a:r>
              <a:rPr lang="en-US" sz="1319" spc="-25">
                <a:solidFill>
                  <a:srgbClr val="272D2D"/>
                </a:solidFill>
                <a:latin typeface="Trebuchet MS"/>
                <a:ea typeface="+mn-ea"/>
                <a:cs typeface="Trebuchet MS"/>
              </a:rPr>
              <a:t> </a:t>
            </a:r>
            <a:r>
              <a:rPr lang="en-US" sz="1319" spc="-35">
                <a:solidFill>
                  <a:srgbClr val="272D2D"/>
                </a:solidFill>
                <a:latin typeface="Trebuchet MS"/>
                <a:ea typeface="+mn-ea"/>
                <a:cs typeface="Trebuchet MS"/>
              </a:rPr>
              <a:t>hereafter)</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has</a:t>
            </a:r>
            <a:r>
              <a:rPr lang="en-US" sz="1319" spc="-25">
                <a:solidFill>
                  <a:srgbClr val="272D2D"/>
                </a:solidFill>
                <a:latin typeface="Trebuchet MS"/>
                <a:ea typeface="+mn-ea"/>
                <a:cs typeface="Trebuchet MS"/>
              </a:rPr>
              <a:t> </a:t>
            </a:r>
            <a:r>
              <a:rPr lang="en-US" sz="1319" spc="49">
                <a:solidFill>
                  <a:srgbClr val="272D2D"/>
                </a:solidFill>
                <a:latin typeface="Trebuchet MS"/>
                <a:ea typeface="+mn-ea"/>
                <a:cs typeface="Trebuchet MS"/>
              </a:rPr>
              <a:t>been</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prepared</a:t>
            </a:r>
            <a:r>
              <a:rPr lang="en-US" sz="1319" spc="-25">
                <a:solidFill>
                  <a:srgbClr val="272D2D"/>
                </a:solidFill>
                <a:latin typeface="Trebuchet MS"/>
                <a:ea typeface="+mn-ea"/>
                <a:cs typeface="Trebuchet MS"/>
              </a:rPr>
              <a:t> </a:t>
            </a:r>
            <a:r>
              <a:rPr lang="en-US" sz="1319" spc="49">
                <a:solidFill>
                  <a:srgbClr val="272D2D"/>
                </a:solidFill>
                <a:latin typeface="Trebuchet MS"/>
                <a:ea typeface="+mn-ea"/>
                <a:cs typeface="Trebuchet MS"/>
              </a:rPr>
              <a:t>by</a:t>
            </a:r>
            <a:r>
              <a:rPr lang="en-US" sz="1319" spc="-59">
                <a:solidFill>
                  <a:srgbClr val="272D2D"/>
                </a:solidFill>
                <a:latin typeface="Trebuchet MS"/>
                <a:ea typeface="+mn-ea"/>
                <a:cs typeface="Trebuchet MS"/>
              </a:rPr>
              <a:t> </a:t>
            </a:r>
            <a:r>
              <a:rPr lang="en-US" sz="1319" spc="64">
                <a:solidFill>
                  <a:srgbClr val="272D2D"/>
                </a:solidFill>
                <a:latin typeface="Trebuchet MS"/>
                <a:ea typeface="+mn-ea"/>
                <a:cs typeface="Trebuchet MS"/>
              </a:rPr>
              <a:t>Eco</a:t>
            </a:r>
            <a:r>
              <a:rPr lang="en-US" sz="1319" spc="-25">
                <a:solidFill>
                  <a:srgbClr val="272D2D"/>
                </a:solidFill>
                <a:latin typeface="Trebuchet MS"/>
                <a:ea typeface="+mn-ea"/>
                <a:cs typeface="Trebuchet MS"/>
              </a:rPr>
              <a:t> </a:t>
            </a:r>
            <a:r>
              <a:rPr lang="en-US" sz="1319" spc="-49">
                <a:solidFill>
                  <a:srgbClr val="272D2D"/>
                </a:solidFill>
                <a:latin typeface="Trebuchet MS"/>
                <a:ea typeface="+mn-ea"/>
                <a:cs typeface="Trebuchet MS"/>
              </a:rPr>
              <a:t>Baltia,</a:t>
            </a:r>
            <a:r>
              <a:rPr lang="en-US" sz="1319" spc="-69">
                <a:solidFill>
                  <a:srgbClr val="272D2D"/>
                </a:solidFill>
                <a:latin typeface="Trebuchet MS"/>
                <a:ea typeface="+mn-ea"/>
                <a:cs typeface="Trebuchet MS"/>
              </a:rPr>
              <a:t> </a:t>
            </a:r>
            <a:r>
              <a:rPr lang="en-US" sz="1319" spc="129">
                <a:solidFill>
                  <a:srgbClr val="272D2D"/>
                </a:solidFill>
                <a:latin typeface="Trebuchet MS"/>
                <a:ea typeface="+mn-ea"/>
                <a:cs typeface="Trebuchet MS"/>
              </a:rPr>
              <a:t>AS</a:t>
            </a:r>
            <a:r>
              <a:rPr lang="en-US" sz="1319" spc="378">
                <a:solidFill>
                  <a:srgbClr val="272D2D"/>
                </a:solidFill>
                <a:latin typeface="Trebuchet MS"/>
                <a:ea typeface="+mn-ea"/>
                <a:cs typeface="Trebuchet MS"/>
              </a:rPr>
              <a:t> </a:t>
            </a:r>
            <a:r>
              <a:rPr lang="en-US" sz="1319" spc="-54">
                <a:solidFill>
                  <a:srgbClr val="272D2D"/>
                </a:solidFill>
                <a:latin typeface="Trebuchet MS"/>
                <a:ea typeface="+mn-ea"/>
                <a:cs typeface="Trebuchet MS"/>
              </a:rPr>
              <a:t>(the</a:t>
            </a:r>
            <a:r>
              <a:rPr lang="en-US" sz="1319" spc="-25">
                <a:solidFill>
                  <a:srgbClr val="272D2D"/>
                </a:solidFill>
                <a:latin typeface="Trebuchet MS"/>
                <a:ea typeface="+mn-ea"/>
                <a:cs typeface="Trebuchet MS"/>
              </a:rPr>
              <a:t> “Company”</a:t>
            </a:r>
            <a:r>
              <a:rPr lang="en-US" sz="1319" spc="-54">
                <a:solidFill>
                  <a:srgbClr val="272D2D"/>
                </a:solidFill>
                <a:latin typeface="Trebuchet MS"/>
                <a:ea typeface="+mn-ea"/>
                <a:cs typeface="Trebuchet MS"/>
              </a:rPr>
              <a:t> </a:t>
            </a:r>
            <a:r>
              <a:rPr lang="en-US" sz="1319" spc="-25">
                <a:solidFill>
                  <a:srgbClr val="272D2D"/>
                </a:solidFill>
                <a:latin typeface="Trebuchet MS"/>
                <a:ea typeface="+mn-ea"/>
                <a:cs typeface="Trebuchet MS"/>
              </a:rPr>
              <a:t>and </a:t>
            </a:r>
            <a:r>
              <a:rPr lang="en-US" sz="1319">
                <a:solidFill>
                  <a:srgbClr val="272D2D"/>
                </a:solidFill>
                <a:latin typeface="Trebuchet MS"/>
                <a:ea typeface="+mn-ea"/>
                <a:cs typeface="Trebuchet MS"/>
              </a:rPr>
              <a:t>together</a:t>
            </a:r>
            <a:r>
              <a:rPr lang="en-US" sz="1319" spc="-99">
                <a:solidFill>
                  <a:srgbClr val="272D2D"/>
                </a:solidFill>
                <a:latin typeface="Trebuchet MS"/>
                <a:ea typeface="+mn-ea"/>
                <a:cs typeface="Trebuchet MS"/>
              </a:rPr>
              <a:t> </a:t>
            </a:r>
            <a:r>
              <a:rPr lang="en-US" sz="1319" spc="-25">
                <a:solidFill>
                  <a:srgbClr val="272D2D"/>
                </a:solidFill>
                <a:latin typeface="Trebuchet MS"/>
                <a:ea typeface="+mn-ea"/>
                <a:cs typeface="Trebuchet MS"/>
              </a:rPr>
              <a:t>with</a:t>
            </a:r>
            <a:r>
              <a:rPr lang="en-US" sz="1319" spc="-15">
                <a:solidFill>
                  <a:srgbClr val="272D2D"/>
                </a:solidFill>
                <a:latin typeface="Trebuchet MS"/>
                <a:ea typeface="+mn-ea"/>
                <a:cs typeface="Trebuchet MS"/>
              </a:rPr>
              <a:t> </a:t>
            </a:r>
            <a:r>
              <a:rPr lang="en-US" sz="1319" spc="-45">
                <a:solidFill>
                  <a:srgbClr val="272D2D"/>
                </a:solidFill>
                <a:latin typeface="Trebuchet MS"/>
                <a:ea typeface="+mn-ea"/>
                <a:cs typeface="Trebuchet MS"/>
              </a:rPr>
              <a:t>its</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subsidiaries</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the</a:t>
            </a:r>
            <a:r>
              <a:rPr lang="en-US" sz="1319" spc="-15">
                <a:solidFill>
                  <a:srgbClr val="272D2D"/>
                </a:solidFill>
                <a:latin typeface="Trebuchet MS"/>
                <a:ea typeface="+mn-ea"/>
                <a:cs typeface="Trebuchet MS"/>
              </a:rPr>
              <a:t> </a:t>
            </a:r>
            <a:r>
              <a:rPr lang="en-US" sz="1319" spc="-109">
                <a:solidFill>
                  <a:srgbClr val="272D2D"/>
                </a:solidFill>
                <a:latin typeface="Trebuchet MS"/>
                <a:ea typeface="+mn-ea"/>
                <a:cs typeface="Trebuchet MS"/>
              </a:rPr>
              <a:t>“Group”).</a:t>
            </a:r>
            <a:r>
              <a:rPr lang="en-US" sz="1319" spc="-20">
                <a:solidFill>
                  <a:srgbClr val="272D2D"/>
                </a:solidFill>
                <a:latin typeface="Trebuchet MS"/>
                <a:ea typeface="+mn-ea"/>
                <a:cs typeface="Trebuchet MS"/>
              </a:rPr>
              <a:t> </a:t>
            </a:r>
            <a:r>
              <a:rPr lang="en-US" sz="1319" spc="-54">
                <a:solidFill>
                  <a:srgbClr val="272D2D"/>
                </a:solidFill>
                <a:latin typeface="Trebuchet MS"/>
                <a:ea typeface="+mn-ea"/>
                <a:cs typeface="Trebuchet MS"/>
              </a:rPr>
              <a:t>“Presentation”</a:t>
            </a:r>
            <a:r>
              <a:rPr lang="en-US" sz="1319" spc="-49">
                <a:solidFill>
                  <a:srgbClr val="272D2D"/>
                </a:solidFill>
                <a:latin typeface="Trebuchet MS"/>
                <a:ea typeface="+mn-ea"/>
                <a:cs typeface="Trebuchet MS"/>
              </a:rPr>
              <a:t> </a:t>
            </a:r>
            <a:r>
              <a:rPr lang="en-US" sz="1319" spc="59">
                <a:solidFill>
                  <a:srgbClr val="272D2D"/>
                </a:solidFill>
                <a:latin typeface="Trebuchet MS"/>
                <a:ea typeface="+mn-ea"/>
                <a:cs typeface="Trebuchet MS"/>
              </a:rPr>
              <a:t>means</a:t>
            </a:r>
            <a:r>
              <a:rPr lang="en-US" sz="1319" spc="-15">
                <a:solidFill>
                  <a:srgbClr val="272D2D"/>
                </a:solidFill>
                <a:latin typeface="Trebuchet MS"/>
                <a:ea typeface="+mn-ea"/>
                <a:cs typeface="Trebuchet MS"/>
              </a:rPr>
              <a:t> </a:t>
            </a:r>
            <a:r>
              <a:rPr lang="en-US" sz="1319" spc="-10">
                <a:solidFill>
                  <a:srgbClr val="272D2D"/>
                </a:solidFill>
                <a:latin typeface="Trebuchet MS"/>
                <a:ea typeface="+mn-ea"/>
                <a:cs typeface="Trebuchet MS"/>
              </a:rPr>
              <a:t>this</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document,</a:t>
            </a:r>
            <a:r>
              <a:rPr lang="en-US" sz="1319" spc="-20">
                <a:solidFill>
                  <a:srgbClr val="272D2D"/>
                </a:solidFill>
                <a:latin typeface="Trebuchet MS"/>
                <a:ea typeface="+mn-ea"/>
                <a:cs typeface="Trebuchet MS"/>
              </a:rPr>
              <a:t> </a:t>
            </a:r>
            <a:r>
              <a:rPr lang="en-US" sz="1319" spc="-45">
                <a:solidFill>
                  <a:srgbClr val="272D2D"/>
                </a:solidFill>
                <a:latin typeface="Trebuchet MS"/>
                <a:ea typeface="+mn-ea"/>
                <a:cs typeface="Trebuchet MS"/>
              </a:rPr>
              <a:t>its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contents</a:t>
            </a:r>
            <a:r>
              <a:rPr lang="en-US" sz="1319" spc="-20">
                <a:solidFill>
                  <a:srgbClr val="272D2D"/>
                </a:solidFill>
                <a:latin typeface="Trebuchet MS"/>
                <a:ea typeface="+mn-ea"/>
                <a:cs typeface="Trebuchet MS"/>
              </a:rPr>
              <a:t> </a:t>
            </a:r>
            <a:r>
              <a:rPr lang="en-US" sz="1319" spc="-25">
                <a:solidFill>
                  <a:srgbClr val="272D2D"/>
                </a:solidFill>
                <a:latin typeface="Trebuchet MS"/>
                <a:ea typeface="+mn-ea"/>
                <a:cs typeface="Trebuchet MS"/>
              </a:rPr>
              <a:t>or</a:t>
            </a:r>
            <a:r>
              <a:rPr lang="en-US" sz="1319" spc="498">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45">
                <a:solidFill>
                  <a:srgbClr val="272D2D"/>
                </a:solidFill>
                <a:latin typeface="Trebuchet MS"/>
                <a:ea typeface="+mn-ea"/>
                <a:cs typeface="Trebuchet MS"/>
              </a:rPr>
              <a:t> </a:t>
            </a:r>
            <a:r>
              <a:rPr lang="en-US" sz="1319" spc="-20">
                <a:solidFill>
                  <a:srgbClr val="272D2D"/>
                </a:solidFill>
                <a:latin typeface="Trebuchet MS"/>
                <a:ea typeface="+mn-ea"/>
                <a:cs typeface="Trebuchet MS"/>
              </a:rPr>
              <a:t>part</a:t>
            </a:r>
            <a:r>
              <a:rPr lang="en-US" sz="1319">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40">
                <a:solidFill>
                  <a:srgbClr val="272D2D"/>
                </a:solidFill>
                <a:latin typeface="Trebuchet MS"/>
                <a:ea typeface="+mn-ea"/>
                <a:cs typeface="Trebuchet MS"/>
              </a:rPr>
              <a:t> </a:t>
            </a:r>
            <a:r>
              <a:rPr lang="en-US" sz="1319" spc="-139">
                <a:solidFill>
                  <a:srgbClr val="272D2D"/>
                </a:solidFill>
                <a:latin typeface="Trebuchet MS"/>
                <a:ea typeface="+mn-ea"/>
                <a:cs typeface="Trebuchet MS"/>
              </a:rPr>
              <a:t>it,</a:t>
            </a:r>
            <a:r>
              <a:rPr lang="en-US" sz="1319">
                <a:solidFill>
                  <a:srgbClr val="272D2D"/>
                </a:solidFill>
                <a:latin typeface="Trebuchet MS"/>
                <a:ea typeface="+mn-ea"/>
                <a:cs typeface="Trebuchet MS"/>
              </a:rPr>
              <a:t> any</a:t>
            </a:r>
            <a:r>
              <a:rPr lang="en-US" sz="1319" spc="-45">
                <a:solidFill>
                  <a:srgbClr val="272D2D"/>
                </a:solidFill>
                <a:latin typeface="Trebuchet MS"/>
                <a:ea typeface="+mn-ea"/>
                <a:cs typeface="Trebuchet MS"/>
              </a:rPr>
              <a:t> </a:t>
            </a:r>
            <a:r>
              <a:rPr lang="en-US" sz="1319" spc="-20">
                <a:solidFill>
                  <a:srgbClr val="272D2D"/>
                </a:solidFill>
                <a:latin typeface="Trebuchet MS"/>
                <a:ea typeface="+mn-ea"/>
                <a:cs typeface="Trebuchet MS"/>
              </a:rPr>
              <a:t>oral</a:t>
            </a:r>
            <a:r>
              <a:rPr lang="en-US" sz="1319" spc="-49">
                <a:solidFill>
                  <a:srgbClr val="272D2D"/>
                </a:solidFill>
                <a:latin typeface="Trebuchet MS"/>
                <a:ea typeface="+mn-ea"/>
                <a:cs typeface="Trebuchet MS"/>
              </a:rPr>
              <a:t> </a:t>
            </a:r>
            <a:r>
              <a:rPr lang="en-US" sz="1319" spc="-20">
                <a:solidFill>
                  <a:srgbClr val="272D2D"/>
                </a:solidFill>
                <a:latin typeface="Trebuchet MS"/>
                <a:ea typeface="+mn-ea"/>
                <a:cs typeface="Trebuchet MS"/>
              </a:rPr>
              <a:t>presentation,</a:t>
            </a:r>
            <a:r>
              <a:rPr lang="en-US" sz="1319">
                <a:solidFill>
                  <a:srgbClr val="272D2D"/>
                </a:solidFill>
                <a:latin typeface="Trebuchet MS"/>
                <a:ea typeface="+mn-ea"/>
                <a:cs typeface="Trebuchet MS"/>
              </a:rPr>
              <a:t> any</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question or</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answer</a:t>
            </a:r>
            <a:r>
              <a:rPr lang="en-US" sz="1319" spc="-40">
                <a:solidFill>
                  <a:srgbClr val="272D2D"/>
                </a:solidFill>
                <a:latin typeface="Trebuchet MS"/>
                <a:ea typeface="+mn-ea"/>
                <a:cs typeface="Trebuchet MS"/>
              </a:rPr>
              <a:t> </a:t>
            </a:r>
            <a:r>
              <a:rPr lang="en-US" sz="1319" spc="49">
                <a:solidFill>
                  <a:srgbClr val="272D2D"/>
                </a:solidFill>
                <a:latin typeface="Trebuchet MS"/>
                <a:ea typeface="+mn-ea"/>
                <a:cs typeface="Trebuchet MS"/>
              </a:rPr>
              <a:t>session</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and any</a:t>
            </a:r>
            <a:r>
              <a:rPr lang="en-US" sz="1319" spc="-89">
                <a:solidFill>
                  <a:srgbClr val="272D2D"/>
                </a:solidFill>
                <a:latin typeface="Trebuchet MS"/>
                <a:ea typeface="+mn-ea"/>
                <a:cs typeface="Trebuchet MS"/>
              </a:rPr>
              <a:t> </a:t>
            </a:r>
            <a:r>
              <a:rPr lang="en-US" sz="1319" spc="-35">
                <a:solidFill>
                  <a:srgbClr val="272D2D"/>
                </a:solidFill>
                <a:latin typeface="Trebuchet MS"/>
                <a:ea typeface="+mn-ea"/>
                <a:cs typeface="Trebuchet MS"/>
              </a:rPr>
              <a:t>written</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40">
                <a:solidFill>
                  <a:srgbClr val="272D2D"/>
                </a:solidFill>
                <a:latin typeface="Trebuchet MS"/>
                <a:ea typeface="+mn-ea"/>
                <a:cs typeface="Trebuchet MS"/>
              </a:rPr>
              <a:t> </a:t>
            </a:r>
            <a:r>
              <a:rPr lang="en-US" sz="1319" spc="-20">
                <a:solidFill>
                  <a:srgbClr val="272D2D"/>
                </a:solidFill>
                <a:latin typeface="Trebuchet MS"/>
                <a:ea typeface="+mn-ea"/>
                <a:cs typeface="Trebuchet MS"/>
              </a:rPr>
              <a:t>oral </a:t>
            </a:r>
            <a:r>
              <a:rPr lang="en-US" sz="1319" spc="-30">
                <a:solidFill>
                  <a:srgbClr val="272D2D"/>
                </a:solidFill>
                <a:latin typeface="Trebuchet MS"/>
                <a:ea typeface="+mn-ea"/>
                <a:cs typeface="Trebuchet MS"/>
              </a:rPr>
              <a:t>material</a:t>
            </a:r>
            <a:r>
              <a:rPr lang="en-US" sz="1319" spc="-64">
                <a:solidFill>
                  <a:srgbClr val="272D2D"/>
                </a:solidFill>
                <a:latin typeface="Trebuchet MS"/>
                <a:ea typeface="+mn-ea"/>
                <a:cs typeface="Trebuchet MS"/>
              </a:rPr>
              <a:t> </a:t>
            </a:r>
            <a:r>
              <a:rPr lang="en-US" sz="1319" spc="54">
                <a:solidFill>
                  <a:srgbClr val="272D2D"/>
                </a:solidFill>
                <a:latin typeface="Trebuchet MS"/>
                <a:ea typeface="+mn-ea"/>
                <a:cs typeface="Trebuchet MS"/>
              </a:rPr>
              <a:t>discussed</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4">
                <a:solidFill>
                  <a:srgbClr val="272D2D"/>
                </a:solidFill>
                <a:latin typeface="Trebuchet MS"/>
                <a:ea typeface="+mn-ea"/>
                <a:cs typeface="Trebuchet MS"/>
              </a:rPr>
              <a:t> </a:t>
            </a:r>
            <a:r>
              <a:rPr lang="en-US" sz="1319" spc="-10">
                <a:solidFill>
                  <a:srgbClr val="272D2D"/>
                </a:solidFill>
                <a:latin typeface="Trebuchet MS"/>
                <a:ea typeface="+mn-ea"/>
                <a:cs typeface="Trebuchet MS"/>
              </a:rPr>
              <a:t>distributed</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during</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the</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presentation</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meeting</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9">
                <a:solidFill>
                  <a:srgbClr val="272D2D"/>
                </a:solidFill>
                <a:latin typeface="Trebuchet MS"/>
                <a:ea typeface="+mn-ea"/>
                <a:cs typeface="Trebuchet MS"/>
              </a:rPr>
              <a:t> </a:t>
            </a:r>
            <a:r>
              <a:rPr lang="en-US" sz="1319">
                <a:solidFill>
                  <a:srgbClr val="272D2D"/>
                </a:solidFill>
                <a:latin typeface="Trebuchet MS"/>
                <a:ea typeface="+mn-ea"/>
                <a:cs typeface="Trebuchet MS"/>
              </a:rPr>
              <a:t>otherwise</a:t>
            </a:r>
            <a:r>
              <a:rPr lang="en-US" sz="1319" spc="-15">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15">
                <a:solidFill>
                  <a:srgbClr val="272D2D"/>
                </a:solidFill>
                <a:latin typeface="Trebuchet MS"/>
                <a:ea typeface="+mn-ea"/>
                <a:cs typeface="Trebuchet MS"/>
              </a:rPr>
              <a:t> </a:t>
            </a:r>
            <a:r>
              <a:rPr lang="en-US" sz="1319" spc="-10">
                <a:solidFill>
                  <a:srgbClr val="272D2D"/>
                </a:solidFill>
                <a:latin typeface="Trebuchet MS"/>
                <a:ea typeface="+mn-ea"/>
                <a:cs typeface="Trebuchet MS"/>
              </a:rPr>
              <a:t>connection</a:t>
            </a:r>
            <a:r>
              <a:rPr lang="en-US" sz="1319" spc="498">
                <a:solidFill>
                  <a:srgbClr val="272D2D"/>
                </a:solidFill>
                <a:latin typeface="Trebuchet MS"/>
                <a:ea typeface="+mn-ea"/>
                <a:cs typeface="Trebuchet MS"/>
              </a:rPr>
              <a:t> </a:t>
            </a:r>
            <a:r>
              <a:rPr lang="en-US" sz="1319" spc="-25">
                <a:solidFill>
                  <a:srgbClr val="272D2D"/>
                </a:solidFill>
                <a:latin typeface="Trebuchet MS"/>
                <a:ea typeface="+mn-ea"/>
                <a:cs typeface="Trebuchet MS"/>
              </a:rPr>
              <a:t>with</a:t>
            </a:r>
            <a:r>
              <a:rPr lang="en-US" sz="1319" spc="-15">
                <a:solidFill>
                  <a:srgbClr val="272D2D"/>
                </a:solidFill>
                <a:latin typeface="Trebuchet MS"/>
                <a:ea typeface="+mn-ea"/>
                <a:cs typeface="Trebuchet MS"/>
              </a:rPr>
              <a:t> </a:t>
            </a:r>
            <a:r>
              <a:rPr lang="en-US" sz="1319" spc="-170">
                <a:solidFill>
                  <a:srgbClr val="272D2D"/>
                </a:solidFill>
                <a:latin typeface="Trebuchet MS"/>
                <a:ea typeface="+mn-ea"/>
                <a:cs typeface="Trebuchet MS"/>
              </a:rPr>
              <a:t>it.</a:t>
            </a:r>
            <a:r>
              <a:rPr lang="en-US" sz="1319" spc="-54">
                <a:solidFill>
                  <a:srgbClr val="272D2D"/>
                </a:solidFill>
                <a:latin typeface="Trebuchet MS"/>
                <a:ea typeface="+mn-ea"/>
                <a:cs typeface="Trebuchet MS"/>
              </a:rPr>
              <a:t> </a:t>
            </a:r>
            <a:r>
              <a:rPr lang="en-US" sz="1319">
                <a:solidFill>
                  <a:srgbClr val="272D2D"/>
                </a:solidFill>
                <a:latin typeface="Trebuchet MS"/>
                <a:ea typeface="+mn-ea"/>
                <a:cs typeface="Trebuchet MS"/>
              </a:rPr>
              <a:t>This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Presentation</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is</a:t>
            </a:r>
            <a:r>
              <a:rPr lang="en-US" sz="1319" spc="-10">
                <a:solidFill>
                  <a:srgbClr val="272D2D"/>
                </a:solidFill>
                <a:latin typeface="Trebuchet MS"/>
                <a:ea typeface="+mn-ea"/>
                <a:cs typeface="Trebuchet MS"/>
              </a:rPr>
              <a:t> </a:t>
            </a:r>
            <a:r>
              <a:rPr lang="en-US" sz="1319" spc="-40">
                <a:solidFill>
                  <a:srgbClr val="272D2D"/>
                </a:solidFill>
                <a:latin typeface="Trebuchet MS"/>
                <a:ea typeface="+mn-ea"/>
                <a:cs typeface="Trebuchet MS"/>
              </a:rPr>
              <a:t>strictly</a:t>
            </a:r>
            <a:r>
              <a:rPr lang="en-US" sz="1319" spc="-54">
                <a:solidFill>
                  <a:srgbClr val="272D2D"/>
                </a:solidFill>
                <a:latin typeface="Trebuchet MS"/>
                <a:ea typeface="+mn-ea"/>
                <a:cs typeface="Trebuchet MS"/>
              </a:rPr>
              <a:t> </a:t>
            </a:r>
            <a:r>
              <a:rPr lang="en-US" sz="1319" spc="-10">
                <a:solidFill>
                  <a:srgbClr val="272D2D"/>
                </a:solidFill>
                <a:latin typeface="Trebuchet MS"/>
                <a:ea typeface="+mn-ea"/>
                <a:cs typeface="Trebuchet MS"/>
              </a:rPr>
              <a:t>conﬁdential</a:t>
            </a:r>
            <a:r>
              <a:rPr lang="en-US" sz="1319" spc="-54">
                <a:solidFill>
                  <a:srgbClr val="272D2D"/>
                </a:solidFill>
                <a:latin typeface="Trebuchet MS"/>
                <a:ea typeface="+mn-ea"/>
                <a:cs typeface="Trebuchet MS"/>
              </a:rPr>
              <a:t> </a:t>
            </a:r>
            <a:r>
              <a:rPr lang="en-US" sz="1319">
                <a:solidFill>
                  <a:srgbClr val="272D2D"/>
                </a:solidFill>
                <a:latin typeface="Trebuchet MS"/>
                <a:ea typeface="+mn-ea"/>
                <a:cs typeface="Trebuchet MS"/>
              </a:rPr>
              <a:t>and</a:t>
            </a:r>
            <a:r>
              <a:rPr lang="en-US" sz="1319" spc="-10">
                <a:solidFill>
                  <a:srgbClr val="272D2D"/>
                </a:solidFill>
                <a:latin typeface="Trebuchet MS"/>
                <a:ea typeface="+mn-ea"/>
                <a:cs typeface="Trebuchet MS"/>
              </a:rPr>
              <a:t> </a:t>
            </a:r>
            <a:r>
              <a:rPr lang="en-US" sz="1319" spc="54">
                <a:solidFill>
                  <a:srgbClr val="272D2D"/>
                </a:solidFill>
                <a:latin typeface="Trebuchet MS"/>
                <a:ea typeface="+mn-ea"/>
                <a:cs typeface="Trebuchet MS"/>
              </a:rPr>
              <a:t>may</a:t>
            </a:r>
            <a:r>
              <a:rPr lang="en-US" sz="1319" spc="-54">
                <a:solidFill>
                  <a:srgbClr val="272D2D"/>
                </a:solidFill>
                <a:latin typeface="Trebuchet MS"/>
                <a:ea typeface="+mn-ea"/>
                <a:cs typeface="Trebuchet MS"/>
              </a:rPr>
              <a:t> </a:t>
            </a:r>
            <a:r>
              <a:rPr lang="en-US" sz="1319">
                <a:solidFill>
                  <a:srgbClr val="272D2D"/>
                </a:solidFill>
                <a:latin typeface="Trebuchet MS"/>
                <a:ea typeface="+mn-ea"/>
                <a:cs typeface="Trebuchet MS"/>
              </a:rPr>
              <a:t>not</a:t>
            </a:r>
            <a:r>
              <a:rPr lang="en-US" sz="1319" spc="-10">
                <a:solidFill>
                  <a:srgbClr val="272D2D"/>
                </a:solidFill>
                <a:latin typeface="Trebuchet MS"/>
                <a:ea typeface="+mn-ea"/>
                <a:cs typeface="Trebuchet MS"/>
              </a:rPr>
              <a:t> </a:t>
            </a:r>
            <a:r>
              <a:rPr lang="en-US" sz="1319" spc="59">
                <a:solidFill>
                  <a:srgbClr val="272D2D"/>
                </a:solidFill>
                <a:latin typeface="Trebuchet MS"/>
                <a:ea typeface="+mn-ea"/>
                <a:cs typeface="Trebuchet MS"/>
              </a:rPr>
              <a:t>be</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copied,</a:t>
            </a:r>
            <a:r>
              <a:rPr lang="en-US" sz="1319" spc="-15">
                <a:solidFill>
                  <a:srgbClr val="272D2D"/>
                </a:solidFill>
                <a:latin typeface="Trebuchet MS"/>
                <a:ea typeface="+mn-ea"/>
                <a:cs typeface="Trebuchet MS"/>
              </a:rPr>
              <a:t> </a:t>
            </a:r>
            <a:r>
              <a:rPr lang="en-US" sz="1319" spc="-30">
                <a:solidFill>
                  <a:srgbClr val="272D2D"/>
                </a:solidFill>
                <a:latin typeface="Trebuchet MS"/>
                <a:ea typeface="+mn-ea"/>
                <a:cs typeface="Trebuchet MS"/>
              </a:rPr>
              <a:t>distributed,</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reproduced</a:t>
            </a:r>
            <a:r>
              <a:rPr lang="en-US" sz="1319" spc="-10">
                <a:solidFill>
                  <a:srgbClr val="272D2D"/>
                </a:solidFill>
                <a:latin typeface="Trebuchet MS"/>
                <a:ea typeface="+mn-ea"/>
                <a:cs typeface="Trebuchet MS"/>
              </a:rPr>
              <a:t> </a:t>
            </a:r>
            <a:r>
              <a:rPr lang="en-US" sz="1319" spc="-25">
                <a:solidFill>
                  <a:srgbClr val="272D2D"/>
                </a:solidFill>
                <a:latin typeface="Trebuchet MS"/>
                <a:ea typeface="+mn-ea"/>
                <a:cs typeface="Trebuchet MS"/>
              </a:rPr>
              <a:t>or </a:t>
            </a:r>
            <a:r>
              <a:rPr lang="en-US" sz="1319" spc="64">
                <a:solidFill>
                  <a:srgbClr val="272D2D"/>
                </a:solidFill>
                <a:latin typeface="Trebuchet MS"/>
                <a:ea typeface="+mn-ea"/>
                <a:cs typeface="Trebuchet MS"/>
              </a:rPr>
              <a:t>passed</a:t>
            </a:r>
            <a:r>
              <a:rPr lang="en-US" sz="1319" spc="-10">
                <a:solidFill>
                  <a:srgbClr val="272D2D"/>
                </a:solidFill>
                <a:latin typeface="Trebuchet MS"/>
                <a:ea typeface="+mn-ea"/>
                <a:cs typeface="Trebuchet MS"/>
              </a:rPr>
              <a:t> </a:t>
            </a:r>
            <a:r>
              <a:rPr lang="en-US" sz="1319" spc="-20">
                <a:solidFill>
                  <a:srgbClr val="272D2D"/>
                </a:solidFill>
                <a:latin typeface="Trebuchet MS"/>
                <a:ea typeface="+mn-ea"/>
                <a:cs typeface="Trebuchet MS"/>
              </a:rPr>
              <a:t>on,</a:t>
            </a:r>
            <a:r>
              <a:rPr lang="en-US" sz="1319" spc="-5">
                <a:solidFill>
                  <a:srgbClr val="272D2D"/>
                </a:solidFill>
                <a:latin typeface="Trebuchet MS"/>
                <a:ea typeface="+mn-ea"/>
                <a:cs typeface="Trebuchet MS"/>
              </a:rPr>
              <a:t> </a:t>
            </a:r>
            <a:r>
              <a:rPr lang="en-US" sz="1319" spc="-25">
                <a:solidFill>
                  <a:srgbClr val="272D2D"/>
                </a:solidFill>
                <a:latin typeface="Trebuchet MS"/>
                <a:ea typeface="+mn-ea"/>
                <a:cs typeface="Trebuchet MS"/>
              </a:rPr>
              <a:t>directly</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45">
                <a:solidFill>
                  <a:srgbClr val="272D2D"/>
                </a:solidFill>
                <a:latin typeface="Trebuchet MS"/>
                <a:ea typeface="+mn-ea"/>
                <a:cs typeface="Trebuchet MS"/>
              </a:rPr>
              <a:t> </a:t>
            </a:r>
            <a:r>
              <a:rPr lang="en-US" sz="1319" spc="-49">
                <a:solidFill>
                  <a:srgbClr val="272D2D"/>
                </a:solidFill>
                <a:latin typeface="Trebuchet MS"/>
                <a:ea typeface="+mn-ea"/>
                <a:cs typeface="Trebuchet MS"/>
              </a:rPr>
              <a:t>indirectly,</a:t>
            </a:r>
            <a:r>
              <a:rPr lang="en-US" sz="1319" spc="-10">
                <a:solidFill>
                  <a:srgbClr val="272D2D"/>
                </a:solidFill>
                <a:latin typeface="Trebuchet MS"/>
                <a:ea typeface="+mn-ea"/>
                <a:cs typeface="Trebuchet MS"/>
              </a:rPr>
              <a:t> </a:t>
            </a:r>
            <a:r>
              <a:rPr lang="en-US" sz="1319" spc="-40">
                <a:solidFill>
                  <a:srgbClr val="272D2D"/>
                </a:solidFill>
                <a:latin typeface="Trebuchet MS"/>
                <a:ea typeface="+mn-ea"/>
                <a:cs typeface="Trebuchet MS"/>
              </a:rPr>
              <a:t>in</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whole</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45">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5">
                <a:solidFill>
                  <a:srgbClr val="272D2D"/>
                </a:solidFill>
                <a:latin typeface="Trebuchet MS"/>
                <a:ea typeface="+mn-ea"/>
                <a:cs typeface="Trebuchet MS"/>
              </a:rPr>
              <a:t> </a:t>
            </a:r>
            <a:r>
              <a:rPr lang="en-US" sz="1319" spc="-64">
                <a:solidFill>
                  <a:srgbClr val="272D2D"/>
                </a:solidFill>
                <a:latin typeface="Trebuchet MS"/>
                <a:ea typeface="+mn-ea"/>
                <a:cs typeface="Trebuchet MS"/>
              </a:rPr>
              <a:t>part,</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disclosed</a:t>
            </a:r>
            <a:r>
              <a:rPr lang="en-US" sz="1319" spc="-5">
                <a:solidFill>
                  <a:srgbClr val="272D2D"/>
                </a:solidFill>
                <a:latin typeface="Trebuchet MS"/>
                <a:ea typeface="+mn-ea"/>
                <a:cs typeface="Trebuchet MS"/>
              </a:rPr>
              <a:t> </a:t>
            </a:r>
            <a:r>
              <a:rPr lang="en-US" sz="1319" spc="49">
                <a:solidFill>
                  <a:srgbClr val="272D2D"/>
                </a:solidFill>
                <a:latin typeface="Trebuchet MS"/>
                <a:ea typeface="+mn-ea"/>
                <a:cs typeface="Trebuchet MS"/>
              </a:rPr>
              <a:t>by</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49">
                <a:solidFill>
                  <a:srgbClr val="272D2D"/>
                </a:solidFill>
                <a:latin typeface="Trebuchet MS"/>
                <a:ea typeface="+mn-ea"/>
                <a:cs typeface="Trebuchet MS"/>
              </a:rPr>
              <a:t> </a:t>
            </a:r>
            <a:r>
              <a:rPr lang="en-US" sz="1319" spc="-40">
                <a:solidFill>
                  <a:srgbClr val="272D2D"/>
                </a:solidFill>
                <a:latin typeface="Trebuchet MS"/>
                <a:ea typeface="+mn-ea"/>
                <a:cs typeface="Trebuchet MS"/>
              </a:rPr>
              <a:t>recipient,</a:t>
            </a:r>
            <a:r>
              <a:rPr lang="en-US" sz="1319" spc="-5">
                <a:solidFill>
                  <a:srgbClr val="272D2D"/>
                </a:solidFill>
                <a:latin typeface="Trebuchet MS"/>
                <a:ea typeface="+mn-ea"/>
                <a:cs typeface="Trebuchet MS"/>
              </a:rPr>
              <a:t> </a:t>
            </a:r>
            <a:r>
              <a:rPr lang="en-US" sz="1319" spc="-20">
                <a:solidFill>
                  <a:srgbClr val="272D2D"/>
                </a:solidFill>
                <a:latin typeface="Trebuchet MS"/>
                <a:ea typeface="+mn-ea"/>
                <a:cs typeface="Trebuchet MS"/>
              </a:rPr>
              <a:t>to</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45">
                <a:solidFill>
                  <a:srgbClr val="272D2D"/>
                </a:solidFill>
                <a:latin typeface="Trebuchet MS"/>
                <a:ea typeface="+mn-ea"/>
                <a:cs typeface="Trebuchet MS"/>
              </a:rPr>
              <a:t> </a:t>
            </a:r>
            <a:r>
              <a:rPr lang="en-US" sz="1319" spc="-10">
                <a:solidFill>
                  <a:srgbClr val="272D2D"/>
                </a:solidFill>
                <a:latin typeface="Trebuchet MS"/>
                <a:ea typeface="+mn-ea"/>
                <a:cs typeface="Trebuchet MS"/>
              </a:rPr>
              <a:t>other </a:t>
            </a:r>
            <a:r>
              <a:rPr lang="en-US" sz="1319">
                <a:solidFill>
                  <a:srgbClr val="272D2D"/>
                </a:solidFill>
                <a:latin typeface="Trebuchet MS"/>
                <a:ea typeface="+mn-ea"/>
                <a:cs typeface="Trebuchet MS"/>
              </a:rPr>
              <a:t>person</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or published</a:t>
            </a:r>
            <a:r>
              <a:rPr lang="en-US" sz="1319" spc="45">
                <a:solidFill>
                  <a:srgbClr val="272D2D"/>
                </a:solidFill>
                <a:latin typeface="Trebuchet MS"/>
                <a:ea typeface="+mn-ea"/>
                <a:cs typeface="Trebuchet MS"/>
              </a:rPr>
              <a:t> </a:t>
            </a:r>
            <a:r>
              <a:rPr lang="en-US" sz="1319" spc="-40">
                <a:solidFill>
                  <a:srgbClr val="272D2D"/>
                </a:solidFill>
                <a:latin typeface="Trebuchet MS"/>
                <a:ea typeface="+mn-ea"/>
                <a:cs typeface="Trebuchet MS"/>
              </a:rPr>
              <a:t>in</a:t>
            </a:r>
            <a:r>
              <a:rPr lang="en-US" sz="1319">
                <a:solidFill>
                  <a:srgbClr val="272D2D"/>
                </a:solidFill>
                <a:latin typeface="Trebuchet MS"/>
                <a:ea typeface="+mn-ea"/>
                <a:cs typeface="Trebuchet MS"/>
              </a:rPr>
              <a:t> whole</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or </a:t>
            </a:r>
            <a:r>
              <a:rPr lang="en-US" sz="1319" spc="-30">
                <a:solidFill>
                  <a:srgbClr val="272D2D"/>
                </a:solidFill>
                <a:latin typeface="Trebuchet MS"/>
                <a:ea typeface="+mn-ea"/>
                <a:cs typeface="Trebuchet MS"/>
              </a:rPr>
              <a:t>in</a:t>
            </a:r>
            <a:r>
              <a:rPr lang="en-US" sz="1319" spc="45">
                <a:solidFill>
                  <a:srgbClr val="272D2D"/>
                </a:solidFill>
                <a:latin typeface="Trebuchet MS"/>
                <a:ea typeface="+mn-ea"/>
                <a:cs typeface="Trebuchet MS"/>
              </a:rPr>
              <a:t> </a:t>
            </a:r>
            <a:r>
              <a:rPr lang="en-US" sz="1319" spc="-64">
                <a:solidFill>
                  <a:srgbClr val="272D2D"/>
                </a:solidFill>
                <a:latin typeface="Trebuchet MS"/>
                <a:ea typeface="+mn-ea"/>
                <a:cs typeface="Trebuchet MS"/>
              </a:rPr>
              <a:t>part,</a:t>
            </a:r>
            <a:r>
              <a:rPr lang="en-US" sz="1319" spc="45">
                <a:solidFill>
                  <a:srgbClr val="272D2D"/>
                </a:solidFill>
                <a:latin typeface="Trebuchet MS"/>
                <a:ea typeface="+mn-ea"/>
                <a:cs typeface="Trebuchet MS"/>
              </a:rPr>
              <a:t> </a:t>
            </a:r>
            <a:r>
              <a:rPr lang="en-US" sz="1319" spc="-40">
                <a:solidFill>
                  <a:srgbClr val="272D2D"/>
                </a:solidFill>
                <a:latin typeface="Trebuchet MS"/>
                <a:ea typeface="+mn-ea"/>
                <a:cs typeface="Trebuchet MS"/>
              </a:rPr>
              <a:t>for</a:t>
            </a:r>
            <a:r>
              <a:rPr lang="en-US" sz="1319">
                <a:solidFill>
                  <a:srgbClr val="272D2D"/>
                </a:solidFill>
                <a:latin typeface="Trebuchet MS"/>
                <a:ea typeface="+mn-ea"/>
                <a:cs typeface="Trebuchet MS"/>
              </a:rPr>
              <a:t> any purpose</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or under any </a:t>
            </a:r>
            <a:r>
              <a:rPr lang="en-US" sz="1319" spc="-10">
                <a:solidFill>
                  <a:srgbClr val="272D2D"/>
                </a:solidFill>
                <a:latin typeface="Trebuchet MS"/>
                <a:ea typeface="+mn-ea"/>
                <a:cs typeface="Trebuchet MS"/>
              </a:rPr>
              <a:t>circumstances.</a:t>
            </a:r>
            <a:endParaRPr lang="en-US" sz="1319">
              <a:latin typeface="Trebuchet MS"/>
              <a:ea typeface="+mn-ea"/>
              <a:cs typeface="Trebuchet MS"/>
            </a:endParaRPr>
          </a:p>
          <a:p>
            <a:pPr algn="just" defTabSz="909231" rtl="0">
              <a:spcBef>
                <a:spcPts val="10"/>
              </a:spcBef>
            </a:pPr>
            <a:endParaRPr sz="1441">
              <a:latin typeface="Trebuchet MS"/>
              <a:ea typeface="+mn-ea"/>
              <a:cs typeface="Trebuchet MS"/>
            </a:endParaRPr>
          </a:p>
          <a:p>
            <a:pPr marL="12565" marR="126701" algn="just" defTabSz="909231" rtl="0"/>
            <a:r>
              <a:rPr sz="1319">
                <a:solidFill>
                  <a:srgbClr val="272D2D"/>
                </a:solidFill>
                <a:latin typeface="Trebuchet MS"/>
                <a:ea typeface="+mn-ea"/>
                <a:cs typeface="Trebuchet MS"/>
              </a:rPr>
              <a:t>This</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Presentation</a:t>
            </a:r>
            <a:r>
              <a:rPr sz="1319" spc="-5">
                <a:solidFill>
                  <a:srgbClr val="272D2D"/>
                </a:solidFill>
                <a:latin typeface="Trebuchet MS"/>
                <a:ea typeface="+mn-ea"/>
                <a:cs typeface="Trebuchet MS"/>
              </a:rPr>
              <a:t> </a:t>
            </a:r>
            <a:r>
              <a:rPr sz="1319" spc="74">
                <a:solidFill>
                  <a:srgbClr val="272D2D"/>
                </a:solidFill>
                <a:latin typeface="Trebuchet MS"/>
                <a:ea typeface="+mn-ea"/>
                <a:cs typeface="Trebuchet MS"/>
              </a:rPr>
              <a:t>does</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not</a:t>
            </a:r>
            <a:r>
              <a:rPr sz="1319" spc="-5">
                <a:solidFill>
                  <a:srgbClr val="272D2D"/>
                </a:solidFill>
                <a:latin typeface="Trebuchet MS"/>
                <a:ea typeface="+mn-ea"/>
                <a:cs typeface="Trebuchet MS"/>
              </a:rPr>
              <a:t> </a:t>
            </a:r>
            <a:r>
              <a:rPr sz="1319" spc="-10">
                <a:solidFill>
                  <a:srgbClr val="272D2D"/>
                </a:solidFill>
                <a:latin typeface="Trebuchet MS"/>
                <a:ea typeface="+mn-ea"/>
                <a:cs typeface="Trebuchet MS"/>
              </a:rPr>
              <a:t>constitute </a:t>
            </a:r>
            <a:r>
              <a:rPr sz="1319">
                <a:solidFill>
                  <a:srgbClr val="272D2D"/>
                </a:solidFill>
                <a:latin typeface="Trebuchet MS"/>
                <a:ea typeface="+mn-ea"/>
                <a:cs typeface="Trebuchet MS"/>
              </a:rPr>
              <a:t>or</a:t>
            </a:r>
            <a:r>
              <a:rPr sz="1319" spc="-49">
                <a:solidFill>
                  <a:srgbClr val="272D2D"/>
                </a:solidFill>
                <a:latin typeface="Trebuchet MS"/>
                <a:ea typeface="+mn-ea"/>
                <a:cs typeface="Trebuchet MS"/>
              </a:rPr>
              <a:t> </a:t>
            </a:r>
            <a:r>
              <a:rPr sz="1319">
                <a:solidFill>
                  <a:srgbClr val="272D2D"/>
                </a:solidFill>
                <a:latin typeface="Trebuchet MS"/>
                <a:ea typeface="+mn-ea"/>
                <a:cs typeface="Trebuchet MS"/>
              </a:rPr>
              <a:t>form</a:t>
            </a:r>
            <a:r>
              <a:rPr sz="1319" spc="-5">
                <a:solidFill>
                  <a:srgbClr val="272D2D"/>
                </a:solidFill>
                <a:latin typeface="Trebuchet MS"/>
                <a:ea typeface="+mn-ea"/>
                <a:cs typeface="Trebuchet MS"/>
              </a:rPr>
              <a:t> </a:t>
            </a:r>
            <a:r>
              <a:rPr sz="1319" spc="-20">
                <a:solidFill>
                  <a:srgbClr val="272D2D"/>
                </a:solidFill>
                <a:latin typeface="Trebuchet MS"/>
                <a:ea typeface="+mn-ea"/>
                <a:cs typeface="Trebuchet MS"/>
              </a:rPr>
              <a:t>part</a:t>
            </a:r>
            <a:r>
              <a:rPr sz="1319" spc="-5">
                <a:solidFill>
                  <a:srgbClr val="272D2D"/>
                </a:solidFill>
                <a:latin typeface="Trebuchet MS"/>
                <a:ea typeface="+mn-ea"/>
                <a:cs typeface="Trebuchet MS"/>
              </a:rPr>
              <a:t> </a:t>
            </a:r>
            <a:r>
              <a:rPr sz="1319" spc="-89">
                <a:solidFill>
                  <a:srgbClr val="272D2D"/>
                </a:solidFill>
                <a:latin typeface="Trebuchet MS"/>
                <a:ea typeface="+mn-ea"/>
                <a:cs typeface="Trebuchet MS"/>
              </a:rPr>
              <a:t>of,</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and</a:t>
            </a:r>
            <a:r>
              <a:rPr sz="1319" spc="-5">
                <a:solidFill>
                  <a:srgbClr val="272D2D"/>
                </a:solidFill>
                <a:latin typeface="Trebuchet MS"/>
                <a:ea typeface="+mn-ea"/>
                <a:cs typeface="Trebuchet MS"/>
              </a:rPr>
              <a:t> </a:t>
            </a:r>
            <a:r>
              <a:rPr sz="1319">
                <a:solidFill>
                  <a:srgbClr val="272D2D"/>
                </a:solidFill>
                <a:latin typeface="Trebuchet MS"/>
                <a:ea typeface="+mn-ea"/>
                <a:cs typeface="Trebuchet MS"/>
              </a:rPr>
              <a:t>should</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not</a:t>
            </a:r>
            <a:r>
              <a:rPr sz="1319" spc="-5">
                <a:solidFill>
                  <a:srgbClr val="272D2D"/>
                </a:solidFill>
                <a:latin typeface="Trebuchet MS"/>
                <a:ea typeface="+mn-ea"/>
                <a:cs typeface="Trebuchet MS"/>
              </a:rPr>
              <a:t> </a:t>
            </a:r>
            <a:r>
              <a:rPr sz="1319" spc="59">
                <a:solidFill>
                  <a:srgbClr val="272D2D"/>
                </a:solidFill>
                <a:latin typeface="Trebuchet MS"/>
                <a:ea typeface="+mn-ea"/>
                <a:cs typeface="Trebuchet MS"/>
              </a:rPr>
              <a:t>be</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construed</a:t>
            </a:r>
            <a:r>
              <a:rPr sz="1319" spc="-5">
                <a:solidFill>
                  <a:srgbClr val="272D2D"/>
                </a:solidFill>
                <a:latin typeface="Trebuchet MS"/>
                <a:ea typeface="+mn-ea"/>
                <a:cs typeface="Trebuchet MS"/>
              </a:rPr>
              <a:t> </a:t>
            </a:r>
            <a:r>
              <a:rPr sz="1319" spc="-20">
                <a:solidFill>
                  <a:srgbClr val="272D2D"/>
                </a:solidFill>
                <a:latin typeface="Trebuchet MS"/>
                <a:ea typeface="+mn-ea"/>
                <a:cs typeface="Trebuchet MS"/>
              </a:rPr>
              <a:t>as,</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any</a:t>
            </a:r>
            <a:r>
              <a:rPr sz="1319" spc="-45">
                <a:solidFill>
                  <a:srgbClr val="272D2D"/>
                </a:solidFill>
                <a:latin typeface="Trebuchet MS"/>
                <a:ea typeface="+mn-ea"/>
                <a:cs typeface="Trebuchet MS"/>
              </a:rPr>
              <a:t> </a:t>
            </a:r>
            <a:r>
              <a:rPr sz="1319" spc="-20">
                <a:solidFill>
                  <a:srgbClr val="272D2D"/>
                </a:solidFill>
                <a:latin typeface="Trebuchet MS"/>
                <a:ea typeface="+mn-ea"/>
                <a:cs typeface="Trebuchet MS"/>
              </a:rPr>
              <a:t>oﬀer to</a:t>
            </a:r>
            <a:r>
              <a:rPr sz="1319" spc="5">
                <a:solidFill>
                  <a:srgbClr val="272D2D"/>
                </a:solidFill>
                <a:latin typeface="Trebuchet MS"/>
                <a:ea typeface="+mn-ea"/>
                <a:cs typeface="Trebuchet MS"/>
              </a:rPr>
              <a:t> </a:t>
            </a:r>
            <a:r>
              <a:rPr sz="1319">
                <a:solidFill>
                  <a:srgbClr val="272D2D"/>
                </a:solidFill>
                <a:latin typeface="Trebuchet MS"/>
                <a:ea typeface="+mn-ea"/>
                <a:cs typeface="Trebuchet MS"/>
              </a:rPr>
              <a:t>sell</a:t>
            </a:r>
            <a:r>
              <a:rPr sz="1319" spc="-35">
                <a:solidFill>
                  <a:srgbClr val="272D2D"/>
                </a:solidFill>
                <a:latin typeface="Trebuchet MS"/>
                <a:ea typeface="+mn-ea"/>
                <a:cs typeface="Trebuchet MS"/>
              </a:rPr>
              <a:t> </a:t>
            </a:r>
            <a:r>
              <a:rPr sz="1319">
                <a:solidFill>
                  <a:srgbClr val="272D2D"/>
                </a:solidFill>
                <a:latin typeface="Trebuchet MS"/>
                <a:ea typeface="+mn-ea"/>
                <a:cs typeface="Trebuchet MS"/>
              </a:rPr>
              <a:t>or</a:t>
            </a:r>
            <a:r>
              <a:rPr sz="1319" spc="-35">
                <a:solidFill>
                  <a:srgbClr val="272D2D"/>
                </a:solidFill>
                <a:latin typeface="Trebuchet MS"/>
                <a:ea typeface="+mn-ea"/>
                <a:cs typeface="Trebuchet MS"/>
              </a:rPr>
              <a:t> </a:t>
            </a:r>
            <a:r>
              <a:rPr sz="1319">
                <a:solidFill>
                  <a:srgbClr val="272D2D"/>
                </a:solidFill>
                <a:latin typeface="Trebuchet MS"/>
                <a:ea typeface="+mn-ea"/>
                <a:cs typeface="Trebuchet MS"/>
              </a:rPr>
              <a:t>issue</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or</a:t>
            </a:r>
            <a:r>
              <a:rPr sz="1319" spc="-30">
                <a:solidFill>
                  <a:srgbClr val="272D2D"/>
                </a:solidFill>
                <a:latin typeface="Trebuchet MS"/>
                <a:ea typeface="+mn-ea"/>
                <a:cs typeface="Trebuchet MS"/>
              </a:rPr>
              <a:t> </a:t>
            </a:r>
            <a:r>
              <a:rPr sz="1319" spc="-40">
                <a:solidFill>
                  <a:srgbClr val="272D2D"/>
                </a:solidFill>
                <a:latin typeface="Trebuchet MS"/>
                <a:ea typeface="+mn-ea"/>
                <a:cs typeface="Trebuchet MS"/>
              </a:rPr>
              <a:t>invitation</a:t>
            </a:r>
            <a:r>
              <a:rPr sz="1319" spc="5">
                <a:solidFill>
                  <a:srgbClr val="272D2D"/>
                </a:solidFill>
                <a:latin typeface="Trebuchet MS"/>
                <a:ea typeface="+mn-ea"/>
                <a:cs typeface="Trebuchet MS"/>
              </a:rPr>
              <a:t> </a:t>
            </a:r>
            <a:r>
              <a:rPr sz="1319" spc="-20">
                <a:solidFill>
                  <a:srgbClr val="272D2D"/>
                </a:solidFill>
                <a:latin typeface="Trebuchet MS"/>
                <a:ea typeface="+mn-ea"/>
                <a:cs typeface="Trebuchet MS"/>
              </a:rPr>
              <a:t>to</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purchase</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or</a:t>
            </a:r>
            <a:r>
              <a:rPr sz="1319" spc="-30">
                <a:solidFill>
                  <a:srgbClr val="272D2D"/>
                </a:solidFill>
                <a:latin typeface="Trebuchet MS"/>
                <a:ea typeface="+mn-ea"/>
                <a:cs typeface="Trebuchet MS"/>
              </a:rPr>
              <a:t> </a:t>
            </a:r>
            <a:r>
              <a:rPr sz="1319">
                <a:solidFill>
                  <a:srgbClr val="272D2D"/>
                </a:solidFill>
                <a:latin typeface="Trebuchet MS"/>
                <a:ea typeface="+mn-ea"/>
                <a:cs typeface="Trebuchet MS"/>
              </a:rPr>
              <a:t>subscribe</a:t>
            </a:r>
            <a:r>
              <a:rPr sz="1319" spc="10">
                <a:solidFill>
                  <a:srgbClr val="272D2D"/>
                </a:solidFill>
                <a:latin typeface="Trebuchet MS"/>
                <a:ea typeface="+mn-ea"/>
                <a:cs typeface="Trebuchet MS"/>
              </a:rPr>
              <a:t> </a:t>
            </a:r>
            <a:r>
              <a:rPr sz="1319" spc="-109">
                <a:solidFill>
                  <a:srgbClr val="272D2D"/>
                </a:solidFill>
                <a:latin typeface="Trebuchet MS"/>
                <a:ea typeface="+mn-ea"/>
                <a:cs typeface="Trebuchet MS"/>
              </a:rPr>
              <a:t>for,</a:t>
            </a:r>
            <a:r>
              <a:rPr sz="1319" spc="10">
                <a:solidFill>
                  <a:srgbClr val="272D2D"/>
                </a:solidFill>
                <a:latin typeface="Trebuchet MS"/>
                <a:ea typeface="+mn-ea"/>
                <a:cs typeface="Trebuchet MS"/>
              </a:rPr>
              <a:t> </a:t>
            </a:r>
            <a:r>
              <a:rPr sz="1319">
                <a:solidFill>
                  <a:srgbClr val="272D2D"/>
                </a:solidFill>
                <a:latin typeface="Trebuchet MS"/>
                <a:ea typeface="+mn-ea"/>
                <a:cs typeface="Trebuchet MS"/>
              </a:rPr>
              <a:t>or</a:t>
            </a:r>
            <a:r>
              <a:rPr sz="1319" spc="-35">
                <a:solidFill>
                  <a:srgbClr val="272D2D"/>
                </a:solidFill>
                <a:latin typeface="Trebuchet MS"/>
                <a:ea typeface="+mn-ea"/>
                <a:cs typeface="Trebuchet MS"/>
              </a:rPr>
              <a:t> </a:t>
            </a:r>
            <a:r>
              <a:rPr sz="1319">
                <a:solidFill>
                  <a:srgbClr val="272D2D"/>
                </a:solidFill>
                <a:latin typeface="Trebuchet MS"/>
                <a:ea typeface="+mn-ea"/>
                <a:cs typeface="Trebuchet MS"/>
              </a:rPr>
              <a:t>any</a:t>
            </a:r>
            <a:r>
              <a:rPr sz="1319" spc="-30">
                <a:solidFill>
                  <a:srgbClr val="272D2D"/>
                </a:solidFill>
                <a:latin typeface="Trebuchet MS"/>
                <a:ea typeface="+mn-ea"/>
                <a:cs typeface="Trebuchet MS"/>
              </a:rPr>
              <a:t> </a:t>
            </a:r>
            <a:r>
              <a:rPr sz="1319" spc="-25">
                <a:solidFill>
                  <a:srgbClr val="272D2D"/>
                </a:solidFill>
                <a:latin typeface="Trebuchet MS"/>
                <a:ea typeface="+mn-ea"/>
                <a:cs typeface="Trebuchet MS"/>
              </a:rPr>
              <a:t>solicitation</a:t>
            </a:r>
            <a:r>
              <a:rPr sz="1319" spc="5">
                <a:solidFill>
                  <a:srgbClr val="272D2D"/>
                </a:solidFill>
                <a:latin typeface="Trebuchet MS"/>
                <a:ea typeface="+mn-ea"/>
                <a:cs typeface="Trebuchet MS"/>
              </a:rPr>
              <a:t> </a:t>
            </a:r>
            <a:r>
              <a:rPr sz="1319" spc="-10">
                <a:solidFill>
                  <a:srgbClr val="272D2D"/>
                </a:solidFill>
                <a:latin typeface="Trebuchet MS"/>
                <a:ea typeface="+mn-ea"/>
                <a:cs typeface="Trebuchet MS"/>
              </a:rPr>
              <a:t>of</a:t>
            </a:r>
            <a:r>
              <a:rPr sz="1319" spc="-25">
                <a:solidFill>
                  <a:srgbClr val="272D2D"/>
                </a:solidFill>
                <a:latin typeface="Trebuchet MS"/>
                <a:ea typeface="+mn-ea"/>
                <a:cs typeface="Trebuchet MS"/>
              </a:rPr>
              <a:t> </a:t>
            </a:r>
            <a:r>
              <a:rPr sz="1319">
                <a:solidFill>
                  <a:srgbClr val="272D2D"/>
                </a:solidFill>
                <a:latin typeface="Trebuchet MS"/>
                <a:ea typeface="+mn-ea"/>
                <a:cs typeface="Trebuchet MS"/>
              </a:rPr>
              <a:t>any</a:t>
            </a:r>
            <a:r>
              <a:rPr sz="1319" spc="-30">
                <a:solidFill>
                  <a:srgbClr val="272D2D"/>
                </a:solidFill>
                <a:latin typeface="Trebuchet MS"/>
                <a:ea typeface="+mn-ea"/>
                <a:cs typeface="Trebuchet MS"/>
              </a:rPr>
              <a:t> </a:t>
            </a:r>
            <a:r>
              <a:rPr sz="1319" spc="-40">
                <a:solidFill>
                  <a:srgbClr val="272D2D"/>
                </a:solidFill>
                <a:latin typeface="Trebuchet MS"/>
                <a:ea typeface="+mn-ea"/>
                <a:cs typeface="Trebuchet MS"/>
              </a:rPr>
              <a:t>oﬀer</a:t>
            </a:r>
            <a:r>
              <a:rPr sz="1319" spc="-35">
                <a:solidFill>
                  <a:srgbClr val="272D2D"/>
                </a:solidFill>
                <a:latin typeface="Trebuchet MS"/>
                <a:ea typeface="+mn-ea"/>
                <a:cs typeface="Trebuchet MS"/>
              </a:rPr>
              <a:t> </a:t>
            </a:r>
            <a:r>
              <a:rPr sz="1319" spc="-25">
                <a:solidFill>
                  <a:srgbClr val="272D2D"/>
                </a:solidFill>
                <a:latin typeface="Trebuchet MS"/>
                <a:ea typeface="+mn-ea"/>
                <a:cs typeface="Trebuchet MS"/>
              </a:rPr>
              <a:t>to </a:t>
            </a:r>
            <a:r>
              <a:rPr sz="1319">
                <a:solidFill>
                  <a:srgbClr val="272D2D"/>
                </a:solidFill>
                <a:latin typeface="Trebuchet MS"/>
                <a:ea typeface="+mn-ea"/>
                <a:cs typeface="Trebuchet MS"/>
              </a:rPr>
              <a:t>purchase or</a:t>
            </a:r>
            <a:r>
              <a:rPr sz="1319" spc="-40">
                <a:solidFill>
                  <a:srgbClr val="272D2D"/>
                </a:solidFill>
                <a:latin typeface="Trebuchet MS"/>
                <a:ea typeface="+mn-ea"/>
                <a:cs typeface="Trebuchet MS"/>
              </a:rPr>
              <a:t> </a:t>
            </a:r>
            <a:r>
              <a:rPr sz="1319">
                <a:solidFill>
                  <a:srgbClr val="272D2D"/>
                </a:solidFill>
                <a:latin typeface="Trebuchet MS"/>
                <a:ea typeface="+mn-ea"/>
                <a:cs typeface="Trebuchet MS"/>
              </a:rPr>
              <a:t>subscribe </a:t>
            </a:r>
            <a:r>
              <a:rPr sz="1319" spc="-109">
                <a:solidFill>
                  <a:srgbClr val="272D2D"/>
                </a:solidFill>
                <a:latin typeface="Trebuchet MS"/>
                <a:ea typeface="+mn-ea"/>
                <a:cs typeface="Trebuchet MS"/>
              </a:rPr>
              <a:t>for,</a:t>
            </a:r>
            <a:r>
              <a:rPr sz="1319">
                <a:solidFill>
                  <a:srgbClr val="272D2D"/>
                </a:solidFill>
                <a:latin typeface="Trebuchet MS"/>
                <a:ea typeface="+mn-ea"/>
                <a:cs typeface="Trebuchet MS"/>
              </a:rPr>
              <a:t> any</a:t>
            </a:r>
            <a:r>
              <a:rPr sz="1319" spc="-40">
                <a:solidFill>
                  <a:srgbClr val="272D2D"/>
                </a:solidFill>
                <a:latin typeface="Trebuchet MS"/>
                <a:ea typeface="+mn-ea"/>
                <a:cs typeface="Trebuchet MS"/>
              </a:rPr>
              <a:t> </a:t>
            </a:r>
            <a:r>
              <a:rPr sz="1319">
                <a:solidFill>
                  <a:srgbClr val="272D2D"/>
                </a:solidFill>
                <a:latin typeface="Trebuchet MS"/>
                <a:ea typeface="+mn-ea"/>
                <a:cs typeface="Trebuchet MS"/>
              </a:rPr>
              <a:t>securities</a:t>
            </a:r>
            <a:r>
              <a:rPr sz="1319" spc="5">
                <a:solidFill>
                  <a:srgbClr val="272D2D"/>
                </a:solidFill>
                <a:latin typeface="Trebuchet MS"/>
                <a:ea typeface="+mn-ea"/>
                <a:cs typeface="Trebuchet MS"/>
              </a:rPr>
              <a:t> </a:t>
            </a:r>
            <a:r>
              <a:rPr sz="1319" spc="-10">
                <a:solidFill>
                  <a:srgbClr val="272D2D"/>
                </a:solidFill>
                <a:latin typeface="Trebuchet MS"/>
                <a:ea typeface="+mn-ea"/>
                <a:cs typeface="Trebuchet MS"/>
              </a:rPr>
              <a:t>of</a:t>
            </a:r>
            <a:r>
              <a:rPr sz="1319" spc="-35">
                <a:solidFill>
                  <a:srgbClr val="272D2D"/>
                </a:solidFill>
                <a:latin typeface="Trebuchet MS"/>
                <a:ea typeface="+mn-ea"/>
                <a:cs typeface="Trebuchet MS"/>
              </a:rPr>
              <a:t> </a:t>
            </a:r>
            <a:r>
              <a:rPr sz="1319">
                <a:solidFill>
                  <a:srgbClr val="272D2D"/>
                </a:solidFill>
                <a:latin typeface="Trebuchet MS"/>
                <a:ea typeface="+mn-ea"/>
                <a:cs typeface="Trebuchet MS"/>
              </a:rPr>
              <a:t>the Company, nor</a:t>
            </a:r>
            <a:r>
              <a:rPr sz="1319" spc="-40">
                <a:solidFill>
                  <a:srgbClr val="272D2D"/>
                </a:solidFill>
                <a:latin typeface="Trebuchet MS"/>
                <a:ea typeface="+mn-ea"/>
                <a:cs typeface="Trebuchet MS"/>
              </a:rPr>
              <a:t> </a:t>
            </a:r>
            <a:r>
              <a:rPr sz="1319">
                <a:solidFill>
                  <a:srgbClr val="272D2D"/>
                </a:solidFill>
                <a:latin typeface="Trebuchet MS"/>
                <a:ea typeface="+mn-ea"/>
                <a:cs typeface="Trebuchet MS"/>
              </a:rPr>
              <a:t>shall</a:t>
            </a:r>
            <a:r>
              <a:rPr sz="1319" spc="-45">
                <a:solidFill>
                  <a:srgbClr val="272D2D"/>
                </a:solidFill>
                <a:latin typeface="Trebuchet MS"/>
                <a:ea typeface="+mn-ea"/>
                <a:cs typeface="Trebuchet MS"/>
              </a:rPr>
              <a:t> </a:t>
            </a:r>
            <a:r>
              <a:rPr sz="1319" spc="-114">
                <a:solidFill>
                  <a:srgbClr val="272D2D"/>
                </a:solidFill>
                <a:latin typeface="Trebuchet MS"/>
                <a:ea typeface="+mn-ea"/>
                <a:cs typeface="Trebuchet MS"/>
              </a:rPr>
              <a:t>it</a:t>
            </a:r>
            <a:r>
              <a:rPr sz="1319">
                <a:solidFill>
                  <a:srgbClr val="272D2D"/>
                </a:solidFill>
                <a:latin typeface="Trebuchet MS"/>
                <a:ea typeface="+mn-ea"/>
                <a:cs typeface="Trebuchet MS"/>
              </a:rPr>
              <a:t> or</a:t>
            </a:r>
            <a:r>
              <a:rPr sz="1319" spc="-40">
                <a:solidFill>
                  <a:srgbClr val="272D2D"/>
                </a:solidFill>
                <a:latin typeface="Trebuchet MS"/>
                <a:ea typeface="+mn-ea"/>
                <a:cs typeface="Trebuchet MS"/>
              </a:rPr>
              <a:t> </a:t>
            </a:r>
            <a:r>
              <a:rPr sz="1319">
                <a:solidFill>
                  <a:srgbClr val="272D2D"/>
                </a:solidFill>
                <a:latin typeface="Trebuchet MS"/>
                <a:ea typeface="+mn-ea"/>
                <a:cs typeface="Trebuchet MS"/>
              </a:rPr>
              <a:t>any</a:t>
            </a:r>
            <a:r>
              <a:rPr sz="1319" spc="-40">
                <a:solidFill>
                  <a:srgbClr val="272D2D"/>
                </a:solidFill>
                <a:latin typeface="Trebuchet MS"/>
                <a:ea typeface="+mn-ea"/>
                <a:cs typeface="Trebuchet MS"/>
              </a:rPr>
              <a:t> </a:t>
            </a:r>
            <a:r>
              <a:rPr sz="1319" spc="-20">
                <a:solidFill>
                  <a:srgbClr val="272D2D"/>
                </a:solidFill>
                <a:latin typeface="Trebuchet MS"/>
                <a:ea typeface="+mn-ea"/>
                <a:cs typeface="Trebuchet MS"/>
              </a:rPr>
              <a:t>part</a:t>
            </a:r>
            <a:r>
              <a:rPr sz="1319" spc="5">
                <a:solidFill>
                  <a:srgbClr val="272D2D"/>
                </a:solidFill>
                <a:latin typeface="Trebuchet MS"/>
                <a:ea typeface="+mn-ea"/>
                <a:cs typeface="Trebuchet MS"/>
              </a:rPr>
              <a:t> </a:t>
            </a:r>
            <a:r>
              <a:rPr sz="1319" spc="-10">
                <a:solidFill>
                  <a:srgbClr val="272D2D"/>
                </a:solidFill>
                <a:latin typeface="Trebuchet MS"/>
                <a:ea typeface="+mn-ea"/>
                <a:cs typeface="Trebuchet MS"/>
              </a:rPr>
              <a:t>of</a:t>
            </a:r>
            <a:r>
              <a:rPr sz="1319" spc="-35">
                <a:solidFill>
                  <a:srgbClr val="272D2D"/>
                </a:solidFill>
                <a:latin typeface="Trebuchet MS"/>
                <a:ea typeface="+mn-ea"/>
                <a:cs typeface="Trebuchet MS"/>
              </a:rPr>
              <a:t> </a:t>
            </a:r>
            <a:r>
              <a:rPr sz="1319" spc="-114">
                <a:solidFill>
                  <a:srgbClr val="272D2D"/>
                </a:solidFill>
                <a:latin typeface="Trebuchet MS"/>
                <a:ea typeface="+mn-ea"/>
                <a:cs typeface="Trebuchet MS"/>
              </a:rPr>
              <a:t>it</a:t>
            </a:r>
            <a:r>
              <a:rPr sz="1319">
                <a:solidFill>
                  <a:srgbClr val="272D2D"/>
                </a:solidFill>
                <a:latin typeface="Trebuchet MS"/>
                <a:ea typeface="+mn-ea"/>
                <a:cs typeface="Trebuchet MS"/>
              </a:rPr>
              <a:t> nor</a:t>
            </a:r>
            <a:r>
              <a:rPr sz="1319" spc="-40">
                <a:solidFill>
                  <a:srgbClr val="272D2D"/>
                </a:solidFill>
                <a:latin typeface="Trebuchet MS"/>
                <a:ea typeface="+mn-ea"/>
                <a:cs typeface="Trebuchet MS"/>
              </a:rPr>
              <a:t> </a:t>
            </a:r>
            <a:r>
              <a:rPr sz="1319">
                <a:solidFill>
                  <a:srgbClr val="272D2D"/>
                </a:solidFill>
                <a:latin typeface="Trebuchet MS"/>
                <a:ea typeface="+mn-ea"/>
                <a:cs typeface="Trebuchet MS"/>
              </a:rPr>
              <a:t>the </a:t>
            </a:r>
            <a:r>
              <a:rPr sz="1319" spc="-20">
                <a:solidFill>
                  <a:srgbClr val="272D2D"/>
                </a:solidFill>
                <a:latin typeface="Trebuchet MS"/>
                <a:ea typeface="+mn-ea"/>
                <a:cs typeface="Trebuchet MS"/>
              </a:rPr>
              <a:t>fact </a:t>
            </a:r>
            <a:r>
              <a:rPr sz="1319" spc="-10">
                <a:solidFill>
                  <a:srgbClr val="272D2D"/>
                </a:solidFill>
                <a:latin typeface="Trebuchet MS"/>
                <a:ea typeface="+mn-ea"/>
                <a:cs typeface="Trebuchet MS"/>
              </a:rPr>
              <a:t>of</a:t>
            </a:r>
            <a:r>
              <a:rPr sz="1319" spc="-59">
                <a:solidFill>
                  <a:srgbClr val="272D2D"/>
                </a:solidFill>
                <a:latin typeface="Trebuchet MS"/>
                <a:ea typeface="+mn-ea"/>
                <a:cs typeface="Trebuchet MS"/>
              </a:rPr>
              <a:t> </a:t>
            </a:r>
            <a:r>
              <a:rPr sz="1319" spc="-45">
                <a:solidFill>
                  <a:srgbClr val="272D2D"/>
                </a:solidFill>
                <a:latin typeface="Trebuchet MS"/>
                <a:ea typeface="+mn-ea"/>
                <a:cs typeface="Trebuchet MS"/>
              </a:rPr>
              <a:t>its</a:t>
            </a:r>
            <a:r>
              <a:rPr sz="1319" spc="-25">
                <a:solidFill>
                  <a:srgbClr val="272D2D"/>
                </a:solidFill>
                <a:latin typeface="Trebuchet MS"/>
                <a:ea typeface="+mn-ea"/>
                <a:cs typeface="Trebuchet MS"/>
              </a:rPr>
              <a:t> </a:t>
            </a:r>
            <a:r>
              <a:rPr sz="1319" spc="-20">
                <a:solidFill>
                  <a:srgbClr val="272D2D"/>
                </a:solidFill>
                <a:latin typeface="Trebuchet MS"/>
                <a:ea typeface="+mn-ea"/>
                <a:cs typeface="Trebuchet MS"/>
              </a:rPr>
              <a:t>distribution </a:t>
            </a:r>
            <a:r>
              <a:rPr sz="1319">
                <a:solidFill>
                  <a:srgbClr val="272D2D"/>
                </a:solidFill>
                <a:latin typeface="Trebuchet MS"/>
                <a:ea typeface="+mn-ea"/>
                <a:cs typeface="Trebuchet MS"/>
              </a:rPr>
              <a:t>form</a:t>
            </a:r>
            <a:r>
              <a:rPr sz="1319" spc="-25">
                <a:solidFill>
                  <a:srgbClr val="272D2D"/>
                </a:solidFill>
                <a:latin typeface="Trebuchet MS"/>
                <a:ea typeface="+mn-ea"/>
                <a:cs typeface="Trebuchet MS"/>
              </a:rPr>
              <a:t> </a:t>
            </a:r>
            <a:r>
              <a:rPr sz="1319">
                <a:solidFill>
                  <a:srgbClr val="272D2D"/>
                </a:solidFill>
                <a:latin typeface="Trebuchet MS"/>
                <a:ea typeface="+mn-ea"/>
                <a:cs typeface="Trebuchet MS"/>
              </a:rPr>
              <a:t>the</a:t>
            </a:r>
            <a:r>
              <a:rPr sz="1319" spc="-25">
                <a:solidFill>
                  <a:srgbClr val="272D2D"/>
                </a:solidFill>
                <a:latin typeface="Trebuchet MS"/>
                <a:ea typeface="+mn-ea"/>
                <a:cs typeface="Trebuchet MS"/>
              </a:rPr>
              <a:t> </a:t>
            </a:r>
            <a:r>
              <a:rPr sz="1319">
                <a:solidFill>
                  <a:srgbClr val="272D2D"/>
                </a:solidFill>
                <a:latin typeface="Trebuchet MS"/>
                <a:ea typeface="+mn-ea"/>
                <a:cs typeface="Trebuchet MS"/>
              </a:rPr>
              <a:t>basis</a:t>
            </a:r>
            <a:r>
              <a:rPr sz="1319" spc="-25">
                <a:solidFill>
                  <a:srgbClr val="272D2D"/>
                </a:solidFill>
                <a:latin typeface="Trebuchet MS"/>
                <a:ea typeface="+mn-ea"/>
                <a:cs typeface="Trebuchet MS"/>
              </a:rPr>
              <a:t> </a:t>
            </a:r>
            <a:r>
              <a:rPr sz="1319" spc="-89">
                <a:solidFill>
                  <a:srgbClr val="272D2D"/>
                </a:solidFill>
                <a:latin typeface="Trebuchet MS"/>
                <a:ea typeface="+mn-ea"/>
                <a:cs typeface="Trebuchet MS"/>
              </a:rPr>
              <a:t>of,</a:t>
            </a:r>
            <a:r>
              <a:rPr sz="1319" spc="-20">
                <a:solidFill>
                  <a:srgbClr val="272D2D"/>
                </a:solidFill>
                <a:latin typeface="Trebuchet MS"/>
                <a:ea typeface="+mn-ea"/>
                <a:cs typeface="Trebuchet MS"/>
              </a:rPr>
              <a:t> </a:t>
            </a:r>
            <a:r>
              <a:rPr sz="1319">
                <a:solidFill>
                  <a:srgbClr val="272D2D"/>
                </a:solidFill>
                <a:latin typeface="Trebuchet MS"/>
                <a:ea typeface="+mn-ea"/>
                <a:cs typeface="Trebuchet MS"/>
              </a:rPr>
              <a:t>or</a:t>
            </a:r>
            <a:r>
              <a:rPr sz="1319" spc="-64">
                <a:solidFill>
                  <a:srgbClr val="272D2D"/>
                </a:solidFill>
                <a:latin typeface="Trebuchet MS"/>
                <a:ea typeface="+mn-ea"/>
                <a:cs typeface="Trebuchet MS"/>
              </a:rPr>
              <a:t> </a:t>
            </a:r>
            <a:r>
              <a:rPr sz="1319" spc="59">
                <a:solidFill>
                  <a:srgbClr val="272D2D"/>
                </a:solidFill>
                <a:latin typeface="Trebuchet MS"/>
                <a:ea typeface="+mn-ea"/>
                <a:cs typeface="Trebuchet MS"/>
              </a:rPr>
              <a:t>be</a:t>
            </a:r>
            <a:r>
              <a:rPr sz="1319" spc="-20">
                <a:solidFill>
                  <a:srgbClr val="272D2D"/>
                </a:solidFill>
                <a:latin typeface="Trebuchet MS"/>
                <a:ea typeface="+mn-ea"/>
                <a:cs typeface="Trebuchet MS"/>
              </a:rPr>
              <a:t> relied</a:t>
            </a:r>
            <a:r>
              <a:rPr sz="1319" spc="-25">
                <a:solidFill>
                  <a:srgbClr val="272D2D"/>
                </a:solidFill>
                <a:latin typeface="Trebuchet MS"/>
                <a:ea typeface="+mn-ea"/>
                <a:cs typeface="Trebuchet MS"/>
              </a:rPr>
              <a:t> </a:t>
            </a:r>
            <a:r>
              <a:rPr sz="1319" spc="49">
                <a:solidFill>
                  <a:srgbClr val="272D2D"/>
                </a:solidFill>
                <a:latin typeface="Trebuchet MS"/>
                <a:ea typeface="+mn-ea"/>
                <a:cs typeface="Trebuchet MS"/>
              </a:rPr>
              <a:t>on</a:t>
            </a:r>
            <a:r>
              <a:rPr sz="1319" spc="-25">
                <a:solidFill>
                  <a:srgbClr val="272D2D"/>
                </a:solidFill>
                <a:latin typeface="Trebuchet MS"/>
                <a:ea typeface="+mn-ea"/>
                <a:cs typeface="Trebuchet MS"/>
              </a:rPr>
              <a:t> </a:t>
            </a:r>
            <a:r>
              <a:rPr sz="1319" spc="-30">
                <a:solidFill>
                  <a:srgbClr val="272D2D"/>
                </a:solidFill>
                <a:latin typeface="Trebuchet MS"/>
                <a:ea typeface="+mn-ea"/>
                <a:cs typeface="Trebuchet MS"/>
              </a:rPr>
              <a:t>in</a:t>
            </a:r>
            <a:r>
              <a:rPr sz="1319" spc="-25">
                <a:solidFill>
                  <a:srgbClr val="272D2D"/>
                </a:solidFill>
                <a:latin typeface="Trebuchet MS"/>
                <a:ea typeface="+mn-ea"/>
                <a:cs typeface="Trebuchet MS"/>
              </a:rPr>
              <a:t> </a:t>
            </a:r>
            <a:r>
              <a:rPr sz="1319">
                <a:solidFill>
                  <a:srgbClr val="272D2D"/>
                </a:solidFill>
                <a:latin typeface="Trebuchet MS"/>
                <a:ea typeface="+mn-ea"/>
                <a:cs typeface="Trebuchet MS"/>
              </a:rPr>
              <a:t>connection</a:t>
            </a:r>
            <a:r>
              <a:rPr sz="1319" spc="-59">
                <a:solidFill>
                  <a:srgbClr val="272D2D"/>
                </a:solidFill>
                <a:latin typeface="Trebuchet MS"/>
                <a:ea typeface="+mn-ea"/>
                <a:cs typeface="Trebuchet MS"/>
              </a:rPr>
              <a:t> with,</a:t>
            </a:r>
            <a:r>
              <a:rPr sz="1319" spc="-25">
                <a:solidFill>
                  <a:srgbClr val="272D2D"/>
                </a:solidFill>
                <a:latin typeface="Trebuchet MS"/>
                <a:ea typeface="+mn-ea"/>
                <a:cs typeface="Trebuchet MS"/>
              </a:rPr>
              <a:t> </a:t>
            </a:r>
            <a:r>
              <a:rPr sz="1319">
                <a:solidFill>
                  <a:srgbClr val="272D2D"/>
                </a:solidFill>
                <a:latin typeface="Trebuchet MS"/>
                <a:ea typeface="+mn-ea"/>
                <a:cs typeface="Trebuchet MS"/>
              </a:rPr>
              <a:t>any</a:t>
            </a:r>
            <a:r>
              <a:rPr sz="1319" spc="-59">
                <a:solidFill>
                  <a:srgbClr val="272D2D"/>
                </a:solidFill>
                <a:latin typeface="Trebuchet MS"/>
                <a:ea typeface="+mn-ea"/>
                <a:cs typeface="Trebuchet MS"/>
              </a:rPr>
              <a:t> </a:t>
            </a:r>
            <a:r>
              <a:rPr lang="en-US" sz="1319" spc="-10">
                <a:solidFill>
                  <a:srgbClr val="272D2D"/>
                </a:solidFill>
                <a:latin typeface="Trebuchet MS"/>
                <a:ea typeface="+mn-ea"/>
                <a:cs typeface="Trebuchet MS"/>
              </a:rPr>
              <a:t>contract </a:t>
            </a:r>
            <a:r>
              <a:rPr lang="en-US" sz="1319">
                <a:solidFill>
                  <a:srgbClr val="272D2D"/>
                </a:solidFill>
                <a:latin typeface="Trebuchet MS"/>
                <a:ea typeface="+mn-ea"/>
                <a:cs typeface="Trebuchet MS"/>
              </a:rPr>
              <a:t>or</a:t>
            </a:r>
            <a:r>
              <a:rPr sz="1319" spc="-84">
                <a:solidFill>
                  <a:srgbClr val="272D2D"/>
                </a:solidFill>
                <a:latin typeface="Trebuchet MS"/>
                <a:ea typeface="+mn-ea"/>
                <a:cs typeface="Trebuchet MS"/>
              </a:rPr>
              <a:t> </a:t>
            </a:r>
            <a:r>
              <a:rPr sz="1319">
                <a:solidFill>
                  <a:srgbClr val="272D2D"/>
                </a:solidFill>
                <a:latin typeface="Trebuchet MS"/>
                <a:ea typeface="+mn-ea"/>
                <a:cs typeface="Trebuchet MS"/>
              </a:rPr>
              <a:t>investment</a:t>
            </a:r>
            <a:r>
              <a:rPr sz="1319" spc="-45">
                <a:solidFill>
                  <a:srgbClr val="272D2D"/>
                </a:solidFill>
                <a:latin typeface="Trebuchet MS"/>
                <a:ea typeface="+mn-ea"/>
                <a:cs typeface="Trebuchet MS"/>
              </a:rPr>
              <a:t> </a:t>
            </a:r>
            <a:r>
              <a:rPr sz="1319" spc="-10">
                <a:solidFill>
                  <a:srgbClr val="272D2D"/>
                </a:solidFill>
                <a:latin typeface="Trebuchet MS"/>
                <a:ea typeface="+mn-ea"/>
                <a:cs typeface="Trebuchet MS"/>
              </a:rPr>
              <a:t>decision.</a:t>
            </a:r>
            <a:endParaRPr sz="1319">
              <a:latin typeface="Trebuchet MS"/>
              <a:ea typeface="+mn-ea"/>
              <a:cs typeface="Trebuchet MS"/>
            </a:endParaRPr>
          </a:p>
          <a:p>
            <a:pPr algn="just" defTabSz="909231" rtl="0"/>
            <a:endParaRPr sz="1441">
              <a:latin typeface="Trebuchet MS"/>
              <a:ea typeface="+mn-ea"/>
              <a:cs typeface="Trebuchet MS"/>
            </a:endParaRPr>
          </a:p>
          <a:p>
            <a:pPr marL="12565" marR="10471" algn="just" defTabSz="909231" rtl="0"/>
            <a:r>
              <a:rPr lang="en-US" sz="1319">
                <a:solidFill>
                  <a:srgbClr val="272D2D"/>
                </a:solidFill>
                <a:latin typeface="Trebuchet MS"/>
                <a:ea typeface="+mn-ea"/>
                <a:cs typeface="Trebuchet MS"/>
              </a:rPr>
              <a:t>The</a:t>
            </a:r>
            <a:r>
              <a:rPr lang="en-US" sz="1319" spc="-40">
                <a:solidFill>
                  <a:srgbClr val="272D2D"/>
                </a:solidFill>
                <a:latin typeface="Trebuchet MS"/>
                <a:ea typeface="+mn-ea"/>
                <a:cs typeface="Trebuchet MS"/>
              </a:rPr>
              <a:t> </a:t>
            </a:r>
            <a:r>
              <a:rPr lang="en-US" sz="1319" spc="-20">
                <a:solidFill>
                  <a:srgbClr val="272D2D"/>
                </a:solidFill>
                <a:latin typeface="Trebuchet MS"/>
                <a:ea typeface="+mn-ea"/>
                <a:cs typeface="Trebuchet MS"/>
              </a:rPr>
              <a:t>distribution</a:t>
            </a:r>
            <a:r>
              <a:rPr lang="en-US" sz="1319" spc="-40">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69">
                <a:solidFill>
                  <a:srgbClr val="272D2D"/>
                </a:solidFill>
                <a:latin typeface="Trebuchet MS"/>
                <a:ea typeface="+mn-ea"/>
                <a:cs typeface="Trebuchet MS"/>
              </a:rPr>
              <a:t> </a:t>
            </a:r>
            <a:r>
              <a:rPr lang="en-US" sz="1319" spc="-10">
                <a:solidFill>
                  <a:srgbClr val="272D2D"/>
                </a:solidFill>
                <a:latin typeface="Trebuchet MS"/>
                <a:ea typeface="+mn-ea"/>
                <a:cs typeface="Trebuchet MS"/>
              </a:rPr>
              <a:t>this</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Presentation</a:t>
            </a:r>
            <a:r>
              <a:rPr lang="en-US" sz="1319" spc="-40">
                <a:solidFill>
                  <a:srgbClr val="272D2D"/>
                </a:solidFill>
                <a:latin typeface="Trebuchet MS"/>
                <a:ea typeface="+mn-ea"/>
                <a:cs typeface="Trebuchet MS"/>
              </a:rPr>
              <a:t> </a:t>
            </a:r>
            <a:r>
              <a:rPr lang="en-US" sz="1319" spc="54">
                <a:solidFill>
                  <a:srgbClr val="272D2D"/>
                </a:solidFill>
                <a:latin typeface="Trebuchet MS"/>
                <a:ea typeface="+mn-ea"/>
                <a:cs typeface="Trebuchet MS"/>
              </a:rPr>
              <a:t>may</a:t>
            </a:r>
            <a:r>
              <a:rPr lang="en-US" sz="1319" spc="-74">
                <a:solidFill>
                  <a:srgbClr val="272D2D"/>
                </a:solidFill>
                <a:latin typeface="Trebuchet MS"/>
                <a:ea typeface="+mn-ea"/>
                <a:cs typeface="Trebuchet MS"/>
              </a:rPr>
              <a:t> </a:t>
            </a:r>
            <a:r>
              <a:rPr lang="en-US" sz="1319" spc="59">
                <a:solidFill>
                  <a:srgbClr val="272D2D"/>
                </a:solidFill>
                <a:latin typeface="Trebuchet MS"/>
                <a:ea typeface="+mn-ea"/>
                <a:cs typeface="Trebuchet MS"/>
              </a:rPr>
              <a:t>be</a:t>
            </a:r>
            <a:r>
              <a:rPr lang="en-US" sz="1319" spc="-40">
                <a:solidFill>
                  <a:srgbClr val="272D2D"/>
                </a:solidFill>
                <a:latin typeface="Trebuchet MS"/>
                <a:ea typeface="+mn-ea"/>
                <a:cs typeface="Trebuchet MS"/>
              </a:rPr>
              <a:t> </a:t>
            </a:r>
            <a:r>
              <a:rPr lang="en-US" sz="1319" spc="-20">
                <a:solidFill>
                  <a:srgbClr val="272D2D"/>
                </a:solidFill>
                <a:latin typeface="Trebuchet MS"/>
                <a:ea typeface="+mn-ea"/>
                <a:cs typeface="Trebuchet MS"/>
              </a:rPr>
              <a:t>restricted</a:t>
            </a:r>
            <a:r>
              <a:rPr lang="en-US" sz="1319" spc="-35">
                <a:solidFill>
                  <a:srgbClr val="272D2D"/>
                </a:solidFill>
                <a:latin typeface="Trebuchet MS"/>
                <a:ea typeface="+mn-ea"/>
                <a:cs typeface="Trebuchet MS"/>
              </a:rPr>
              <a:t> </a:t>
            </a:r>
            <a:r>
              <a:rPr lang="en-US" sz="1319" spc="49">
                <a:solidFill>
                  <a:srgbClr val="272D2D"/>
                </a:solidFill>
                <a:latin typeface="Trebuchet MS"/>
                <a:ea typeface="+mn-ea"/>
                <a:cs typeface="Trebuchet MS"/>
              </a:rPr>
              <a:t>by</a:t>
            </a:r>
            <a:r>
              <a:rPr lang="en-US" sz="1319" spc="-74">
                <a:solidFill>
                  <a:srgbClr val="272D2D"/>
                </a:solidFill>
                <a:latin typeface="Trebuchet MS"/>
                <a:ea typeface="+mn-ea"/>
                <a:cs typeface="Trebuchet MS"/>
              </a:rPr>
              <a:t> </a:t>
            </a:r>
            <a:r>
              <a:rPr lang="en-US" sz="1319">
                <a:solidFill>
                  <a:srgbClr val="272D2D"/>
                </a:solidFill>
                <a:latin typeface="Trebuchet MS"/>
                <a:ea typeface="+mn-ea"/>
                <a:cs typeface="Trebuchet MS"/>
              </a:rPr>
              <a:t>law</a:t>
            </a:r>
            <a:r>
              <a:rPr lang="en-US" sz="1319" spc="-79">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35">
                <a:solidFill>
                  <a:srgbClr val="272D2D"/>
                </a:solidFill>
                <a:latin typeface="Trebuchet MS"/>
                <a:ea typeface="+mn-ea"/>
                <a:cs typeface="Trebuchet MS"/>
              </a:rPr>
              <a:t> </a:t>
            </a:r>
            <a:r>
              <a:rPr lang="en-US" sz="1319" spc="-20">
                <a:solidFill>
                  <a:srgbClr val="272D2D"/>
                </a:solidFill>
                <a:latin typeface="Trebuchet MS"/>
                <a:ea typeface="+mn-ea"/>
                <a:cs typeface="Trebuchet MS"/>
              </a:rPr>
              <a:t>certain</a:t>
            </a:r>
            <a:r>
              <a:rPr lang="en-US" sz="1319" spc="-40">
                <a:solidFill>
                  <a:srgbClr val="272D2D"/>
                </a:solidFill>
                <a:latin typeface="Trebuchet MS"/>
                <a:ea typeface="+mn-ea"/>
                <a:cs typeface="Trebuchet MS"/>
              </a:rPr>
              <a:t> </a:t>
            </a:r>
            <a:r>
              <a:rPr lang="en-US" sz="1319" spc="-20">
                <a:solidFill>
                  <a:srgbClr val="272D2D"/>
                </a:solidFill>
                <a:latin typeface="Trebuchet MS"/>
                <a:ea typeface="+mn-ea"/>
                <a:cs typeface="Trebuchet MS"/>
              </a:rPr>
              <a:t>jurisdictions</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and</a:t>
            </a:r>
            <a:r>
              <a:rPr lang="en-US" sz="1319" spc="-40">
                <a:solidFill>
                  <a:srgbClr val="272D2D"/>
                </a:solidFill>
                <a:latin typeface="Trebuchet MS"/>
                <a:ea typeface="+mn-ea"/>
                <a:cs typeface="Trebuchet MS"/>
              </a:rPr>
              <a:t> </a:t>
            </a:r>
            <a:r>
              <a:rPr lang="en-US" sz="1319" spc="40">
                <a:solidFill>
                  <a:srgbClr val="272D2D"/>
                </a:solidFill>
                <a:latin typeface="Trebuchet MS"/>
                <a:ea typeface="+mn-ea"/>
                <a:cs typeface="Trebuchet MS"/>
              </a:rPr>
              <a:t>persons </a:t>
            </a:r>
            <a:r>
              <a:rPr lang="en-US" sz="1319" spc="-40">
                <a:solidFill>
                  <a:srgbClr val="272D2D"/>
                </a:solidFill>
                <a:latin typeface="Trebuchet MS"/>
                <a:ea typeface="+mn-ea"/>
                <a:cs typeface="Trebuchet MS"/>
              </a:rPr>
              <a:t>into</a:t>
            </a:r>
            <a:r>
              <a:rPr lang="en-US" sz="1319" spc="-45">
                <a:solidFill>
                  <a:srgbClr val="272D2D"/>
                </a:solidFill>
                <a:latin typeface="Trebuchet MS"/>
                <a:ea typeface="+mn-ea"/>
                <a:cs typeface="Trebuchet MS"/>
              </a:rPr>
              <a:t> </a:t>
            </a:r>
            <a:r>
              <a:rPr lang="en-US" sz="1319" spc="69">
                <a:solidFill>
                  <a:srgbClr val="272D2D"/>
                </a:solidFill>
                <a:latin typeface="Trebuchet MS"/>
                <a:ea typeface="+mn-ea"/>
                <a:cs typeface="Trebuchet MS"/>
              </a:rPr>
              <a:t>whose</a:t>
            </a:r>
            <a:r>
              <a:rPr lang="en-US" sz="1319">
                <a:solidFill>
                  <a:srgbClr val="272D2D"/>
                </a:solidFill>
                <a:latin typeface="Trebuchet MS"/>
                <a:ea typeface="+mn-ea"/>
                <a:cs typeface="Trebuchet MS"/>
              </a:rPr>
              <a:t> </a:t>
            </a:r>
            <a:r>
              <a:rPr lang="en-US" sz="1319" spc="54">
                <a:solidFill>
                  <a:srgbClr val="272D2D"/>
                </a:solidFill>
                <a:latin typeface="Trebuchet MS"/>
                <a:ea typeface="+mn-ea"/>
                <a:cs typeface="Trebuchet MS"/>
              </a:rPr>
              <a:t>possession</a:t>
            </a:r>
            <a:r>
              <a:rPr lang="en-US" sz="1319">
                <a:solidFill>
                  <a:srgbClr val="272D2D"/>
                </a:solidFill>
                <a:latin typeface="Trebuchet MS"/>
                <a:ea typeface="+mn-ea"/>
                <a:cs typeface="Trebuchet MS"/>
              </a:rPr>
              <a:t> any</a:t>
            </a:r>
            <a:r>
              <a:rPr lang="en-US" sz="1319" spc="-40">
                <a:solidFill>
                  <a:srgbClr val="272D2D"/>
                </a:solidFill>
                <a:latin typeface="Trebuchet MS"/>
                <a:ea typeface="+mn-ea"/>
                <a:cs typeface="Trebuchet MS"/>
              </a:rPr>
              <a:t> </a:t>
            </a:r>
            <a:r>
              <a:rPr lang="en-US" sz="1319">
                <a:solidFill>
                  <a:srgbClr val="272D2D"/>
                </a:solidFill>
                <a:latin typeface="Trebuchet MS"/>
                <a:ea typeface="+mn-ea"/>
                <a:cs typeface="Trebuchet MS"/>
              </a:rPr>
              <a:t>document or</a:t>
            </a:r>
            <a:r>
              <a:rPr lang="en-US" sz="1319" spc="-40">
                <a:solidFill>
                  <a:srgbClr val="272D2D"/>
                </a:solidFill>
                <a:latin typeface="Trebuchet MS"/>
                <a:ea typeface="+mn-ea"/>
                <a:cs typeface="Trebuchet MS"/>
              </a:rPr>
              <a:t> </a:t>
            </a:r>
            <a:r>
              <a:rPr lang="en-US" sz="1319" spc="-10">
                <a:solidFill>
                  <a:srgbClr val="272D2D"/>
                </a:solidFill>
                <a:latin typeface="Trebuchet MS"/>
                <a:ea typeface="+mn-ea"/>
                <a:cs typeface="Trebuchet MS"/>
              </a:rPr>
              <a:t>other</a:t>
            </a:r>
            <a:r>
              <a:rPr lang="en-US" sz="1319" spc="-40">
                <a:solidFill>
                  <a:srgbClr val="272D2D"/>
                </a:solidFill>
                <a:latin typeface="Trebuchet MS"/>
                <a:ea typeface="+mn-ea"/>
                <a:cs typeface="Trebuchet MS"/>
              </a:rPr>
              <a:t> </a:t>
            </a:r>
            <a:r>
              <a:rPr lang="en-US" sz="1319" spc="-20">
                <a:solidFill>
                  <a:srgbClr val="272D2D"/>
                </a:solidFill>
                <a:latin typeface="Trebuchet MS"/>
                <a:ea typeface="+mn-ea"/>
                <a:cs typeface="Trebuchet MS"/>
              </a:rPr>
              <a:t>information</a:t>
            </a:r>
            <a:r>
              <a:rPr lang="en-US" sz="1319">
                <a:solidFill>
                  <a:srgbClr val="272D2D"/>
                </a:solidFill>
                <a:latin typeface="Trebuchet MS"/>
                <a:ea typeface="+mn-ea"/>
                <a:cs typeface="Trebuchet MS"/>
              </a:rPr>
              <a:t> </a:t>
            </a:r>
            <a:r>
              <a:rPr lang="en-US" sz="1319" spc="-20">
                <a:solidFill>
                  <a:srgbClr val="272D2D"/>
                </a:solidFill>
                <a:latin typeface="Trebuchet MS"/>
                <a:ea typeface="+mn-ea"/>
                <a:cs typeface="Trebuchet MS"/>
              </a:rPr>
              <a:t>referred</a:t>
            </a:r>
            <a:r>
              <a:rPr lang="en-US" sz="1319">
                <a:solidFill>
                  <a:srgbClr val="272D2D"/>
                </a:solidFill>
                <a:latin typeface="Trebuchet MS"/>
                <a:ea typeface="+mn-ea"/>
                <a:cs typeface="Trebuchet MS"/>
              </a:rPr>
              <a:t> </a:t>
            </a:r>
            <a:r>
              <a:rPr lang="en-US" sz="1319" spc="-20">
                <a:solidFill>
                  <a:srgbClr val="272D2D"/>
                </a:solidFill>
                <a:latin typeface="Trebuchet MS"/>
                <a:ea typeface="+mn-ea"/>
                <a:cs typeface="Trebuchet MS"/>
              </a:rPr>
              <a:t>to</a:t>
            </a:r>
            <a:r>
              <a:rPr lang="en-US" sz="1319">
                <a:solidFill>
                  <a:srgbClr val="272D2D"/>
                </a:solidFill>
                <a:latin typeface="Trebuchet MS"/>
                <a:ea typeface="+mn-ea"/>
                <a:cs typeface="Trebuchet MS"/>
              </a:rPr>
              <a:t> herein </a:t>
            </a:r>
            <a:r>
              <a:rPr lang="en-US" sz="1319" spc="74">
                <a:solidFill>
                  <a:srgbClr val="272D2D"/>
                </a:solidFill>
                <a:latin typeface="Trebuchet MS"/>
                <a:ea typeface="+mn-ea"/>
                <a:cs typeface="Trebuchet MS"/>
              </a:rPr>
              <a:t>come</a:t>
            </a:r>
            <a:r>
              <a:rPr lang="en-US" sz="1319">
                <a:solidFill>
                  <a:srgbClr val="272D2D"/>
                </a:solidFill>
                <a:latin typeface="Trebuchet MS"/>
                <a:ea typeface="+mn-ea"/>
                <a:cs typeface="Trebuchet MS"/>
              </a:rPr>
              <a:t> should </a:t>
            </a:r>
            <a:r>
              <a:rPr lang="en-US" sz="1319" spc="-10">
                <a:solidFill>
                  <a:srgbClr val="272D2D"/>
                </a:solidFill>
                <a:latin typeface="Trebuchet MS"/>
                <a:ea typeface="+mn-ea"/>
                <a:cs typeface="Trebuchet MS"/>
              </a:rPr>
              <a:t>inform </a:t>
            </a:r>
            <a:r>
              <a:rPr lang="en-US" sz="1319">
                <a:solidFill>
                  <a:srgbClr val="272D2D"/>
                </a:solidFill>
                <a:latin typeface="Trebuchet MS"/>
                <a:ea typeface="+mn-ea"/>
                <a:cs typeface="Trebuchet MS"/>
              </a:rPr>
              <a:t>themselves</a:t>
            </a:r>
            <a:r>
              <a:rPr lang="en-US" sz="1319" spc="30">
                <a:solidFill>
                  <a:srgbClr val="272D2D"/>
                </a:solidFill>
                <a:latin typeface="Trebuchet MS"/>
                <a:ea typeface="+mn-ea"/>
                <a:cs typeface="Trebuchet MS"/>
              </a:rPr>
              <a:t> </a:t>
            </a:r>
            <a:r>
              <a:rPr lang="en-US" sz="1319">
                <a:solidFill>
                  <a:srgbClr val="272D2D"/>
                </a:solidFill>
                <a:latin typeface="Trebuchet MS"/>
                <a:ea typeface="+mn-ea"/>
                <a:cs typeface="Trebuchet MS"/>
              </a:rPr>
              <a:t>about</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and</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observe</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10">
                <a:solidFill>
                  <a:srgbClr val="272D2D"/>
                </a:solidFill>
                <a:latin typeface="Trebuchet MS"/>
                <a:ea typeface="+mn-ea"/>
                <a:cs typeface="Trebuchet MS"/>
              </a:rPr>
              <a:t> </a:t>
            </a:r>
            <a:r>
              <a:rPr lang="en-US" sz="1319" spc="59">
                <a:solidFill>
                  <a:srgbClr val="272D2D"/>
                </a:solidFill>
                <a:latin typeface="Trebuchet MS"/>
                <a:ea typeface="+mn-ea"/>
                <a:cs typeface="Trebuchet MS"/>
              </a:rPr>
              <a:t>such</a:t>
            </a:r>
            <a:r>
              <a:rPr lang="en-US" sz="1319" spc="35">
                <a:solidFill>
                  <a:srgbClr val="272D2D"/>
                </a:solidFill>
                <a:latin typeface="Trebuchet MS"/>
                <a:ea typeface="+mn-ea"/>
                <a:cs typeface="Trebuchet MS"/>
              </a:rPr>
              <a:t> </a:t>
            </a:r>
            <a:r>
              <a:rPr lang="en-US" sz="1319" spc="-54">
                <a:solidFill>
                  <a:srgbClr val="272D2D"/>
                </a:solidFill>
                <a:latin typeface="Trebuchet MS"/>
                <a:ea typeface="+mn-ea"/>
                <a:cs typeface="Trebuchet MS"/>
              </a:rPr>
              <a:t>restriction.</a:t>
            </a:r>
            <a:r>
              <a:rPr lang="en-US" sz="1319" spc="-15">
                <a:solidFill>
                  <a:srgbClr val="272D2D"/>
                </a:solidFill>
                <a:latin typeface="Trebuchet MS"/>
                <a:ea typeface="+mn-ea"/>
                <a:cs typeface="Trebuchet MS"/>
              </a:rPr>
              <a:t> </a:t>
            </a:r>
            <a:r>
              <a:rPr lang="en-US" sz="1319" spc="64">
                <a:solidFill>
                  <a:srgbClr val="272D2D"/>
                </a:solidFill>
                <a:latin typeface="Trebuchet MS"/>
                <a:ea typeface="+mn-ea"/>
                <a:cs typeface="Trebuchet MS"/>
              </a:rPr>
              <a:t>Any</a:t>
            </a:r>
            <a:r>
              <a:rPr lang="en-US" sz="1319" spc="-10">
                <a:solidFill>
                  <a:srgbClr val="272D2D"/>
                </a:solidFill>
                <a:latin typeface="Trebuchet MS"/>
                <a:ea typeface="+mn-ea"/>
                <a:cs typeface="Trebuchet MS"/>
              </a:rPr>
              <a:t> </a:t>
            </a:r>
            <a:r>
              <a:rPr lang="en-US" sz="1319" spc="-35">
                <a:solidFill>
                  <a:srgbClr val="272D2D"/>
                </a:solidFill>
                <a:latin typeface="Trebuchet MS"/>
                <a:ea typeface="+mn-ea"/>
                <a:cs typeface="Trebuchet MS"/>
              </a:rPr>
              <a:t>failure</a:t>
            </a:r>
            <a:r>
              <a:rPr lang="en-US" sz="1319" spc="35">
                <a:solidFill>
                  <a:srgbClr val="272D2D"/>
                </a:solidFill>
                <a:latin typeface="Trebuchet MS"/>
                <a:ea typeface="+mn-ea"/>
                <a:cs typeface="Trebuchet MS"/>
              </a:rPr>
              <a:t> </a:t>
            </a:r>
            <a:r>
              <a:rPr lang="en-US" sz="1319" spc="-20">
                <a:solidFill>
                  <a:srgbClr val="272D2D"/>
                </a:solidFill>
                <a:latin typeface="Trebuchet MS"/>
                <a:ea typeface="+mn-ea"/>
                <a:cs typeface="Trebuchet MS"/>
              </a:rPr>
              <a:t>to</a:t>
            </a:r>
            <a:r>
              <a:rPr lang="en-US" sz="1319" spc="35">
                <a:solidFill>
                  <a:srgbClr val="272D2D"/>
                </a:solidFill>
                <a:latin typeface="Trebuchet MS"/>
                <a:ea typeface="+mn-ea"/>
                <a:cs typeface="Trebuchet MS"/>
              </a:rPr>
              <a:t> </a:t>
            </a:r>
            <a:r>
              <a:rPr lang="en-US" sz="1319" spc="49">
                <a:solidFill>
                  <a:srgbClr val="272D2D"/>
                </a:solidFill>
                <a:latin typeface="Trebuchet MS"/>
                <a:ea typeface="+mn-ea"/>
                <a:cs typeface="Trebuchet MS"/>
              </a:rPr>
              <a:t>comply</a:t>
            </a:r>
            <a:r>
              <a:rPr lang="en-US" sz="1319" spc="-59">
                <a:solidFill>
                  <a:srgbClr val="272D2D"/>
                </a:solidFill>
                <a:latin typeface="Trebuchet MS"/>
                <a:ea typeface="+mn-ea"/>
                <a:cs typeface="Trebuchet MS"/>
              </a:rPr>
              <a:t> </a:t>
            </a:r>
            <a:r>
              <a:rPr lang="en-US" sz="1319" spc="-25">
                <a:solidFill>
                  <a:srgbClr val="272D2D"/>
                </a:solidFill>
                <a:latin typeface="Trebuchet MS"/>
                <a:ea typeface="+mn-ea"/>
                <a:cs typeface="Trebuchet MS"/>
              </a:rPr>
              <a:t>with</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these</a:t>
            </a:r>
            <a:r>
              <a:rPr lang="en-US" sz="1319" spc="35">
                <a:solidFill>
                  <a:srgbClr val="272D2D"/>
                </a:solidFill>
                <a:latin typeface="Trebuchet MS"/>
                <a:ea typeface="+mn-ea"/>
                <a:cs typeface="Trebuchet MS"/>
              </a:rPr>
              <a:t> </a:t>
            </a:r>
            <a:r>
              <a:rPr lang="en-US" sz="1319" spc="-10">
                <a:solidFill>
                  <a:srgbClr val="272D2D"/>
                </a:solidFill>
                <a:latin typeface="Trebuchet MS"/>
                <a:ea typeface="+mn-ea"/>
                <a:cs typeface="Trebuchet MS"/>
              </a:rPr>
              <a:t>restrictions </a:t>
            </a:r>
            <a:r>
              <a:rPr lang="en-US" sz="1319" spc="54">
                <a:solidFill>
                  <a:srgbClr val="272D2D"/>
                </a:solidFill>
                <a:latin typeface="Trebuchet MS"/>
                <a:ea typeface="+mn-ea"/>
                <a:cs typeface="Trebuchet MS"/>
              </a:rPr>
              <a:t>may</a:t>
            </a:r>
            <a:r>
              <a:rPr lang="en-US" sz="1319" spc="-74">
                <a:solidFill>
                  <a:srgbClr val="272D2D"/>
                </a:solidFill>
                <a:latin typeface="Trebuchet MS"/>
                <a:ea typeface="+mn-ea"/>
                <a:cs typeface="Trebuchet MS"/>
              </a:rPr>
              <a:t> </a:t>
            </a:r>
            <a:r>
              <a:rPr lang="en-US" sz="1319" spc="-10">
                <a:solidFill>
                  <a:srgbClr val="272D2D"/>
                </a:solidFill>
                <a:latin typeface="Trebuchet MS"/>
                <a:ea typeface="+mn-ea"/>
                <a:cs typeface="Trebuchet MS"/>
              </a:rPr>
              <a:t>constitute</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a</a:t>
            </a:r>
            <a:r>
              <a:rPr lang="en-US" sz="1319" spc="-74">
                <a:solidFill>
                  <a:srgbClr val="272D2D"/>
                </a:solidFill>
                <a:latin typeface="Trebuchet MS"/>
                <a:ea typeface="+mn-ea"/>
                <a:cs typeface="Trebuchet MS"/>
              </a:rPr>
              <a:t> </a:t>
            </a:r>
            <a:r>
              <a:rPr lang="en-US" sz="1319" spc="-20">
                <a:solidFill>
                  <a:srgbClr val="272D2D"/>
                </a:solidFill>
                <a:latin typeface="Trebuchet MS"/>
                <a:ea typeface="+mn-ea"/>
                <a:cs typeface="Trebuchet MS"/>
              </a:rPr>
              <a:t>violation</a:t>
            </a:r>
            <a:r>
              <a:rPr lang="en-US" sz="1319" spc="-35">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69">
                <a:solidFill>
                  <a:srgbClr val="272D2D"/>
                </a:solidFill>
                <a:latin typeface="Trebuchet MS"/>
                <a:ea typeface="+mn-ea"/>
                <a:cs typeface="Trebuchet MS"/>
              </a:rPr>
              <a:t> </a:t>
            </a:r>
            <a:r>
              <a:rPr lang="en-US" sz="1319">
                <a:solidFill>
                  <a:srgbClr val="272D2D"/>
                </a:solidFill>
                <a:latin typeface="Trebuchet MS"/>
                <a:ea typeface="+mn-ea"/>
                <a:cs typeface="Trebuchet MS"/>
              </a:rPr>
              <a:t>the</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securities</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laws</a:t>
            </a:r>
            <a:r>
              <a:rPr lang="en-US" sz="1319" spc="-35">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69">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69">
                <a:solidFill>
                  <a:srgbClr val="272D2D"/>
                </a:solidFill>
                <a:latin typeface="Trebuchet MS"/>
                <a:ea typeface="+mn-ea"/>
                <a:cs typeface="Trebuchet MS"/>
              </a:rPr>
              <a:t> </a:t>
            </a:r>
            <a:r>
              <a:rPr lang="en-US" sz="1319" spc="59">
                <a:solidFill>
                  <a:srgbClr val="272D2D"/>
                </a:solidFill>
                <a:latin typeface="Trebuchet MS"/>
                <a:ea typeface="+mn-ea"/>
                <a:cs typeface="Trebuchet MS"/>
              </a:rPr>
              <a:t>such</a:t>
            </a:r>
            <a:r>
              <a:rPr lang="en-US" sz="1319" spc="-35">
                <a:solidFill>
                  <a:srgbClr val="272D2D"/>
                </a:solidFill>
                <a:latin typeface="Trebuchet MS"/>
                <a:ea typeface="+mn-ea"/>
                <a:cs typeface="Trebuchet MS"/>
              </a:rPr>
              <a:t> </a:t>
            </a:r>
            <a:r>
              <a:rPr lang="en-US" sz="1319" spc="-10">
                <a:solidFill>
                  <a:srgbClr val="272D2D"/>
                </a:solidFill>
                <a:latin typeface="Trebuchet MS"/>
                <a:ea typeface="+mn-ea"/>
                <a:cs typeface="Trebuchet MS"/>
              </a:rPr>
              <a:t>jurisdiction.</a:t>
            </a:r>
            <a:endParaRPr lang="en-US" sz="1319">
              <a:latin typeface="Trebuchet MS"/>
              <a:ea typeface="+mn-ea"/>
              <a:cs typeface="Trebuchet MS"/>
            </a:endParaRPr>
          </a:p>
          <a:p>
            <a:pPr algn="just" defTabSz="909231" rtl="0">
              <a:spcBef>
                <a:spcPts val="5"/>
              </a:spcBef>
            </a:pPr>
            <a:endParaRPr sz="1441">
              <a:latin typeface="Trebuchet MS"/>
              <a:ea typeface="+mn-ea"/>
              <a:cs typeface="Trebuchet MS"/>
            </a:endParaRPr>
          </a:p>
          <a:p>
            <a:pPr marL="12565" marR="52356" algn="just" defTabSz="909231" rtl="0"/>
            <a:r>
              <a:rPr lang="en-US" sz="1319">
                <a:solidFill>
                  <a:srgbClr val="272D2D"/>
                </a:solidFill>
                <a:latin typeface="Trebuchet MS"/>
                <a:ea typeface="+mn-ea"/>
                <a:cs typeface="Trebuchet MS"/>
              </a:rPr>
              <a:t>The</a:t>
            </a:r>
            <a:r>
              <a:rPr lang="en-US" sz="1319" spc="5">
                <a:solidFill>
                  <a:srgbClr val="272D2D"/>
                </a:solidFill>
                <a:latin typeface="Trebuchet MS"/>
                <a:ea typeface="+mn-ea"/>
                <a:cs typeface="Trebuchet MS"/>
              </a:rPr>
              <a:t> </a:t>
            </a:r>
            <a:r>
              <a:rPr lang="en-US" sz="1319" spc="-20">
                <a:solidFill>
                  <a:srgbClr val="272D2D"/>
                </a:solidFill>
                <a:latin typeface="Trebuchet MS"/>
                <a:ea typeface="+mn-ea"/>
                <a:cs typeface="Trebuchet MS"/>
              </a:rPr>
              <a:t>information</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contained</a:t>
            </a:r>
            <a:r>
              <a:rPr lang="en-US" sz="1319" spc="5">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5">
                <a:solidFill>
                  <a:srgbClr val="272D2D"/>
                </a:solidFill>
                <a:latin typeface="Trebuchet MS"/>
                <a:ea typeface="+mn-ea"/>
                <a:cs typeface="Trebuchet MS"/>
              </a:rPr>
              <a:t> </a:t>
            </a:r>
            <a:r>
              <a:rPr lang="en-US" sz="1319" spc="-10">
                <a:solidFill>
                  <a:srgbClr val="272D2D"/>
                </a:solidFill>
                <a:latin typeface="Trebuchet MS"/>
                <a:ea typeface="+mn-ea"/>
                <a:cs typeface="Trebuchet MS"/>
              </a:rPr>
              <a:t>this</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Presentation</a:t>
            </a:r>
            <a:r>
              <a:rPr lang="en-US" sz="1319" spc="5">
                <a:solidFill>
                  <a:srgbClr val="272D2D"/>
                </a:solidFill>
                <a:latin typeface="Trebuchet MS"/>
                <a:ea typeface="+mn-ea"/>
                <a:cs typeface="Trebuchet MS"/>
              </a:rPr>
              <a:t> </a:t>
            </a:r>
            <a:r>
              <a:rPr lang="en-US" sz="1319" spc="74">
                <a:solidFill>
                  <a:srgbClr val="272D2D"/>
                </a:solidFill>
                <a:latin typeface="Trebuchet MS"/>
                <a:ea typeface="+mn-ea"/>
                <a:cs typeface="Trebuchet MS"/>
              </a:rPr>
              <a:t>does</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not</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purport</a:t>
            </a:r>
            <a:r>
              <a:rPr lang="en-US" sz="1319" spc="5">
                <a:solidFill>
                  <a:srgbClr val="272D2D"/>
                </a:solidFill>
                <a:latin typeface="Trebuchet MS"/>
                <a:ea typeface="+mn-ea"/>
                <a:cs typeface="Trebuchet MS"/>
              </a:rPr>
              <a:t> </a:t>
            </a:r>
            <a:r>
              <a:rPr lang="en-US" sz="1319" spc="-20">
                <a:solidFill>
                  <a:srgbClr val="272D2D"/>
                </a:solidFill>
                <a:latin typeface="Trebuchet MS"/>
                <a:ea typeface="+mn-ea"/>
                <a:cs typeface="Trebuchet MS"/>
              </a:rPr>
              <a:t>to</a:t>
            </a:r>
            <a:r>
              <a:rPr lang="en-US" sz="1319" spc="5">
                <a:solidFill>
                  <a:srgbClr val="272D2D"/>
                </a:solidFill>
                <a:latin typeface="Trebuchet MS"/>
                <a:ea typeface="+mn-ea"/>
                <a:cs typeface="Trebuchet MS"/>
              </a:rPr>
              <a:t> </a:t>
            </a:r>
            <a:r>
              <a:rPr lang="en-US" sz="1319" spc="59">
                <a:solidFill>
                  <a:srgbClr val="272D2D"/>
                </a:solidFill>
                <a:latin typeface="Trebuchet MS"/>
                <a:ea typeface="+mn-ea"/>
                <a:cs typeface="Trebuchet MS"/>
              </a:rPr>
              <a:t>be</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comprehensive</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and</a:t>
            </a:r>
            <a:r>
              <a:rPr lang="en-US" sz="1319" spc="5">
                <a:solidFill>
                  <a:srgbClr val="272D2D"/>
                </a:solidFill>
                <a:latin typeface="Trebuchet MS"/>
                <a:ea typeface="+mn-ea"/>
                <a:cs typeface="Trebuchet MS"/>
              </a:rPr>
              <a:t> </a:t>
            </a:r>
            <a:r>
              <a:rPr lang="en-US" sz="1319" spc="-25">
                <a:solidFill>
                  <a:srgbClr val="272D2D"/>
                </a:solidFill>
                <a:latin typeface="Trebuchet MS"/>
                <a:ea typeface="+mn-ea"/>
                <a:cs typeface="Trebuchet MS"/>
              </a:rPr>
              <a:t>is </a:t>
            </a:r>
            <a:r>
              <a:rPr lang="en-US" sz="1319">
                <a:solidFill>
                  <a:srgbClr val="272D2D"/>
                </a:solidFill>
                <a:latin typeface="Trebuchet MS"/>
                <a:ea typeface="+mn-ea"/>
                <a:cs typeface="Trebuchet MS"/>
              </a:rPr>
              <a:t>subject</a:t>
            </a:r>
            <a:r>
              <a:rPr lang="en-US" sz="1319" spc="-5">
                <a:solidFill>
                  <a:srgbClr val="272D2D"/>
                </a:solidFill>
                <a:latin typeface="Trebuchet MS"/>
                <a:ea typeface="+mn-ea"/>
                <a:cs typeface="Trebuchet MS"/>
              </a:rPr>
              <a:t> </a:t>
            </a:r>
            <a:r>
              <a:rPr lang="en-US" sz="1319" spc="-20">
                <a:solidFill>
                  <a:srgbClr val="272D2D"/>
                </a:solidFill>
                <a:latin typeface="Trebuchet MS"/>
                <a:ea typeface="+mn-ea"/>
                <a:cs typeface="Trebuchet MS"/>
              </a:rPr>
              <a:t>to</a:t>
            </a:r>
            <a:r>
              <a:rPr lang="en-US" sz="1319">
                <a:solidFill>
                  <a:srgbClr val="272D2D"/>
                </a:solidFill>
                <a:latin typeface="Trebuchet MS"/>
                <a:ea typeface="+mn-ea"/>
                <a:cs typeface="Trebuchet MS"/>
              </a:rPr>
              <a:t> updating,</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completion, revision</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and amendment and</a:t>
            </a:r>
            <a:r>
              <a:rPr lang="en-US" sz="1319" spc="-5">
                <a:solidFill>
                  <a:srgbClr val="272D2D"/>
                </a:solidFill>
                <a:latin typeface="Trebuchet MS"/>
                <a:ea typeface="+mn-ea"/>
                <a:cs typeface="Trebuchet MS"/>
              </a:rPr>
              <a:t> </a:t>
            </a:r>
            <a:r>
              <a:rPr lang="en-US" sz="1319" spc="59">
                <a:solidFill>
                  <a:srgbClr val="272D2D"/>
                </a:solidFill>
                <a:latin typeface="Trebuchet MS"/>
                <a:ea typeface="+mn-ea"/>
                <a:cs typeface="Trebuchet MS"/>
              </a:rPr>
              <a:t>such</a:t>
            </a:r>
            <a:r>
              <a:rPr lang="en-US" sz="1319">
                <a:solidFill>
                  <a:srgbClr val="272D2D"/>
                </a:solidFill>
                <a:latin typeface="Trebuchet MS"/>
                <a:ea typeface="+mn-ea"/>
                <a:cs typeface="Trebuchet MS"/>
              </a:rPr>
              <a:t> </a:t>
            </a:r>
            <a:r>
              <a:rPr lang="en-US" sz="1319" spc="-20">
                <a:solidFill>
                  <a:srgbClr val="272D2D"/>
                </a:solidFill>
                <a:latin typeface="Trebuchet MS"/>
                <a:ea typeface="+mn-ea"/>
                <a:cs typeface="Trebuchet MS"/>
              </a:rPr>
              <a:t>information</a:t>
            </a:r>
            <a:r>
              <a:rPr lang="en-US" sz="1319" spc="-5">
                <a:solidFill>
                  <a:srgbClr val="272D2D"/>
                </a:solidFill>
                <a:latin typeface="Trebuchet MS"/>
                <a:ea typeface="+mn-ea"/>
                <a:cs typeface="Trebuchet MS"/>
              </a:rPr>
              <a:t> </a:t>
            </a:r>
            <a:r>
              <a:rPr lang="en-US" sz="1319" spc="54">
                <a:solidFill>
                  <a:srgbClr val="272D2D"/>
                </a:solidFill>
                <a:latin typeface="Trebuchet MS"/>
                <a:ea typeface="+mn-ea"/>
                <a:cs typeface="Trebuchet MS"/>
              </a:rPr>
              <a:t>may</a:t>
            </a:r>
            <a:r>
              <a:rPr lang="en-US" sz="1319" spc="-40">
                <a:solidFill>
                  <a:srgbClr val="272D2D"/>
                </a:solidFill>
                <a:latin typeface="Trebuchet MS"/>
                <a:ea typeface="+mn-ea"/>
                <a:cs typeface="Trebuchet MS"/>
              </a:rPr>
              <a:t> </a:t>
            </a:r>
            <a:r>
              <a:rPr lang="en-US" sz="1319" spc="45">
                <a:solidFill>
                  <a:srgbClr val="272D2D"/>
                </a:solidFill>
                <a:latin typeface="Trebuchet MS"/>
                <a:ea typeface="+mn-ea"/>
                <a:cs typeface="Trebuchet MS"/>
              </a:rPr>
              <a:t>change </a:t>
            </a:r>
            <a:r>
              <a:rPr lang="en-US" sz="1319" spc="-54">
                <a:solidFill>
                  <a:srgbClr val="272D2D"/>
                </a:solidFill>
                <a:latin typeface="Trebuchet MS"/>
                <a:ea typeface="+mn-ea"/>
                <a:cs typeface="Trebuchet MS"/>
              </a:rPr>
              <a:t>materially.</a:t>
            </a:r>
            <a:r>
              <a:rPr lang="en-US" sz="1319" spc="-20">
                <a:solidFill>
                  <a:srgbClr val="272D2D"/>
                </a:solidFill>
                <a:latin typeface="Trebuchet MS"/>
                <a:ea typeface="+mn-ea"/>
                <a:cs typeface="Trebuchet MS"/>
              </a:rPr>
              <a:t> </a:t>
            </a:r>
            <a:r>
              <a:rPr lang="en-US" sz="1319" spc="79">
                <a:solidFill>
                  <a:srgbClr val="272D2D"/>
                </a:solidFill>
                <a:latin typeface="Trebuchet MS"/>
                <a:ea typeface="+mn-ea"/>
                <a:cs typeface="Trebuchet MS"/>
              </a:rPr>
              <a:t>None</a:t>
            </a:r>
            <a:r>
              <a:rPr lang="en-US" sz="1319" spc="-20">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54">
                <a:solidFill>
                  <a:srgbClr val="272D2D"/>
                </a:solidFill>
                <a:latin typeface="Trebuchet MS"/>
                <a:ea typeface="+mn-ea"/>
                <a:cs typeface="Trebuchet MS"/>
              </a:rPr>
              <a:t> </a:t>
            </a:r>
            <a:r>
              <a:rPr lang="en-US" sz="1319">
                <a:solidFill>
                  <a:srgbClr val="272D2D"/>
                </a:solidFill>
                <a:latin typeface="Trebuchet MS"/>
                <a:ea typeface="+mn-ea"/>
                <a:cs typeface="Trebuchet MS"/>
              </a:rPr>
              <a:t>the</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Company,</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59">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54">
                <a:solidFill>
                  <a:srgbClr val="272D2D"/>
                </a:solidFill>
                <a:latin typeface="Trebuchet MS"/>
                <a:ea typeface="+mn-ea"/>
                <a:cs typeface="Trebuchet MS"/>
              </a:rPr>
              <a:t> </a:t>
            </a:r>
            <a:r>
              <a:rPr lang="en-US" sz="1319" spc="-45">
                <a:solidFill>
                  <a:srgbClr val="272D2D"/>
                </a:solidFill>
                <a:latin typeface="Trebuchet MS"/>
                <a:ea typeface="+mn-ea"/>
                <a:cs typeface="Trebuchet MS"/>
              </a:rPr>
              <a:t>its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shareholders,</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59">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54">
                <a:solidFill>
                  <a:srgbClr val="272D2D"/>
                </a:solidFill>
                <a:latin typeface="Trebuchet MS"/>
                <a:ea typeface="+mn-ea"/>
                <a:cs typeface="Trebuchet MS"/>
              </a:rPr>
              <a:t> </a:t>
            </a:r>
            <a:r>
              <a:rPr lang="en-US" sz="1319" spc="-45">
                <a:solidFill>
                  <a:srgbClr val="272D2D"/>
                </a:solidFill>
                <a:latin typeface="Trebuchet MS"/>
                <a:ea typeface="+mn-ea"/>
                <a:cs typeface="Trebuchet MS"/>
              </a:rPr>
              <a:t>its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9">
                <a:solidFill>
                  <a:srgbClr val="272D2D"/>
                </a:solidFill>
                <a:latin typeface="Trebuchet MS"/>
                <a:ea typeface="+mn-ea"/>
                <a:cs typeface="Trebuchet MS"/>
              </a:rPr>
              <a:t> </a:t>
            </a:r>
            <a:r>
              <a:rPr lang="en-US" sz="1319" spc="-49">
                <a:solidFill>
                  <a:srgbClr val="272D2D"/>
                </a:solidFill>
                <a:latin typeface="Trebuchet MS"/>
                <a:ea typeface="+mn-ea"/>
                <a:cs typeface="Trebuchet MS"/>
              </a:rPr>
              <a:t>their</a:t>
            </a:r>
            <a:r>
              <a:rPr lang="en-US" sz="1319" spc="-59">
                <a:solidFill>
                  <a:srgbClr val="272D2D"/>
                </a:solidFill>
                <a:latin typeface="Trebuchet MS"/>
                <a:ea typeface="+mn-ea"/>
                <a:cs typeface="Trebuchet MS"/>
              </a:rPr>
              <a:t> </a:t>
            </a:r>
            <a:r>
              <a:rPr lang="en-US" sz="1319" spc="-20">
                <a:solidFill>
                  <a:srgbClr val="272D2D"/>
                </a:solidFill>
                <a:latin typeface="Trebuchet MS"/>
                <a:ea typeface="+mn-ea"/>
                <a:cs typeface="Trebuchet MS"/>
              </a:rPr>
              <a:t>ﬁnancial</a:t>
            </a:r>
            <a:r>
              <a:rPr lang="en-US" sz="1319" spc="-64">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4">
                <a:solidFill>
                  <a:srgbClr val="272D2D"/>
                </a:solidFill>
                <a:latin typeface="Trebuchet MS"/>
                <a:ea typeface="+mn-ea"/>
                <a:cs typeface="Trebuchet MS"/>
              </a:rPr>
              <a:t> </a:t>
            </a:r>
            <a:r>
              <a:rPr lang="en-US" sz="1319" spc="-10">
                <a:solidFill>
                  <a:srgbClr val="272D2D"/>
                </a:solidFill>
                <a:latin typeface="Trebuchet MS"/>
                <a:ea typeface="+mn-ea"/>
                <a:cs typeface="Trebuchet MS"/>
              </a:rPr>
              <a:t>other </a:t>
            </a:r>
            <a:r>
              <a:rPr lang="en-US" sz="1319">
                <a:solidFill>
                  <a:srgbClr val="272D2D"/>
                </a:solidFill>
                <a:latin typeface="Trebuchet MS"/>
                <a:ea typeface="+mn-ea"/>
                <a:cs typeface="Trebuchet MS"/>
              </a:rPr>
              <a:t>advisors,</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35">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25">
                <a:solidFill>
                  <a:srgbClr val="272D2D"/>
                </a:solidFill>
                <a:latin typeface="Trebuchet MS"/>
                <a:ea typeface="+mn-ea"/>
                <a:cs typeface="Trebuchet MS"/>
              </a:rPr>
              <a:t> </a:t>
            </a:r>
            <a:r>
              <a:rPr lang="en-US" sz="1319" spc="-49">
                <a:solidFill>
                  <a:srgbClr val="272D2D"/>
                </a:solidFill>
                <a:latin typeface="Trebuchet MS"/>
                <a:ea typeface="+mn-ea"/>
                <a:cs typeface="Trebuchet MS"/>
              </a:rPr>
              <a:t>their</a:t>
            </a:r>
            <a:r>
              <a:rPr lang="en-US" sz="1319" spc="-30">
                <a:solidFill>
                  <a:srgbClr val="272D2D"/>
                </a:solidFill>
                <a:latin typeface="Trebuchet MS"/>
                <a:ea typeface="+mn-ea"/>
                <a:cs typeface="Trebuchet MS"/>
              </a:rPr>
              <a:t> </a:t>
            </a:r>
            <a:r>
              <a:rPr lang="en-US" sz="1319">
                <a:solidFill>
                  <a:srgbClr val="272D2D"/>
                </a:solidFill>
                <a:latin typeface="Trebuchet MS"/>
                <a:ea typeface="+mn-ea"/>
                <a:cs typeface="Trebuchet MS"/>
              </a:rPr>
              <a:t>respective</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subsidiary</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undertakings</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30">
                <a:solidFill>
                  <a:srgbClr val="272D2D"/>
                </a:solidFill>
                <a:latin typeface="Trebuchet MS"/>
                <a:ea typeface="+mn-ea"/>
                <a:cs typeface="Trebuchet MS"/>
              </a:rPr>
              <a:t> </a:t>
            </a:r>
            <a:r>
              <a:rPr lang="en-US" sz="1319" spc="-69">
                <a:solidFill>
                  <a:srgbClr val="272D2D"/>
                </a:solidFill>
                <a:latin typeface="Trebuchet MS"/>
                <a:ea typeface="+mn-ea"/>
                <a:cs typeface="Trebuchet MS"/>
              </a:rPr>
              <a:t>aﬃliates,</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35">
                <a:solidFill>
                  <a:srgbClr val="272D2D"/>
                </a:solidFill>
                <a:latin typeface="Trebuchet MS"/>
                <a:ea typeface="+mn-ea"/>
                <a:cs typeface="Trebuchet MS"/>
              </a:rPr>
              <a:t> </a:t>
            </a:r>
            <a:r>
              <a:rPr lang="en-US" sz="1319" spc="-49">
                <a:solidFill>
                  <a:srgbClr val="272D2D"/>
                </a:solidFill>
                <a:latin typeface="Trebuchet MS"/>
                <a:ea typeface="+mn-ea"/>
                <a:cs typeface="Trebuchet MS"/>
              </a:rPr>
              <a:t>their</a:t>
            </a:r>
            <a:r>
              <a:rPr lang="en-US" sz="1319" spc="-30">
                <a:solidFill>
                  <a:srgbClr val="272D2D"/>
                </a:solidFill>
                <a:latin typeface="Trebuchet MS"/>
                <a:ea typeface="+mn-ea"/>
                <a:cs typeface="Trebuchet MS"/>
              </a:rPr>
              <a:t> </a:t>
            </a:r>
            <a:r>
              <a:rPr lang="en-US" sz="1319">
                <a:solidFill>
                  <a:srgbClr val="272D2D"/>
                </a:solidFill>
                <a:latin typeface="Trebuchet MS"/>
                <a:ea typeface="+mn-ea"/>
                <a:cs typeface="Trebuchet MS"/>
              </a:rPr>
              <a:t>respective</a:t>
            </a:r>
            <a:r>
              <a:rPr lang="en-US" sz="1319" spc="10">
                <a:solidFill>
                  <a:srgbClr val="272D2D"/>
                </a:solidFill>
                <a:latin typeface="Trebuchet MS"/>
                <a:ea typeface="+mn-ea"/>
                <a:cs typeface="Trebuchet MS"/>
              </a:rPr>
              <a:t> </a:t>
            </a:r>
            <a:r>
              <a:rPr lang="en-US" sz="1319" spc="-10">
                <a:solidFill>
                  <a:srgbClr val="272D2D"/>
                </a:solidFill>
                <a:latin typeface="Trebuchet MS"/>
                <a:ea typeface="+mn-ea"/>
                <a:cs typeface="Trebuchet MS"/>
              </a:rPr>
              <a:t>directors, </a:t>
            </a:r>
            <a:r>
              <a:rPr lang="en-US" sz="1319" spc="-40">
                <a:solidFill>
                  <a:srgbClr val="272D2D"/>
                </a:solidFill>
                <a:latin typeface="Trebuchet MS"/>
                <a:ea typeface="+mn-ea"/>
                <a:cs typeface="Trebuchet MS"/>
              </a:rPr>
              <a:t>oﬃcers,</a:t>
            </a:r>
            <a:r>
              <a:rPr lang="en-US" sz="1319" spc="74">
                <a:solidFill>
                  <a:srgbClr val="272D2D"/>
                </a:solidFill>
                <a:latin typeface="Trebuchet MS"/>
                <a:ea typeface="+mn-ea"/>
                <a:cs typeface="Trebuchet MS"/>
              </a:rPr>
              <a:t> </a:t>
            </a:r>
            <a:r>
              <a:rPr lang="en-US" sz="1319">
                <a:solidFill>
                  <a:srgbClr val="272D2D"/>
                </a:solidFill>
                <a:latin typeface="Trebuchet MS"/>
                <a:ea typeface="+mn-ea"/>
                <a:cs typeface="Trebuchet MS"/>
              </a:rPr>
              <a:t>employees,</a:t>
            </a:r>
            <a:r>
              <a:rPr lang="en-US" sz="1319" spc="79">
                <a:solidFill>
                  <a:srgbClr val="272D2D"/>
                </a:solidFill>
                <a:latin typeface="Trebuchet MS"/>
                <a:ea typeface="+mn-ea"/>
                <a:cs typeface="Trebuchet MS"/>
              </a:rPr>
              <a:t> </a:t>
            </a:r>
            <a:r>
              <a:rPr lang="en-US" sz="1319">
                <a:solidFill>
                  <a:srgbClr val="272D2D"/>
                </a:solidFill>
                <a:latin typeface="Trebuchet MS"/>
                <a:ea typeface="+mn-ea"/>
                <a:cs typeface="Trebuchet MS"/>
              </a:rPr>
              <a:t>advisers</a:t>
            </a:r>
            <a:r>
              <a:rPr lang="en-US" sz="1319" spc="79">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30">
                <a:solidFill>
                  <a:srgbClr val="272D2D"/>
                </a:solidFill>
                <a:latin typeface="Trebuchet MS"/>
                <a:ea typeface="+mn-ea"/>
                <a:cs typeface="Trebuchet MS"/>
              </a:rPr>
              <a:t> </a:t>
            </a:r>
            <a:r>
              <a:rPr lang="en-US" sz="1319">
                <a:solidFill>
                  <a:srgbClr val="272D2D"/>
                </a:solidFill>
                <a:latin typeface="Trebuchet MS"/>
                <a:ea typeface="+mn-ea"/>
                <a:cs typeface="Trebuchet MS"/>
              </a:rPr>
              <a:t>agents</a:t>
            </a:r>
            <a:r>
              <a:rPr lang="en-US" sz="1319" spc="79">
                <a:solidFill>
                  <a:srgbClr val="272D2D"/>
                </a:solidFill>
                <a:latin typeface="Trebuchet MS"/>
                <a:ea typeface="+mn-ea"/>
                <a:cs typeface="Trebuchet MS"/>
              </a:rPr>
              <a:t> </a:t>
            </a:r>
            <a:r>
              <a:rPr lang="en-US" sz="1319">
                <a:solidFill>
                  <a:srgbClr val="272D2D"/>
                </a:solidFill>
                <a:latin typeface="Trebuchet MS"/>
                <a:ea typeface="+mn-ea"/>
                <a:cs typeface="Trebuchet MS"/>
              </a:rPr>
              <a:t>accepts</a:t>
            </a:r>
            <a:r>
              <a:rPr lang="en-US" sz="1319" spc="74">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30">
                <a:solidFill>
                  <a:srgbClr val="272D2D"/>
                </a:solidFill>
                <a:latin typeface="Trebuchet MS"/>
                <a:ea typeface="+mn-ea"/>
                <a:cs typeface="Trebuchet MS"/>
              </a:rPr>
              <a:t> </a:t>
            </a:r>
            <a:r>
              <a:rPr lang="en-US" sz="1319" spc="-10">
                <a:solidFill>
                  <a:srgbClr val="272D2D"/>
                </a:solidFill>
                <a:latin typeface="Trebuchet MS"/>
                <a:ea typeface="+mn-ea"/>
                <a:cs typeface="Trebuchet MS"/>
              </a:rPr>
              <a:t>responsibility</a:t>
            </a:r>
            <a:r>
              <a:rPr lang="en-US" sz="1319" spc="30">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30">
                <a:solidFill>
                  <a:srgbClr val="272D2D"/>
                </a:solidFill>
                <a:latin typeface="Trebuchet MS"/>
                <a:ea typeface="+mn-ea"/>
                <a:cs typeface="Trebuchet MS"/>
              </a:rPr>
              <a:t> </a:t>
            </a:r>
            <a:r>
              <a:rPr lang="en-US" sz="1319" spc="-49">
                <a:solidFill>
                  <a:srgbClr val="272D2D"/>
                </a:solidFill>
                <a:latin typeface="Trebuchet MS"/>
                <a:ea typeface="+mn-ea"/>
                <a:cs typeface="Trebuchet MS"/>
              </a:rPr>
              <a:t>liability</a:t>
            </a:r>
            <a:r>
              <a:rPr lang="en-US" sz="1319" spc="-25">
                <a:solidFill>
                  <a:srgbClr val="272D2D"/>
                </a:solidFill>
                <a:latin typeface="Trebuchet MS"/>
                <a:ea typeface="+mn-ea"/>
                <a:cs typeface="Trebuchet MS"/>
              </a:rPr>
              <a:t> </a:t>
            </a:r>
            <a:r>
              <a:rPr lang="en-US" sz="1319">
                <a:solidFill>
                  <a:srgbClr val="272D2D"/>
                </a:solidFill>
                <a:latin typeface="Trebuchet MS"/>
                <a:ea typeface="+mn-ea"/>
                <a:cs typeface="Trebuchet MS"/>
              </a:rPr>
              <a:t>whatsoever</a:t>
            </a:r>
            <a:r>
              <a:rPr lang="en-US" sz="1319" spc="30">
                <a:solidFill>
                  <a:srgbClr val="272D2D"/>
                </a:solidFill>
                <a:latin typeface="Trebuchet MS"/>
                <a:ea typeface="+mn-ea"/>
                <a:cs typeface="Trebuchet MS"/>
              </a:rPr>
              <a:t> </a:t>
            </a:r>
            <a:r>
              <a:rPr lang="en-US" sz="1319" spc="-10">
                <a:solidFill>
                  <a:srgbClr val="272D2D"/>
                </a:solidFill>
                <a:latin typeface="Trebuchet MS"/>
                <a:ea typeface="+mn-ea"/>
                <a:cs typeface="Trebuchet MS"/>
              </a:rPr>
              <a:t>for/or </a:t>
            </a:r>
            <a:r>
              <a:rPr lang="en-US" sz="1319" spc="49">
                <a:solidFill>
                  <a:srgbClr val="272D2D"/>
                </a:solidFill>
                <a:latin typeface="Trebuchet MS"/>
                <a:ea typeface="+mn-ea"/>
                <a:cs typeface="Trebuchet MS"/>
              </a:rPr>
              <a:t>makes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49">
                <a:solidFill>
                  <a:srgbClr val="272D2D"/>
                </a:solidFill>
                <a:latin typeface="Trebuchet MS"/>
                <a:ea typeface="+mn-ea"/>
                <a:cs typeface="Trebuchet MS"/>
              </a:rPr>
              <a:t> </a:t>
            </a:r>
            <a:r>
              <a:rPr lang="en-US" sz="1319" spc="-10">
                <a:solidFill>
                  <a:srgbClr val="272D2D"/>
                </a:solidFill>
                <a:latin typeface="Trebuchet MS"/>
                <a:ea typeface="+mn-ea"/>
                <a:cs typeface="Trebuchet MS"/>
              </a:rPr>
              <a:t>representation </a:t>
            </a:r>
            <a:r>
              <a:rPr lang="en-US" sz="1319">
                <a:solidFill>
                  <a:srgbClr val="272D2D"/>
                </a:solidFill>
                <a:latin typeface="Trebuchet MS"/>
                <a:ea typeface="+mn-ea"/>
                <a:cs typeface="Trebuchet MS"/>
              </a:rPr>
              <a:t>or</a:t>
            </a:r>
            <a:r>
              <a:rPr lang="en-US" sz="1319" spc="-89">
                <a:solidFill>
                  <a:srgbClr val="272D2D"/>
                </a:solidFill>
                <a:latin typeface="Trebuchet MS"/>
                <a:ea typeface="+mn-ea"/>
                <a:cs typeface="Trebuchet MS"/>
              </a:rPr>
              <a:t> </a:t>
            </a:r>
            <a:r>
              <a:rPr lang="en-US" sz="1319" spc="-45">
                <a:solidFill>
                  <a:srgbClr val="272D2D"/>
                </a:solidFill>
                <a:latin typeface="Trebuchet MS"/>
                <a:ea typeface="+mn-ea"/>
                <a:cs typeface="Trebuchet MS"/>
              </a:rPr>
              <a:t>warranty,</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express</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4">
                <a:solidFill>
                  <a:srgbClr val="272D2D"/>
                </a:solidFill>
                <a:latin typeface="Trebuchet MS"/>
                <a:ea typeface="+mn-ea"/>
                <a:cs typeface="Trebuchet MS"/>
              </a:rPr>
              <a:t> </a:t>
            </a:r>
            <a:r>
              <a:rPr lang="en-US" sz="1319" spc="-20">
                <a:solidFill>
                  <a:srgbClr val="272D2D"/>
                </a:solidFill>
                <a:latin typeface="Trebuchet MS"/>
                <a:ea typeface="+mn-ea"/>
                <a:cs typeface="Trebuchet MS"/>
              </a:rPr>
              <a:t>implied,</a:t>
            </a:r>
            <a:r>
              <a:rPr lang="en-US" sz="1319" spc="-10">
                <a:solidFill>
                  <a:srgbClr val="272D2D"/>
                </a:solidFill>
                <a:latin typeface="Trebuchet MS"/>
                <a:ea typeface="+mn-ea"/>
                <a:cs typeface="Trebuchet MS"/>
              </a:rPr>
              <a:t> </a:t>
            </a:r>
            <a:r>
              <a:rPr lang="en-US" sz="1319" spc="54">
                <a:solidFill>
                  <a:srgbClr val="272D2D"/>
                </a:solidFill>
                <a:latin typeface="Trebuchet MS"/>
                <a:ea typeface="+mn-ea"/>
                <a:cs typeface="Trebuchet MS"/>
              </a:rPr>
              <a:t>as</a:t>
            </a:r>
            <a:r>
              <a:rPr lang="en-US" sz="1319" spc="-10">
                <a:solidFill>
                  <a:srgbClr val="272D2D"/>
                </a:solidFill>
                <a:latin typeface="Trebuchet MS"/>
                <a:ea typeface="+mn-ea"/>
                <a:cs typeface="Trebuchet MS"/>
              </a:rPr>
              <a:t> </a:t>
            </a:r>
            <a:r>
              <a:rPr lang="en-US" sz="1319" spc="-20">
                <a:solidFill>
                  <a:srgbClr val="272D2D"/>
                </a:solidFill>
                <a:latin typeface="Trebuchet MS"/>
                <a:ea typeface="+mn-ea"/>
                <a:cs typeface="Trebuchet MS"/>
              </a:rPr>
              <a:t>to</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the</a:t>
            </a:r>
            <a:r>
              <a:rPr lang="en-US" sz="1319" spc="-10">
                <a:solidFill>
                  <a:srgbClr val="272D2D"/>
                </a:solidFill>
                <a:latin typeface="Trebuchet MS"/>
                <a:ea typeface="+mn-ea"/>
                <a:cs typeface="Trebuchet MS"/>
              </a:rPr>
              <a:t> </a:t>
            </a:r>
            <a:r>
              <a:rPr lang="en-US" sz="1319" spc="-69">
                <a:solidFill>
                  <a:srgbClr val="272D2D"/>
                </a:solidFill>
                <a:latin typeface="Trebuchet MS"/>
                <a:ea typeface="+mn-ea"/>
                <a:cs typeface="Trebuchet MS"/>
              </a:rPr>
              <a:t>truth,</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fullness,</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accuracy</a:t>
            </a:r>
            <a:r>
              <a:rPr lang="en-US" sz="1319" spc="-49">
                <a:solidFill>
                  <a:srgbClr val="272D2D"/>
                </a:solidFill>
                <a:latin typeface="Trebuchet MS"/>
                <a:ea typeface="+mn-ea"/>
                <a:cs typeface="Trebuchet MS"/>
              </a:rPr>
              <a:t> </a:t>
            </a:r>
            <a:r>
              <a:rPr lang="en-US" sz="1319" spc="-25">
                <a:solidFill>
                  <a:srgbClr val="272D2D"/>
                </a:solidFill>
                <a:latin typeface="Trebuchet MS"/>
                <a:ea typeface="+mn-ea"/>
                <a:cs typeface="Trebuchet MS"/>
              </a:rPr>
              <a:t>or </a:t>
            </a:r>
            <a:r>
              <a:rPr lang="en-US" sz="1319">
                <a:solidFill>
                  <a:srgbClr val="272D2D"/>
                </a:solidFill>
                <a:latin typeface="Trebuchet MS"/>
                <a:ea typeface="+mn-ea"/>
                <a:cs typeface="Trebuchet MS"/>
              </a:rPr>
              <a:t>completeness</a:t>
            </a:r>
            <a:r>
              <a:rPr lang="en-US" sz="1319" spc="15">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the</a:t>
            </a:r>
            <a:r>
              <a:rPr lang="en-US" sz="1319" spc="15">
                <a:solidFill>
                  <a:srgbClr val="272D2D"/>
                </a:solidFill>
                <a:latin typeface="Trebuchet MS"/>
                <a:ea typeface="+mn-ea"/>
                <a:cs typeface="Trebuchet MS"/>
              </a:rPr>
              <a:t> </a:t>
            </a:r>
            <a:r>
              <a:rPr lang="en-US" sz="1319" spc="-20">
                <a:solidFill>
                  <a:srgbClr val="272D2D"/>
                </a:solidFill>
                <a:latin typeface="Trebuchet MS"/>
                <a:ea typeface="+mn-ea"/>
                <a:cs typeface="Trebuchet MS"/>
              </a:rPr>
              <a:t>information</a:t>
            </a:r>
            <a:r>
              <a:rPr lang="en-US" sz="1319" spc="20">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15">
                <a:solidFill>
                  <a:srgbClr val="272D2D"/>
                </a:solidFill>
                <a:latin typeface="Trebuchet MS"/>
                <a:ea typeface="+mn-ea"/>
                <a:cs typeface="Trebuchet MS"/>
              </a:rPr>
              <a:t> </a:t>
            </a:r>
            <a:r>
              <a:rPr lang="en-US" sz="1319" spc="-10">
                <a:solidFill>
                  <a:srgbClr val="272D2D"/>
                </a:solidFill>
                <a:latin typeface="Trebuchet MS"/>
                <a:ea typeface="+mn-ea"/>
                <a:cs typeface="Trebuchet MS"/>
              </a:rPr>
              <a:t>this</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Presentation</a:t>
            </a:r>
            <a:r>
              <a:rPr lang="en-US" sz="1319" spc="15">
                <a:solidFill>
                  <a:srgbClr val="272D2D"/>
                </a:solidFill>
                <a:latin typeface="Trebuchet MS"/>
                <a:ea typeface="+mn-ea"/>
                <a:cs typeface="Trebuchet MS"/>
              </a:rPr>
              <a:t> </a:t>
            </a:r>
            <a:r>
              <a:rPr lang="en-US" sz="1319" spc="-69">
                <a:solidFill>
                  <a:srgbClr val="272D2D"/>
                </a:solidFill>
                <a:latin typeface="Trebuchet MS"/>
                <a:ea typeface="+mn-ea"/>
                <a:cs typeface="Trebuchet MS"/>
              </a:rPr>
              <a:t>(or </a:t>
            </a:r>
            <a:r>
              <a:rPr lang="en-US" sz="1319">
                <a:solidFill>
                  <a:srgbClr val="272D2D"/>
                </a:solidFill>
                <a:latin typeface="Trebuchet MS"/>
                <a:ea typeface="+mn-ea"/>
                <a:cs typeface="Trebuchet MS"/>
              </a:rPr>
              <a:t>whether</a:t>
            </a:r>
            <a:r>
              <a:rPr lang="en-US" sz="1319" spc="-25">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25">
                <a:solidFill>
                  <a:srgbClr val="272D2D"/>
                </a:solidFill>
                <a:latin typeface="Trebuchet MS"/>
                <a:ea typeface="+mn-ea"/>
                <a:cs typeface="Trebuchet MS"/>
              </a:rPr>
              <a:t> </a:t>
            </a:r>
            <a:r>
              <a:rPr lang="en-US" sz="1319" spc="-20">
                <a:solidFill>
                  <a:srgbClr val="272D2D"/>
                </a:solidFill>
                <a:latin typeface="Trebuchet MS"/>
                <a:ea typeface="+mn-ea"/>
                <a:cs typeface="Trebuchet MS"/>
              </a:rPr>
              <a:t>information</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has</a:t>
            </a:r>
            <a:r>
              <a:rPr lang="en-US" sz="1319" spc="15">
                <a:solidFill>
                  <a:srgbClr val="272D2D"/>
                </a:solidFill>
                <a:latin typeface="Trebuchet MS"/>
                <a:ea typeface="+mn-ea"/>
                <a:cs typeface="Trebuchet MS"/>
              </a:rPr>
              <a:t> </a:t>
            </a:r>
            <a:r>
              <a:rPr lang="en-US" sz="1319" spc="30">
                <a:solidFill>
                  <a:srgbClr val="272D2D"/>
                </a:solidFill>
                <a:latin typeface="Trebuchet MS"/>
                <a:ea typeface="+mn-ea"/>
                <a:cs typeface="Trebuchet MS"/>
              </a:rPr>
              <a:t>been </a:t>
            </a:r>
            <a:r>
              <a:rPr lang="en-US" sz="1319">
                <a:solidFill>
                  <a:srgbClr val="272D2D"/>
                </a:solidFill>
                <a:latin typeface="Trebuchet MS"/>
                <a:ea typeface="+mn-ea"/>
                <a:cs typeface="Trebuchet MS"/>
              </a:rPr>
              <a:t>omitted</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from</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the</a:t>
            </a:r>
            <a:r>
              <a:rPr lang="en-US" sz="1319" spc="-30">
                <a:solidFill>
                  <a:srgbClr val="272D2D"/>
                </a:solidFill>
                <a:latin typeface="Trebuchet MS"/>
                <a:ea typeface="+mn-ea"/>
                <a:cs typeface="Trebuchet MS"/>
              </a:rPr>
              <a:t> </a:t>
            </a:r>
            <a:r>
              <a:rPr lang="en-US" sz="1319" spc="-20">
                <a:solidFill>
                  <a:srgbClr val="272D2D"/>
                </a:solidFill>
                <a:latin typeface="Trebuchet MS"/>
                <a:ea typeface="+mn-ea"/>
                <a:cs typeface="Trebuchet MS"/>
              </a:rPr>
              <a:t>Presentation)</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69">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74">
                <a:solidFill>
                  <a:srgbClr val="272D2D"/>
                </a:solidFill>
                <a:latin typeface="Trebuchet MS"/>
                <a:ea typeface="+mn-ea"/>
                <a:cs typeface="Trebuchet MS"/>
              </a:rPr>
              <a:t> </a:t>
            </a:r>
            <a:r>
              <a:rPr lang="en-US" sz="1319" spc="-10">
                <a:solidFill>
                  <a:srgbClr val="272D2D"/>
                </a:solidFill>
                <a:latin typeface="Trebuchet MS"/>
                <a:ea typeface="+mn-ea"/>
                <a:cs typeface="Trebuchet MS"/>
              </a:rPr>
              <a:t>other</a:t>
            </a:r>
            <a:r>
              <a:rPr lang="en-US" sz="1319" spc="-69">
                <a:solidFill>
                  <a:srgbClr val="272D2D"/>
                </a:solidFill>
                <a:latin typeface="Trebuchet MS"/>
                <a:ea typeface="+mn-ea"/>
                <a:cs typeface="Trebuchet MS"/>
              </a:rPr>
              <a:t> </a:t>
            </a:r>
            <a:r>
              <a:rPr lang="en-US" sz="1319" spc="-20">
                <a:solidFill>
                  <a:srgbClr val="272D2D"/>
                </a:solidFill>
                <a:latin typeface="Trebuchet MS"/>
                <a:ea typeface="+mn-ea"/>
                <a:cs typeface="Trebuchet MS"/>
              </a:rPr>
              <a:t>information</a:t>
            </a:r>
            <a:r>
              <a:rPr lang="en-US" sz="1319" spc="-35">
                <a:solidFill>
                  <a:srgbClr val="272D2D"/>
                </a:solidFill>
                <a:latin typeface="Trebuchet MS"/>
                <a:ea typeface="+mn-ea"/>
                <a:cs typeface="Trebuchet MS"/>
              </a:rPr>
              <a:t> </a:t>
            </a:r>
            <a:r>
              <a:rPr lang="en-US" sz="1319" spc="-20">
                <a:solidFill>
                  <a:srgbClr val="272D2D"/>
                </a:solidFill>
                <a:latin typeface="Trebuchet MS"/>
                <a:ea typeface="+mn-ea"/>
                <a:cs typeface="Trebuchet MS"/>
              </a:rPr>
              <a:t>relating</a:t>
            </a:r>
            <a:r>
              <a:rPr lang="en-US" sz="1319" spc="-30">
                <a:solidFill>
                  <a:srgbClr val="272D2D"/>
                </a:solidFill>
                <a:latin typeface="Trebuchet MS"/>
                <a:ea typeface="+mn-ea"/>
                <a:cs typeface="Trebuchet MS"/>
              </a:rPr>
              <a:t> </a:t>
            </a:r>
            <a:r>
              <a:rPr lang="en-US" sz="1319" spc="-20">
                <a:solidFill>
                  <a:srgbClr val="272D2D"/>
                </a:solidFill>
                <a:latin typeface="Trebuchet MS"/>
                <a:ea typeface="+mn-ea"/>
                <a:cs typeface="Trebuchet MS"/>
              </a:rPr>
              <a:t>to</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the</a:t>
            </a:r>
            <a:r>
              <a:rPr lang="en-US" sz="1319" spc="-35">
                <a:solidFill>
                  <a:srgbClr val="272D2D"/>
                </a:solidFill>
                <a:latin typeface="Trebuchet MS"/>
                <a:ea typeface="+mn-ea"/>
                <a:cs typeface="Trebuchet MS"/>
              </a:rPr>
              <a:t> </a:t>
            </a:r>
            <a:r>
              <a:rPr lang="en-US" sz="1319" spc="-10">
                <a:solidFill>
                  <a:srgbClr val="272D2D"/>
                </a:solidFill>
                <a:latin typeface="Trebuchet MS"/>
                <a:ea typeface="+mn-ea"/>
                <a:cs typeface="Trebuchet MS"/>
              </a:rPr>
              <a:t>Group,</a:t>
            </a:r>
            <a:r>
              <a:rPr lang="en-US" sz="1319" spc="-69">
                <a:solidFill>
                  <a:srgbClr val="272D2D"/>
                </a:solidFill>
                <a:latin typeface="Trebuchet MS"/>
                <a:ea typeface="+mn-ea"/>
                <a:cs typeface="Trebuchet MS"/>
              </a:rPr>
              <a:t> </a:t>
            </a:r>
            <a:r>
              <a:rPr lang="en-US" sz="1319">
                <a:solidFill>
                  <a:srgbClr val="272D2D"/>
                </a:solidFill>
                <a:latin typeface="Trebuchet MS"/>
                <a:ea typeface="+mn-ea"/>
                <a:cs typeface="Trebuchet MS"/>
              </a:rPr>
              <a:t>whether</a:t>
            </a:r>
            <a:r>
              <a:rPr lang="en-US" sz="1319" spc="-109">
                <a:solidFill>
                  <a:srgbClr val="272D2D"/>
                </a:solidFill>
                <a:latin typeface="Trebuchet MS"/>
                <a:ea typeface="+mn-ea"/>
                <a:cs typeface="Trebuchet MS"/>
              </a:rPr>
              <a:t> </a:t>
            </a:r>
            <a:r>
              <a:rPr lang="en-US" sz="1319" spc="-10">
                <a:solidFill>
                  <a:srgbClr val="272D2D"/>
                </a:solidFill>
                <a:latin typeface="Trebuchet MS"/>
                <a:ea typeface="+mn-ea"/>
                <a:cs typeface="Trebuchet MS"/>
              </a:rPr>
              <a:t>written, </a:t>
            </a:r>
            <a:r>
              <a:rPr lang="en-US" sz="1319" spc="-20">
                <a:solidFill>
                  <a:srgbClr val="272D2D"/>
                </a:solidFill>
                <a:latin typeface="Trebuchet MS"/>
                <a:ea typeface="+mn-ea"/>
                <a:cs typeface="Trebuchet MS"/>
              </a:rPr>
              <a:t>oral</a:t>
            </a:r>
            <a:r>
              <a:rPr lang="en-US" sz="1319" spc="-64">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9">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a</a:t>
            </a:r>
            <a:r>
              <a:rPr lang="en-US" sz="1319" spc="-59">
                <a:solidFill>
                  <a:srgbClr val="272D2D"/>
                </a:solidFill>
                <a:latin typeface="Trebuchet MS"/>
                <a:ea typeface="+mn-ea"/>
                <a:cs typeface="Trebuchet MS"/>
              </a:rPr>
              <a:t> </a:t>
            </a:r>
            <a:r>
              <a:rPr lang="en-US" sz="1319">
                <a:solidFill>
                  <a:srgbClr val="272D2D"/>
                </a:solidFill>
                <a:latin typeface="Trebuchet MS"/>
                <a:ea typeface="+mn-ea"/>
                <a:cs typeface="Trebuchet MS"/>
              </a:rPr>
              <a:t>visual</a:t>
            </a:r>
            <a:r>
              <a:rPr lang="en-US" sz="1319" spc="-64">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9">
                <a:solidFill>
                  <a:srgbClr val="272D2D"/>
                </a:solidFill>
                <a:latin typeface="Trebuchet MS"/>
                <a:ea typeface="+mn-ea"/>
                <a:cs typeface="Trebuchet MS"/>
              </a:rPr>
              <a:t> </a:t>
            </a:r>
            <a:r>
              <a:rPr lang="en-US" sz="1319">
                <a:solidFill>
                  <a:srgbClr val="272D2D"/>
                </a:solidFill>
                <a:latin typeface="Trebuchet MS"/>
                <a:ea typeface="+mn-ea"/>
                <a:cs typeface="Trebuchet MS"/>
              </a:rPr>
              <a:t>electronic</a:t>
            </a:r>
            <a:r>
              <a:rPr lang="en-US" sz="1319" spc="-20">
                <a:solidFill>
                  <a:srgbClr val="272D2D"/>
                </a:solidFill>
                <a:latin typeface="Trebuchet MS"/>
                <a:ea typeface="+mn-ea"/>
                <a:cs typeface="Trebuchet MS"/>
              </a:rPr>
              <a:t> </a:t>
            </a:r>
            <a:r>
              <a:rPr lang="en-US" sz="1319" spc="-40">
                <a:solidFill>
                  <a:srgbClr val="272D2D"/>
                </a:solidFill>
                <a:latin typeface="Trebuchet MS"/>
                <a:ea typeface="+mn-ea"/>
                <a:cs typeface="Trebuchet MS"/>
              </a:rPr>
              <a:t>form,</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and</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howsoever</a:t>
            </a:r>
            <a:r>
              <a:rPr lang="en-US" sz="1319" spc="-59">
                <a:solidFill>
                  <a:srgbClr val="272D2D"/>
                </a:solidFill>
                <a:latin typeface="Trebuchet MS"/>
                <a:ea typeface="+mn-ea"/>
                <a:cs typeface="Trebuchet MS"/>
              </a:rPr>
              <a:t> </a:t>
            </a:r>
            <a:r>
              <a:rPr lang="en-US" sz="1319" spc="-10">
                <a:solidFill>
                  <a:srgbClr val="272D2D"/>
                </a:solidFill>
                <a:latin typeface="Trebuchet MS"/>
                <a:ea typeface="+mn-ea"/>
                <a:cs typeface="Trebuchet MS"/>
              </a:rPr>
              <a:t>transmitted</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9">
                <a:solidFill>
                  <a:srgbClr val="272D2D"/>
                </a:solidFill>
                <a:latin typeface="Trebuchet MS"/>
                <a:ea typeface="+mn-ea"/>
                <a:cs typeface="Trebuchet MS"/>
              </a:rPr>
              <a:t> </a:t>
            </a:r>
            <a:r>
              <a:rPr lang="en-US" sz="1319" spc="59">
                <a:solidFill>
                  <a:srgbClr val="272D2D"/>
                </a:solidFill>
                <a:latin typeface="Trebuchet MS"/>
                <a:ea typeface="+mn-ea"/>
                <a:cs typeface="Trebuchet MS"/>
              </a:rPr>
              <a:t>made</a:t>
            </a:r>
            <a:r>
              <a:rPr lang="en-US" sz="1319" spc="-20">
                <a:solidFill>
                  <a:srgbClr val="272D2D"/>
                </a:solidFill>
                <a:latin typeface="Trebuchet MS"/>
                <a:ea typeface="+mn-ea"/>
                <a:cs typeface="Trebuchet MS"/>
              </a:rPr>
              <a:t> </a:t>
            </a:r>
            <a:r>
              <a:rPr lang="en-US" sz="1319" spc="-10">
                <a:solidFill>
                  <a:srgbClr val="272D2D"/>
                </a:solidFill>
                <a:latin typeface="Trebuchet MS"/>
                <a:ea typeface="+mn-ea"/>
                <a:cs typeface="Trebuchet MS"/>
              </a:rPr>
              <a:t>available</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4">
                <a:solidFill>
                  <a:srgbClr val="272D2D"/>
                </a:solidFill>
                <a:latin typeface="Trebuchet MS"/>
                <a:ea typeface="+mn-ea"/>
                <a:cs typeface="Trebuchet MS"/>
              </a:rPr>
              <a:t> </a:t>
            </a:r>
            <a:r>
              <a:rPr lang="en-US" sz="1319" spc="-40">
                <a:solidFill>
                  <a:srgbClr val="272D2D"/>
                </a:solidFill>
                <a:latin typeface="Trebuchet MS"/>
                <a:ea typeface="+mn-ea"/>
                <a:cs typeface="Trebuchet MS"/>
              </a:rPr>
              <a:t>for</a:t>
            </a:r>
            <a:r>
              <a:rPr lang="en-US" sz="1319" spc="-59">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59">
                <a:solidFill>
                  <a:srgbClr val="272D2D"/>
                </a:solidFill>
                <a:latin typeface="Trebuchet MS"/>
                <a:ea typeface="+mn-ea"/>
                <a:cs typeface="Trebuchet MS"/>
              </a:rPr>
              <a:t> </a:t>
            </a:r>
            <a:r>
              <a:rPr lang="en-US" sz="1319" spc="35">
                <a:solidFill>
                  <a:srgbClr val="272D2D"/>
                </a:solidFill>
                <a:latin typeface="Trebuchet MS"/>
                <a:ea typeface="+mn-ea"/>
                <a:cs typeface="Trebuchet MS"/>
              </a:rPr>
              <a:t>loss </a:t>
            </a:r>
            <a:r>
              <a:rPr lang="en-US" sz="1319">
                <a:solidFill>
                  <a:srgbClr val="272D2D"/>
                </a:solidFill>
                <a:latin typeface="Trebuchet MS"/>
                <a:ea typeface="+mn-ea"/>
                <a:cs typeface="Trebuchet MS"/>
              </a:rPr>
              <a:t>howsoever</a:t>
            </a:r>
            <a:r>
              <a:rPr lang="en-US" sz="1319" spc="-54">
                <a:solidFill>
                  <a:srgbClr val="272D2D"/>
                </a:solidFill>
                <a:latin typeface="Trebuchet MS"/>
                <a:ea typeface="+mn-ea"/>
                <a:cs typeface="Trebuchet MS"/>
              </a:rPr>
              <a:t> </a:t>
            </a:r>
            <a:r>
              <a:rPr lang="en-US" sz="1319">
                <a:solidFill>
                  <a:srgbClr val="272D2D"/>
                </a:solidFill>
                <a:latin typeface="Trebuchet MS"/>
                <a:ea typeface="+mn-ea"/>
                <a:cs typeface="Trebuchet MS"/>
              </a:rPr>
              <a:t>arising</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from</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54">
                <a:solidFill>
                  <a:srgbClr val="272D2D"/>
                </a:solidFill>
                <a:latin typeface="Trebuchet MS"/>
                <a:ea typeface="+mn-ea"/>
                <a:cs typeface="Trebuchet MS"/>
              </a:rPr>
              <a:t> </a:t>
            </a:r>
            <a:r>
              <a:rPr lang="en-US" sz="1319" spc="64">
                <a:solidFill>
                  <a:srgbClr val="272D2D"/>
                </a:solidFill>
                <a:latin typeface="Trebuchet MS"/>
                <a:ea typeface="+mn-ea"/>
                <a:cs typeface="Trebuchet MS"/>
              </a:rPr>
              <a:t>use</a:t>
            </a:r>
            <a:r>
              <a:rPr lang="en-US" sz="1319" spc="-10">
                <a:solidFill>
                  <a:srgbClr val="272D2D"/>
                </a:solidFill>
                <a:latin typeface="Trebuchet MS"/>
                <a:ea typeface="+mn-ea"/>
                <a:cs typeface="Trebuchet MS"/>
              </a:rPr>
              <a:t> of</a:t>
            </a:r>
            <a:r>
              <a:rPr lang="en-US" sz="1319" spc="-49">
                <a:solidFill>
                  <a:srgbClr val="272D2D"/>
                </a:solidFill>
                <a:latin typeface="Trebuchet MS"/>
                <a:ea typeface="+mn-ea"/>
                <a:cs typeface="Trebuchet MS"/>
              </a:rPr>
              <a:t> </a:t>
            </a:r>
            <a:r>
              <a:rPr lang="en-US" sz="1319" spc="-10">
                <a:solidFill>
                  <a:srgbClr val="272D2D"/>
                </a:solidFill>
                <a:latin typeface="Trebuchet MS"/>
                <a:ea typeface="+mn-ea"/>
                <a:cs typeface="Trebuchet MS"/>
              </a:rPr>
              <a:t>this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Presentation</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54">
                <a:solidFill>
                  <a:srgbClr val="272D2D"/>
                </a:solidFill>
                <a:latin typeface="Trebuchet MS"/>
                <a:ea typeface="+mn-ea"/>
                <a:cs typeface="Trebuchet MS"/>
              </a:rPr>
              <a:t> </a:t>
            </a:r>
            <a:r>
              <a:rPr lang="en-US" sz="1319" spc="-45">
                <a:solidFill>
                  <a:srgbClr val="272D2D"/>
                </a:solidFill>
                <a:latin typeface="Trebuchet MS"/>
                <a:ea typeface="+mn-ea"/>
                <a:cs typeface="Trebuchet MS"/>
              </a:rPr>
              <a:t>its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contents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49">
                <a:solidFill>
                  <a:srgbClr val="272D2D"/>
                </a:solidFill>
                <a:latin typeface="Trebuchet MS"/>
                <a:ea typeface="+mn-ea"/>
                <a:cs typeface="Trebuchet MS"/>
              </a:rPr>
              <a:t> </a:t>
            </a:r>
            <a:r>
              <a:rPr lang="en-US" sz="1319">
                <a:solidFill>
                  <a:srgbClr val="272D2D"/>
                </a:solidFill>
                <a:latin typeface="Trebuchet MS"/>
                <a:ea typeface="+mn-ea"/>
                <a:cs typeface="Trebuchet MS"/>
              </a:rPr>
              <a:t>otherwise</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arising</a:t>
            </a:r>
            <a:r>
              <a:rPr lang="en-US" sz="1319" spc="-15">
                <a:solidFill>
                  <a:srgbClr val="272D2D"/>
                </a:solidFill>
                <a:latin typeface="Trebuchet MS"/>
                <a:ea typeface="+mn-ea"/>
                <a:cs typeface="Trebuchet MS"/>
              </a:rPr>
              <a:t> </a:t>
            </a:r>
            <a:r>
              <a:rPr lang="en-US" sz="1319" spc="-25">
                <a:solidFill>
                  <a:srgbClr val="272D2D"/>
                </a:solidFill>
                <a:latin typeface="Trebuchet MS"/>
                <a:ea typeface="+mn-ea"/>
                <a:cs typeface="Trebuchet MS"/>
              </a:rPr>
              <a:t>in </a:t>
            </a:r>
            <a:r>
              <a:rPr lang="en-US" sz="1319">
                <a:solidFill>
                  <a:srgbClr val="272D2D"/>
                </a:solidFill>
                <a:latin typeface="Trebuchet MS"/>
                <a:ea typeface="+mn-ea"/>
                <a:cs typeface="Trebuchet MS"/>
              </a:rPr>
              <a:t>connection</a:t>
            </a:r>
            <a:r>
              <a:rPr lang="en-US" sz="1319" spc="30">
                <a:solidFill>
                  <a:srgbClr val="272D2D"/>
                </a:solidFill>
                <a:latin typeface="Trebuchet MS"/>
                <a:ea typeface="+mn-ea"/>
                <a:cs typeface="Trebuchet MS"/>
              </a:rPr>
              <a:t> </a:t>
            </a:r>
            <a:r>
              <a:rPr lang="en-US" sz="1319" spc="-45">
                <a:solidFill>
                  <a:srgbClr val="272D2D"/>
                </a:solidFill>
                <a:latin typeface="Trebuchet MS"/>
                <a:ea typeface="+mn-ea"/>
                <a:cs typeface="Trebuchet MS"/>
              </a:rPr>
              <a:t>therewith.</a:t>
            </a:r>
            <a:r>
              <a:rPr lang="en-US" sz="1319" spc="30">
                <a:solidFill>
                  <a:srgbClr val="272D2D"/>
                </a:solidFill>
                <a:latin typeface="Trebuchet MS"/>
                <a:ea typeface="+mn-ea"/>
                <a:cs typeface="Trebuchet MS"/>
              </a:rPr>
              <a:t> </a:t>
            </a:r>
            <a:r>
              <a:rPr lang="en-US" sz="1319" spc="49">
                <a:solidFill>
                  <a:srgbClr val="272D2D"/>
                </a:solidFill>
                <a:latin typeface="Trebuchet MS"/>
                <a:ea typeface="+mn-ea"/>
                <a:cs typeface="Trebuchet MS"/>
              </a:rPr>
              <a:t>Each</a:t>
            </a:r>
            <a:r>
              <a:rPr lang="en-US" sz="1319" spc="35">
                <a:solidFill>
                  <a:srgbClr val="272D2D"/>
                </a:solidFill>
                <a:latin typeface="Trebuchet MS"/>
                <a:ea typeface="+mn-ea"/>
                <a:cs typeface="Trebuchet MS"/>
              </a:rPr>
              <a:t> </a:t>
            </a:r>
            <a:r>
              <a:rPr lang="en-US" sz="1319" spc="-10">
                <a:solidFill>
                  <a:srgbClr val="272D2D"/>
                </a:solidFill>
                <a:latin typeface="Trebuchet MS"/>
                <a:ea typeface="+mn-ea"/>
                <a:cs typeface="Trebuchet MS"/>
              </a:rPr>
              <a:t>of </a:t>
            </a:r>
            <a:r>
              <a:rPr lang="en-US" sz="1319" spc="59">
                <a:solidFill>
                  <a:srgbClr val="272D2D"/>
                </a:solidFill>
                <a:latin typeface="Trebuchet MS"/>
                <a:ea typeface="+mn-ea"/>
                <a:cs typeface="Trebuchet MS"/>
              </a:rPr>
              <a:t>such</a:t>
            </a:r>
            <a:r>
              <a:rPr lang="en-US" sz="1319" spc="35">
                <a:solidFill>
                  <a:srgbClr val="272D2D"/>
                </a:solidFill>
                <a:latin typeface="Trebuchet MS"/>
                <a:ea typeface="+mn-ea"/>
                <a:cs typeface="Trebuchet MS"/>
              </a:rPr>
              <a:t> </a:t>
            </a:r>
            <a:r>
              <a:rPr lang="en-US" sz="1319" spc="49">
                <a:solidFill>
                  <a:srgbClr val="272D2D"/>
                </a:solidFill>
                <a:latin typeface="Trebuchet MS"/>
                <a:ea typeface="+mn-ea"/>
                <a:cs typeface="Trebuchet MS"/>
              </a:rPr>
              <a:t>persons</a:t>
            </a:r>
            <a:r>
              <a:rPr lang="en-US" sz="1319" spc="30">
                <a:solidFill>
                  <a:srgbClr val="272D2D"/>
                </a:solidFill>
                <a:latin typeface="Trebuchet MS"/>
                <a:ea typeface="+mn-ea"/>
                <a:cs typeface="Trebuchet MS"/>
              </a:rPr>
              <a:t> </a:t>
            </a:r>
            <a:r>
              <a:rPr lang="en-US" sz="1319">
                <a:solidFill>
                  <a:srgbClr val="272D2D"/>
                </a:solidFill>
                <a:latin typeface="Trebuchet MS"/>
                <a:ea typeface="+mn-ea"/>
                <a:cs typeface="Trebuchet MS"/>
              </a:rPr>
              <a:t>accordingly</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disclaims</a:t>
            </a:r>
            <a:r>
              <a:rPr lang="en-US" sz="1319" spc="35">
                <a:solidFill>
                  <a:srgbClr val="272D2D"/>
                </a:solidFill>
                <a:latin typeface="Trebuchet MS"/>
                <a:ea typeface="+mn-ea"/>
                <a:cs typeface="Trebuchet MS"/>
              </a:rPr>
              <a:t> </a:t>
            </a:r>
            <a:r>
              <a:rPr lang="en-US" sz="1319" spc="-40">
                <a:solidFill>
                  <a:srgbClr val="272D2D"/>
                </a:solidFill>
                <a:latin typeface="Trebuchet MS"/>
                <a:ea typeface="+mn-ea"/>
                <a:cs typeface="Trebuchet MS"/>
              </a:rPr>
              <a:t>all</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and</a:t>
            </a:r>
            <a:r>
              <a:rPr lang="en-US" sz="1319" spc="30">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10">
                <a:solidFill>
                  <a:srgbClr val="272D2D"/>
                </a:solidFill>
                <a:latin typeface="Trebuchet MS"/>
                <a:ea typeface="+mn-ea"/>
                <a:cs typeface="Trebuchet MS"/>
              </a:rPr>
              <a:t> liability whatsoever,</a:t>
            </a:r>
            <a:r>
              <a:rPr lang="en-US" sz="1319" spc="-69">
                <a:solidFill>
                  <a:srgbClr val="272D2D"/>
                </a:solidFill>
                <a:latin typeface="Trebuchet MS"/>
                <a:ea typeface="+mn-ea"/>
                <a:cs typeface="Trebuchet MS"/>
              </a:rPr>
              <a:t> </a:t>
            </a:r>
            <a:r>
              <a:rPr lang="en-US" sz="1319">
                <a:solidFill>
                  <a:srgbClr val="272D2D"/>
                </a:solidFill>
                <a:latin typeface="Trebuchet MS"/>
                <a:ea typeface="+mn-ea"/>
                <a:cs typeface="Trebuchet MS"/>
              </a:rPr>
              <a:t>whether</a:t>
            </a:r>
            <a:r>
              <a:rPr lang="en-US" sz="1319" spc="-69">
                <a:solidFill>
                  <a:srgbClr val="272D2D"/>
                </a:solidFill>
                <a:latin typeface="Trebuchet MS"/>
                <a:ea typeface="+mn-ea"/>
                <a:cs typeface="Trebuchet MS"/>
              </a:rPr>
              <a:t> </a:t>
            </a:r>
            <a:r>
              <a:rPr lang="en-US" sz="1319">
                <a:solidFill>
                  <a:srgbClr val="272D2D"/>
                </a:solidFill>
                <a:latin typeface="Trebuchet MS"/>
                <a:ea typeface="+mn-ea"/>
                <a:cs typeface="Trebuchet MS"/>
              </a:rPr>
              <a:t>arising</a:t>
            </a:r>
            <a:r>
              <a:rPr lang="en-US" sz="1319" spc="-35">
                <a:solidFill>
                  <a:srgbClr val="272D2D"/>
                </a:solidFill>
                <a:latin typeface="Trebuchet MS"/>
                <a:ea typeface="+mn-ea"/>
                <a:cs typeface="Trebuchet MS"/>
              </a:rPr>
              <a:t> </a:t>
            </a:r>
            <a:r>
              <a:rPr lang="en-US" sz="1319" spc="-30">
                <a:solidFill>
                  <a:srgbClr val="272D2D"/>
                </a:solidFill>
                <a:latin typeface="Trebuchet MS"/>
                <a:ea typeface="+mn-ea"/>
                <a:cs typeface="Trebuchet MS"/>
              </a:rPr>
              <a:t>in </a:t>
            </a:r>
            <a:r>
              <a:rPr lang="en-US" sz="1319" spc="-89">
                <a:solidFill>
                  <a:srgbClr val="272D2D"/>
                </a:solidFill>
                <a:latin typeface="Trebuchet MS"/>
                <a:ea typeface="+mn-ea"/>
                <a:cs typeface="Trebuchet MS"/>
              </a:rPr>
              <a:t>tort,</a:t>
            </a:r>
            <a:r>
              <a:rPr lang="en-US" sz="1319" spc="-30">
                <a:solidFill>
                  <a:srgbClr val="272D2D"/>
                </a:solidFill>
                <a:latin typeface="Trebuchet MS"/>
                <a:ea typeface="+mn-ea"/>
                <a:cs typeface="Trebuchet MS"/>
              </a:rPr>
              <a:t> </a:t>
            </a:r>
            <a:r>
              <a:rPr lang="en-US" sz="1319" spc="-10">
                <a:solidFill>
                  <a:srgbClr val="272D2D"/>
                </a:solidFill>
                <a:latin typeface="Trebuchet MS"/>
                <a:ea typeface="+mn-ea"/>
                <a:cs typeface="Trebuchet MS"/>
              </a:rPr>
              <a:t>contract</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or</a:t>
            </a:r>
            <a:r>
              <a:rPr lang="en-US" sz="1319" spc="-69">
                <a:solidFill>
                  <a:srgbClr val="272D2D"/>
                </a:solidFill>
                <a:latin typeface="Trebuchet MS"/>
                <a:ea typeface="+mn-ea"/>
                <a:cs typeface="Trebuchet MS"/>
              </a:rPr>
              <a:t> </a:t>
            </a:r>
            <a:r>
              <a:rPr lang="en-US" sz="1319">
                <a:solidFill>
                  <a:srgbClr val="272D2D"/>
                </a:solidFill>
                <a:latin typeface="Trebuchet MS"/>
                <a:ea typeface="+mn-ea"/>
                <a:cs typeface="Trebuchet MS"/>
              </a:rPr>
              <a:t>otherwise</a:t>
            </a:r>
            <a:r>
              <a:rPr lang="en-US" sz="1319" spc="-30">
                <a:solidFill>
                  <a:srgbClr val="272D2D"/>
                </a:solidFill>
                <a:latin typeface="Trebuchet MS"/>
                <a:ea typeface="+mn-ea"/>
                <a:cs typeface="Trebuchet MS"/>
              </a:rPr>
              <a:t> in </a:t>
            </a:r>
            <a:r>
              <a:rPr lang="en-US" sz="1319">
                <a:solidFill>
                  <a:srgbClr val="272D2D"/>
                </a:solidFill>
                <a:latin typeface="Trebuchet MS"/>
                <a:ea typeface="+mn-ea"/>
                <a:cs typeface="Trebuchet MS"/>
              </a:rPr>
              <a:t>respect</a:t>
            </a:r>
            <a:r>
              <a:rPr lang="en-US" sz="1319" spc="-30">
                <a:solidFill>
                  <a:srgbClr val="272D2D"/>
                </a:solidFill>
                <a:latin typeface="Trebuchet MS"/>
                <a:ea typeface="+mn-ea"/>
                <a:cs typeface="Trebuchet MS"/>
              </a:rPr>
              <a:t> </a:t>
            </a:r>
            <a:r>
              <a:rPr lang="en-US" sz="1319" spc="-10">
                <a:solidFill>
                  <a:srgbClr val="272D2D"/>
                </a:solidFill>
                <a:latin typeface="Trebuchet MS"/>
                <a:ea typeface="+mn-ea"/>
                <a:cs typeface="Trebuchet MS"/>
              </a:rPr>
              <a:t>of</a:t>
            </a:r>
            <a:r>
              <a:rPr lang="en-US" sz="1319" spc="-64">
                <a:solidFill>
                  <a:srgbClr val="272D2D"/>
                </a:solidFill>
                <a:latin typeface="Trebuchet MS"/>
                <a:ea typeface="+mn-ea"/>
                <a:cs typeface="Trebuchet MS"/>
              </a:rPr>
              <a:t> </a:t>
            </a:r>
            <a:r>
              <a:rPr lang="en-US" sz="1319" spc="-10">
                <a:solidFill>
                  <a:srgbClr val="272D2D"/>
                </a:solidFill>
                <a:latin typeface="Trebuchet MS"/>
                <a:ea typeface="+mn-ea"/>
                <a:cs typeface="Trebuchet MS"/>
              </a:rPr>
              <a:t>this</a:t>
            </a:r>
            <a:r>
              <a:rPr lang="en-US" sz="1319" spc="-35">
                <a:solidFill>
                  <a:srgbClr val="272D2D"/>
                </a:solidFill>
                <a:latin typeface="Trebuchet MS"/>
                <a:ea typeface="+mn-ea"/>
                <a:cs typeface="Trebuchet MS"/>
              </a:rPr>
              <a:t> </a:t>
            </a:r>
            <a:r>
              <a:rPr lang="en-US" sz="1319" spc="-10">
                <a:solidFill>
                  <a:srgbClr val="272D2D"/>
                </a:solidFill>
                <a:latin typeface="Trebuchet MS"/>
                <a:ea typeface="+mn-ea"/>
                <a:cs typeface="Trebuchet MS"/>
              </a:rPr>
              <a:t>Presentation</a:t>
            </a:r>
            <a:endParaRPr lang="en-US" sz="1319">
              <a:latin typeface="Trebuchet MS"/>
              <a:ea typeface="+mn-ea"/>
              <a:cs typeface="Trebuchet MS"/>
            </a:endParaRPr>
          </a:p>
          <a:p>
            <a:pPr marL="12565" algn="just" defTabSz="909231" rtl="0">
              <a:spcBef>
                <a:spcPts val="25"/>
              </a:spcBef>
            </a:pPr>
            <a:r>
              <a:rPr lang="en-US" sz="1319">
                <a:solidFill>
                  <a:srgbClr val="272D2D"/>
                </a:solidFill>
                <a:latin typeface="Trebuchet MS"/>
                <a:ea typeface="+mn-ea"/>
                <a:cs typeface="Trebuchet MS"/>
              </a:rPr>
              <a:t>or</a:t>
            </a:r>
            <a:r>
              <a:rPr lang="en-US" sz="1319" spc="-69">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69">
                <a:solidFill>
                  <a:srgbClr val="272D2D"/>
                </a:solidFill>
                <a:latin typeface="Trebuchet MS"/>
                <a:ea typeface="+mn-ea"/>
                <a:cs typeface="Trebuchet MS"/>
              </a:rPr>
              <a:t> </a:t>
            </a:r>
            <a:r>
              <a:rPr lang="en-US" sz="1319" spc="59">
                <a:solidFill>
                  <a:srgbClr val="272D2D"/>
                </a:solidFill>
                <a:latin typeface="Trebuchet MS"/>
                <a:ea typeface="+mn-ea"/>
                <a:cs typeface="Trebuchet MS"/>
              </a:rPr>
              <a:t>such</a:t>
            </a:r>
            <a:r>
              <a:rPr lang="en-US" sz="1319" spc="-30">
                <a:solidFill>
                  <a:srgbClr val="272D2D"/>
                </a:solidFill>
                <a:latin typeface="Trebuchet MS"/>
                <a:ea typeface="+mn-ea"/>
                <a:cs typeface="Trebuchet MS"/>
              </a:rPr>
              <a:t> </a:t>
            </a:r>
            <a:r>
              <a:rPr lang="en-US" sz="1319" spc="-10">
                <a:solidFill>
                  <a:srgbClr val="272D2D"/>
                </a:solidFill>
                <a:latin typeface="Trebuchet MS"/>
                <a:ea typeface="+mn-ea"/>
                <a:cs typeface="Trebuchet MS"/>
              </a:rPr>
              <a:t>information.</a:t>
            </a:r>
            <a:endParaRPr lang="en-US" sz="1319">
              <a:latin typeface="Trebuchet MS"/>
              <a:ea typeface="+mn-ea"/>
              <a:cs typeface="Trebuchet MS"/>
            </a:endParaRPr>
          </a:p>
          <a:p>
            <a:pPr algn="just" defTabSz="909231" rtl="0"/>
            <a:endParaRPr sz="1441">
              <a:latin typeface="Trebuchet MS"/>
              <a:ea typeface="+mn-ea"/>
              <a:cs typeface="Trebuchet MS"/>
            </a:endParaRPr>
          </a:p>
          <a:p>
            <a:pPr marL="12565" marR="741357" algn="just" defTabSz="909231" rtl="0"/>
            <a:r>
              <a:rPr lang="en-US" sz="1319">
                <a:solidFill>
                  <a:srgbClr val="272D2D"/>
                </a:solidFill>
                <a:latin typeface="Trebuchet MS"/>
                <a:ea typeface="+mn-ea"/>
                <a:cs typeface="Trebuchet MS"/>
              </a:rPr>
              <a:t>The</a:t>
            </a:r>
            <a:r>
              <a:rPr lang="en-US" sz="1319" spc="5">
                <a:solidFill>
                  <a:srgbClr val="272D2D"/>
                </a:solidFill>
                <a:latin typeface="Trebuchet MS"/>
                <a:ea typeface="+mn-ea"/>
                <a:cs typeface="Trebuchet MS"/>
              </a:rPr>
              <a:t> </a:t>
            </a:r>
            <a:r>
              <a:rPr lang="en-US" sz="1319" spc="-20">
                <a:solidFill>
                  <a:srgbClr val="272D2D"/>
                </a:solidFill>
                <a:latin typeface="Trebuchet MS"/>
                <a:ea typeface="+mn-ea"/>
                <a:cs typeface="Trebuchet MS"/>
              </a:rPr>
              <a:t>information</a:t>
            </a:r>
            <a:r>
              <a:rPr lang="en-US" sz="1319" spc="10">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5">
                <a:solidFill>
                  <a:srgbClr val="272D2D"/>
                </a:solidFill>
                <a:latin typeface="Trebuchet MS"/>
                <a:ea typeface="+mn-ea"/>
                <a:cs typeface="Trebuchet MS"/>
              </a:rPr>
              <a:t> </a:t>
            </a:r>
            <a:r>
              <a:rPr lang="en-US" sz="1319" spc="-10">
                <a:solidFill>
                  <a:srgbClr val="272D2D"/>
                </a:solidFill>
                <a:latin typeface="Trebuchet MS"/>
                <a:ea typeface="+mn-ea"/>
                <a:cs typeface="Trebuchet MS"/>
              </a:rPr>
              <a:t>this</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Presentation</a:t>
            </a:r>
            <a:r>
              <a:rPr lang="en-US" sz="1319" spc="10">
                <a:solidFill>
                  <a:srgbClr val="272D2D"/>
                </a:solidFill>
                <a:latin typeface="Trebuchet MS"/>
                <a:ea typeface="+mn-ea"/>
                <a:cs typeface="Trebuchet MS"/>
              </a:rPr>
              <a:t> </a:t>
            </a:r>
            <a:r>
              <a:rPr lang="en-US" sz="1319" spc="54">
                <a:solidFill>
                  <a:srgbClr val="272D2D"/>
                </a:solidFill>
                <a:latin typeface="Trebuchet MS"/>
                <a:ea typeface="+mn-ea"/>
                <a:cs typeface="Trebuchet MS"/>
              </a:rPr>
              <a:t>may</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include</a:t>
            </a:r>
            <a:r>
              <a:rPr lang="en-US" sz="1319" spc="5">
                <a:solidFill>
                  <a:srgbClr val="272D2D"/>
                </a:solidFill>
                <a:latin typeface="Trebuchet MS"/>
                <a:ea typeface="+mn-ea"/>
                <a:cs typeface="Trebuchet MS"/>
              </a:rPr>
              <a:t> </a:t>
            </a:r>
            <a:r>
              <a:rPr lang="en-US" sz="1319" spc="-10">
                <a:solidFill>
                  <a:srgbClr val="272D2D"/>
                </a:solidFill>
                <a:latin typeface="Trebuchet MS"/>
                <a:ea typeface="+mn-ea"/>
                <a:cs typeface="Trebuchet MS"/>
              </a:rPr>
              <a:t>forward-</a:t>
            </a:r>
            <a:r>
              <a:rPr lang="en-US" sz="1319">
                <a:solidFill>
                  <a:srgbClr val="272D2D"/>
                </a:solidFill>
                <a:latin typeface="Trebuchet MS"/>
                <a:ea typeface="+mn-ea"/>
                <a:cs typeface="Trebuchet MS"/>
              </a:rPr>
              <a:t>looking</a:t>
            </a:r>
            <a:r>
              <a:rPr lang="en-US" sz="1319" spc="10">
                <a:solidFill>
                  <a:srgbClr val="272D2D"/>
                </a:solidFill>
                <a:latin typeface="Trebuchet MS"/>
                <a:ea typeface="+mn-ea"/>
                <a:cs typeface="Trebuchet MS"/>
              </a:rPr>
              <a:t> </a:t>
            </a:r>
            <a:r>
              <a:rPr lang="en-US" sz="1319" spc="-10">
                <a:solidFill>
                  <a:srgbClr val="272D2D"/>
                </a:solidFill>
                <a:latin typeface="Trebuchet MS"/>
                <a:ea typeface="+mn-ea"/>
                <a:cs typeface="Trebuchet MS"/>
              </a:rPr>
              <a:t>statements,</a:t>
            </a:r>
            <a:r>
              <a:rPr lang="en-US" sz="1319" spc="-35">
                <a:solidFill>
                  <a:srgbClr val="272D2D"/>
                </a:solidFill>
                <a:latin typeface="Trebuchet MS"/>
                <a:ea typeface="+mn-ea"/>
                <a:cs typeface="Trebuchet MS"/>
              </a:rPr>
              <a:t> </a:t>
            </a:r>
            <a:r>
              <a:rPr lang="en-US" sz="1319">
                <a:solidFill>
                  <a:srgbClr val="272D2D"/>
                </a:solidFill>
                <a:latin typeface="Trebuchet MS"/>
                <a:ea typeface="+mn-ea"/>
                <a:cs typeface="Trebuchet MS"/>
              </a:rPr>
              <a:t>which</a:t>
            </a:r>
            <a:r>
              <a:rPr lang="en-US" sz="1319" spc="10">
                <a:solidFill>
                  <a:srgbClr val="272D2D"/>
                </a:solidFill>
                <a:latin typeface="Trebuchet MS"/>
                <a:ea typeface="+mn-ea"/>
                <a:cs typeface="Trebuchet MS"/>
              </a:rPr>
              <a:t> </a:t>
            </a:r>
            <a:r>
              <a:rPr lang="en-US" sz="1319" spc="-25">
                <a:solidFill>
                  <a:srgbClr val="272D2D"/>
                </a:solidFill>
                <a:latin typeface="Trebuchet MS"/>
                <a:ea typeface="+mn-ea"/>
                <a:cs typeface="Trebuchet MS"/>
              </a:rPr>
              <a:t>are </a:t>
            </a:r>
            <a:r>
              <a:rPr lang="en-US" sz="1319" spc="64">
                <a:solidFill>
                  <a:srgbClr val="272D2D"/>
                </a:solidFill>
                <a:latin typeface="Trebuchet MS"/>
                <a:ea typeface="+mn-ea"/>
                <a:cs typeface="Trebuchet MS"/>
              </a:rPr>
              <a:t>based</a:t>
            </a:r>
            <a:r>
              <a:rPr lang="en-US" sz="1319" spc="15">
                <a:solidFill>
                  <a:srgbClr val="272D2D"/>
                </a:solidFill>
                <a:latin typeface="Trebuchet MS"/>
                <a:ea typeface="+mn-ea"/>
                <a:cs typeface="Trebuchet MS"/>
              </a:rPr>
              <a:t> </a:t>
            </a:r>
            <a:r>
              <a:rPr lang="en-US" sz="1319" spc="49">
                <a:solidFill>
                  <a:srgbClr val="272D2D"/>
                </a:solidFill>
                <a:latin typeface="Trebuchet MS"/>
                <a:ea typeface="+mn-ea"/>
                <a:cs typeface="Trebuchet MS"/>
              </a:rPr>
              <a:t>on</a:t>
            </a:r>
            <a:r>
              <a:rPr lang="en-US" sz="1319" spc="20">
                <a:solidFill>
                  <a:srgbClr val="272D2D"/>
                </a:solidFill>
                <a:latin typeface="Trebuchet MS"/>
                <a:ea typeface="+mn-ea"/>
                <a:cs typeface="Trebuchet MS"/>
              </a:rPr>
              <a:t> </a:t>
            </a:r>
            <a:r>
              <a:rPr lang="en-US" sz="1319" spc="-10">
                <a:solidFill>
                  <a:srgbClr val="272D2D"/>
                </a:solidFill>
                <a:latin typeface="Trebuchet MS"/>
                <a:ea typeface="+mn-ea"/>
                <a:cs typeface="Trebuchet MS"/>
              </a:rPr>
              <a:t>current</a:t>
            </a:r>
            <a:r>
              <a:rPr lang="en-US" sz="1319" spc="20">
                <a:solidFill>
                  <a:srgbClr val="272D2D"/>
                </a:solidFill>
                <a:latin typeface="Trebuchet MS"/>
                <a:ea typeface="+mn-ea"/>
                <a:cs typeface="Trebuchet MS"/>
              </a:rPr>
              <a:t> </a:t>
            </a:r>
            <a:r>
              <a:rPr lang="en-US" sz="1319" spc="-10">
                <a:solidFill>
                  <a:srgbClr val="272D2D"/>
                </a:solidFill>
                <a:latin typeface="Trebuchet MS"/>
                <a:ea typeface="+mn-ea"/>
                <a:cs typeface="Trebuchet MS"/>
              </a:rPr>
              <a:t>expectations,</a:t>
            </a:r>
            <a:r>
              <a:rPr lang="en-US" sz="1319" spc="20">
                <a:solidFill>
                  <a:srgbClr val="272D2D"/>
                </a:solidFill>
                <a:latin typeface="Trebuchet MS"/>
                <a:ea typeface="+mn-ea"/>
                <a:cs typeface="Trebuchet MS"/>
              </a:rPr>
              <a:t> </a:t>
            </a:r>
            <a:r>
              <a:rPr lang="en-US" sz="1319" spc="-10">
                <a:solidFill>
                  <a:srgbClr val="272D2D"/>
                </a:solidFill>
                <a:latin typeface="Trebuchet MS"/>
                <a:ea typeface="+mn-ea"/>
                <a:cs typeface="Trebuchet MS"/>
              </a:rPr>
              <a:t>projections</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and</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assumptions</a:t>
            </a:r>
            <a:r>
              <a:rPr lang="en-US" sz="1319" spc="20">
                <a:solidFill>
                  <a:srgbClr val="272D2D"/>
                </a:solidFill>
                <a:latin typeface="Trebuchet MS"/>
                <a:ea typeface="+mn-ea"/>
                <a:cs typeface="Trebuchet MS"/>
              </a:rPr>
              <a:t> </a:t>
            </a:r>
            <a:r>
              <a:rPr lang="en-US" sz="1319">
                <a:solidFill>
                  <a:srgbClr val="272D2D"/>
                </a:solidFill>
                <a:latin typeface="Trebuchet MS"/>
                <a:ea typeface="+mn-ea"/>
                <a:cs typeface="Trebuchet MS"/>
              </a:rPr>
              <a:t>about</a:t>
            </a:r>
            <a:r>
              <a:rPr lang="en-US" sz="1319" spc="20">
                <a:solidFill>
                  <a:srgbClr val="272D2D"/>
                </a:solidFill>
                <a:latin typeface="Trebuchet MS"/>
                <a:ea typeface="+mn-ea"/>
                <a:cs typeface="Trebuchet MS"/>
              </a:rPr>
              <a:t> </a:t>
            </a:r>
            <a:r>
              <a:rPr lang="en-US" sz="1319" spc="-25">
                <a:solidFill>
                  <a:srgbClr val="272D2D"/>
                </a:solidFill>
                <a:latin typeface="Trebuchet MS"/>
                <a:ea typeface="+mn-ea"/>
                <a:cs typeface="Trebuchet MS"/>
              </a:rPr>
              <a:t>future</a:t>
            </a:r>
            <a:r>
              <a:rPr lang="en-US" sz="1319" spc="20">
                <a:solidFill>
                  <a:srgbClr val="272D2D"/>
                </a:solidFill>
                <a:latin typeface="Trebuchet MS"/>
                <a:ea typeface="+mn-ea"/>
                <a:cs typeface="Trebuchet MS"/>
              </a:rPr>
              <a:t> </a:t>
            </a:r>
            <a:r>
              <a:rPr lang="en-US" sz="1319" spc="-30">
                <a:solidFill>
                  <a:srgbClr val="272D2D"/>
                </a:solidFill>
                <a:latin typeface="Trebuchet MS"/>
                <a:ea typeface="+mn-ea"/>
                <a:cs typeface="Trebuchet MS"/>
              </a:rPr>
              <a:t>events. </a:t>
            </a:r>
            <a:r>
              <a:rPr lang="en-US" sz="1319" spc="40">
                <a:solidFill>
                  <a:srgbClr val="272D2D"/>
                </a:solidFill>
                <a:latin typeface="Trebuchet MS"/>
                <a:ea typeface="+mn-ea"/>
                <a:cs typeface="Trebuchet MS"/>
              </a:rPr>
              <a:t>These </a:t>
            </a:r>
            <a:r>
              <a:rPr lang="en-US" sz="1319" spc="-10">
                <a:solidFill>
                  <a:srgbClr val="272D2D"/>
                </a:solidFill>
                <a:latin typeface="Trebuchet MS"/>
                <a:ea typeface="+mn-ea"/>
                <a:cs typeface="Trebuchet MS"/>
              </a:rPr>
              <a:t>forward-</a:t>
            </a:r>
            <a:r>
              <a:rPr lang="en-US" sz="1319">
                <a:solidFill>
                  <a:srgbClr val="272D2D"/>
                </a:solidFill>
                <a:latin typeface="Trebuchet MS"/>
                <a:ea typeface="+mn-ea"/>
                <a:cs typeface="Trebuchet MS"/>
              </a:rPr>
              <a:t>looking statements include</a:t>
            </a:r>
            <a:r>
              <a:rPr lang="en-US" sz="1319" spc="5">
                <a:solidFill>
                  <a:srgbClr val="272D2D"/>
                </a:solidFill>
                <a:latin typeface="Trebuchet MS"/>
                <a:ea typeface="+mn-ea"/>
                <a:cs typeface="Trebuchet MS"/>
              </a:rPr>
              <a:t> </a:t>
            </a:r>
            <a:r>
              <a:rPr lang="en-US" sz="1319" spc="-40">
                <a:solidFill>
                  <a:srgbClr val="272D2D"/>
                </a:solidFill>
                <a:latin typeface="Trebuchet MS"/>
                <a:ea typeface="+mn-ea"/>
                <a:cs typeface="Trebuchet MS"/>
              </a:rPr>
              <a:t>all</a:t>
            </a:r>
            <a:r>
              <a:rPr lang="en-US" sz="1319" spc="-45">
                <a:solidFill>
                  <a:srgbClr val="272D2D"/>
                </a:solidFill>
                <a:latin typeface="Trebuchet MS"/>
                <a:ea typeface="+mn-ea"/>
                <a:cs typeface="Trebuchet MS"/>
              </a:rPr>
              <a:t> </a:t>
            </a:r>
            <a:r>
              <a:rPr lang="en-US" sz="1319">
                <a:solidFill>
                  <a:srgbClr val="272D2D"/>
                </a:solidFill>
                <a:latin typeface="Trebuchet MS"/>
                <a:ea typeface="+mn-ea"/>
                <a:cs typeface="Trebuchet MS"/>
              </a:rPr>
              <a:t>matters </a:t>
            </a:r>
            <a:r>
              <a:rPr lang="en-US" sz="1319" spc="-54">
                <a:solidFill>
                  <a:srgbClr val="272D2D"/>
                </a:solidFill>
                <a:latin typeface="Trebuchet MS"/>
                <a:ea typeface="+mn-ea"/>
                <a:cs typeface="Trebuchet MS"/>
              </a:rPr>
              <a:t>that</a:t>
            </a:r>
            <a:r>
              <a:rPr lang="en-US" sz="1319" spc="5">
                <a:solidFill>
                  <a:srgbClr val="272D2D"/>
                </a:solidFill>
                <a:latin typeface="Trebuchet MS"/>
                <a:ea typeface="+mn-ea"/>
                <a:cs typeface="Trebuchet MS"/>
              </a:rPr>
              <a:t> </a:t>
            </a:r>
            <a:r>
              <a:rPr lang="en-US" sz="1319">
                <a:solidFill>
                  <a:srgbClr val="272D2D"/>
                </a:solidFill>
                <a:latin typeface="Trebuchet MS"/>
                <a:ea typeface="+mn-ea"/>
                <a:cs typeface="Trebuchet MS"/>
              </a:rPr>
              <a:t>are not</a:t>
            </a:r>
            <a:r>
              <a:rPr lang="en-US" sz="1319" spc="5">
                <a:solidFill>
                  <a:srgbClr val="272D2D"/>
                </a:solidFill>
                <a:latin typeface="Trebuchet MS"/>
                <a:ea typeface="+mn-ea"/>
                <a:cs typeface="Trebuchet MS"/>
              </a:rPr>
              <a:t> </a:t>
            </a:r>
            <a:r>
              <a:rPr lang="en-US" sz="1319" spc="-25">
                <a:solidFill>
                  <a:srgbClr val="272D2D"/>
                </a:solidFill>
                <a:latin typeface="Trebuchet MS"/>
                <a:ea typeface="+mn-ea"/>
                <a:cs typeface="Trebuchet MS"/>
              </a:rPr>
              <a:t>historical</a:t>
            </a:r>
            <a:r>
              <a:rPr lang="en-US" sz="1319" spc="-45">
                <a:solidFill>
                  <a:srgbClr val="272D2D"/>
                </a:solidFill>
                <a:latin typeface="Trebuchet MS"/>
                <a:ea typeface="+mn-ea"/>
                <a:cs typeface="Trebuchet MS"/>
              </a:rPr>
              <a:t> </a:t>
            </a:r>
            <a:r>
              <a:rPr lang="en-US" sz="1319" spc="-49">
                <a:solidFill>
                  <a:srgbClr val="272D2D"/>
                </a:solidFill>
                <a:latin typeface="Trebuchet MS"/>
                <a:ea typeface="+mn-ea"/>
                <a:cs typeface="Trebuchet MS"/>
              </a:rPr>
              <a:t>facts. </a:t>
            </a:r>
            <a:r>
              <a:rPr lang="en-US" sz="1319" spc="30">
                <a:solidFill>
                  <a:srgbClr val="272D2D"/>
                </a:solidFill>
                <a:latin typeface="Trebuchet MS"/>
                <a:ea typeface="+mn-ea"/>
                <a:cs typeface="Trebuchet MS"/>
              </a:rPr>
              <a:t>These</a:t>
            </a:r>
            <a:endParaRPr lang="en-US" sz="1319">
              <a:latin typeface="Trebuchet MS"/>
              <a:ea typeface="+mn-ea"/>
              <a:cs typeface="Trebuchet MS"/>
            </a:endParaRPr>
          </a:p>
          <a:p>
            <a:pPr marL="12565" algn="just" defTabSz="909231" rtl="0">
              <a:spcBef>
                <a:spcPts val="5"/>
              </a:spcBef>
            </a:pPr>
            <a:r>
              <a:rPr lang="en-US" sz="1319" spc="-10">
                <a:solidFill>
                  <a:srgbClr val="272D2D"/>
                </a:solidFill>
                <a:latin typeface="Trebuchet MS"/>
                <a:ea typeface="+mn-ea"/>
                <a:cs typeface="Trebuchet MS"/>
              </a:rPr>
              <a:t>forward-</a:t>
            </a:r>
            <a:r>
              <a:rPr lang="en-US" sz="1319">
                <a:solidFill>
                  <a:srgbClr val="272D2D"/>
                </a:solidFill>
                <a:latin typeface="Trebuchet MS"/>
                <a:ea typeface="+mn-ea"/>
                <a:cs typeface="Trebuchet MS"/>
              </a:rPr>
              <a:t>looking</a:t>
            </a:r>
            <a:r>
              <a:rPr lang="en-US" sz="1319" spc="10">
                <a:solidFill>
                  <a:srgbClr val="272D2D"/>
                </a:solidFill>
                <a:latin typeface="Trebuchet MS"/>
                <a:ea typeface="+mn-ea"/>
                <a:cs typeface="Trebuchet MS"/>
              </a:rPr>
              <a:t> </a:t>
            </a:r>
            <a:r>
              <a:rPr lang="en-US" sz="1319">
                <a:solidFill>
                  <a:srgbClr val="272D2D"/>
                </a:solidFill>
                <a:latin typeface="Trebuchet MS"/>
                <a:ea typeface="+mn-ea"/>
                <a:cs typeface="Trebuchet MS"/>
              </a:rPr>
              <a:t>statements</a:t>
            </a:r>
            <a:r>
              <a:rPr lang="en-US" sz="1319" spc="15">
                <a:solidFill>
                  <a:srgbClr val="272D2D"/>
                </a:solidFill>
                <a:latin typeface="Trebuchet MS"/>
                <a:ea typeface="+mn-ea"/>
                <a:cs typeface="Trebuchet MS"/>
              </a:rPr>
              <a:t> </a:t>
            </a:r>
            <a:r>
              <a:rPr lang="en-US" sz="1319" spc="54">
                <a:solidFill>
                  <a:srgbClr val="272D2D"/>
                </a:solidFill>
                <a:latin typeface="Trebuchet MS"/>
                <a:ea typeface="+mn-ea"/>
                <a:cs typeface="Trebuchet MS"/>
              </a:rPr>
              <a:t>as</a:t>
            </a:r>
            <a:r>
              <a:rPr lang="en-US" sz="1319" spc="-25">
                <a:solidFill>
                  <a:srgbClr val="272D2D"/>
                </a:solidFill>
                <a:latin typeface="Trebuchet MS"/>
                <a:ea typeface="+mn-ea"/>
                <a:cs typeface="Trebuchet MS"/>
              </a:rPr>
              <a:t> </a:t>
            </a:r>
            <a:r>
              <a:rPr lang="en-US" sz="1319">
                <a:solidFill>
                  <a:srgbClr val="272D2D"/>
                </a:solidFill>
                <a:latin typeface="Trebuchet MS"/>
                <a:ea typeface="+mn-ea"/>
                <a:cs typeface="Trebuchet MS"/>
              </a:rPr>
              <a:t>well</a:t>
            </a:r>
            <a:r>
              <a:rPr lang="en-US" sz="1319" spc="-35">
                <a:solidFill>
                  <a:srgbClr val="272D2D"/>
                </a:solidFill>
                <a:latin typeface="Trebuchet MS"/>
                <a:ea typeface="+mn-ea"/>
                <a:cs typeface="Trebuchet MS"/>
              </a:rPr>
              <a:t> </a:t>
            </a:r>
            <a:r>
              <a:rPr lang="en-US" sz="1319" spc="54">
                <a:solidFill>
                  <a:srgbClr val="272D2D"/>
                </a:solidFill>
                <a:latin typeface="Trebuchet MS"/>
                <a:ea typeface="+mn-ea"/>
                <a:cs typeface="Trebuchet MS"/>
              </a:rPr>
              <a:t>as</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those</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included</a:t>
            </a:r>
            <a:r>
              <a:rPr lang="en-US" sz="1319" spc="10">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15">
                <a:solidFill>
                  <a:srgbClr val="272D2D"/>
                </a:solidFill>
                <a:latin typeface="Trebuchet MS"/>
                <a:ea typeface="+mn-ea"/>
                <a:cs typeface="Trebuchet MS"/>
              </a:rPr>
              <a:t> </a:t>
            </a:r>
            <a:r>
              <a:rPr lang="en-US" sz="1319">
                <a:solidFill>
                  <a:srgbClr val="272D2D"/>
                </a:solidFill>
                <a:latin typeface="Trebuchet MS"/>
                <a:ea typeface="+mn-ea"/>
                <a:cs typeface="Trebuchet MS"/>
              </a:rPr>
              <a:t>any</a:t>
            </a:r>
            <a:r>
              <a:rPr lang="en-US" sz="1319" spc="-25">
                <a:solidFill>
                  <a:srgbClr val="272D2D"/>
                </a:solidFill>
                <a:latin typeface="Trebuchet MS"/>
                <a:ea typeface="+mn-ea"/>
                <a:cs typeface="Trebuchet MS"/>
              </a:rPr>
              <a:t> </a:t>
            </a:r>
            <a:r>
              <a:rPr lang="en-US" sz="1319" spc="-10">
                <a:solidFill>
                  <a:srgbClr val="272D2D"/>
                </a:solidFill>
                <a:latin typeface="Trebuchet MS"/>
                <a:ea typeface="+mn-ea"/>
                <a:cs typeface="Trebuchet MS"/>
              </a:rPr>
              <a:t>other</a:t>
            </a:r>
            <a:r>
              <a:rPr lang="en-US" sz="1319" spc="-30">
                <a:solidFill>
                  <a:srgbClr val="272D2D"/>
                </a:solidFill>
                <a:latin typeface="Trebuchet MS"/>
                <a:ea typeface="+mn-ea"/>
                <a:cs typeface="Trebuchet MS"/>
              </a:rPr>
              <a:t> </a:t>
            </a:r>
            <a:r>
              <a:rPr lang="en-US" sz="1319" spc="-20">
                <a:solidFill>
                  <a:srgbClr val="272D2D"/>
                </a:solidFill>
                <a:latin typeface="Trebuchet MS"/>
                <a:ea typeface="+mn-ea"/>
                <a:cs typeface="Trebuchet MS"/>
              </a:rPr>
              <a:t>information</a:t>
            </a:r>
            <a:r>
              <a:rPr lang="en-US" sz="1319" spc="15">
                <a:solidFill>
                  <a:srgbClr val="272D2D"/>
                </a:solidFill>
                <a:latin typeface="Trebuchet MS"/>
                <a:ea typeface="+mn-ea"/>
                <a:cs typeface="Trebuchet MS"/>
              </a:rPr>
              <a:t> </a:t>
            </a:r>
            <a:r>
              <a:rPr lang="en-US" sz="1319" spc="54">
                <a:solidFill>
                  <a:srgbClr val="272D2D"/>
                </a:solidFill>
                <a:latin typeface="Trebuchet MS"/>
                <a:ea typeface="+mn-ea"/>
                <a:cs typeface="Trebuchet MS"/>
              </a:rPr>
              <a:t>discussed</a:t>
            </a:r>
            <a:r>
              <a:rPr lang="en-US" sz="1319" spc="15">
                <a:solidFill>
                  <a:srgbClr val="272D2D"/>
                </a:solidFill>
                <a:latin typeface="Trebuchet MS"/>
                <a:ea typeface="+mn-ea"/>
                <a:cs typeface="Trebuchet MS"/>
              </a:rPr>
              <a:t> </a:t>
            </a:r>
            <a:r>
              <a:rPr lang="en-US" sz="1319" spc="-30">
                <a:solidFill>
                  <a:srgbClr val="272D2D"/>
                </a:solidFill>
                <a:latin typeface="Trebuchet MS"/>
                <a:ea typeface="+mn-ea"/>
                <a:cs typeface="Trebuchet MS"/>
              </a:rPr>
              <a:t>in</a:t>
            </a:r>
            <a:r>
              <a:rPr lang="en-US" sz="1319" spc="15">
                <a:solidFill>
                  <a:srgbClr val="272D2D"/>
                </a:solidFill>
                <a:latin typeface="Trebuchet MS"/>
                <a:ea typeface="+mn-ea"/>
                <a:cs typeface="Trebuchet MS"/>
              </a:rPr>
              <a:t> </a:t>
            </a:r>
            <a:r>
              <a:rPr lang="en-US" sz="1319" spc="-25">
                <a:solidFill>
                  <a:srgbClr val="272D2D"/>
                </a:solidFill>
                <a:latin typeface="Trebuchet MS"/>
                <a:ea typeface="+mn-ea"/>
                <a:cs typeface="Trebuchet MS"/>
              </a:rPr>
              <a:t>the</a:t>
            </a:r>
            <a:endParaRPr lang="en-US" sz="1319">
              <a:highlight>
                <a:srgbClr val="FFFF00"/>
              </a:highlight>
              <a:latin typeface="Trebuchet MS"/>
              <a:ea typeface="+mn-ea"/>
              <a:cs typeface="Trebuchet MS"/>
            </a:endParaRPr>
          </a:p>
          <a:p>
            <a:pPr algn="just" defTabSz="909231" rtl="0"/>
            <a:endParaRPr sz="1591">
              <a:latin typeface="Trebuchet MS"/>
              <a:ea typeface="+mn-ea"/>
              <a:cs typeface="Trebuchet MS"/>
            </a:endParaRPr>
          </a:p>
          <a:p>
            <a:pPr algn="just" defTabSz="909231" rtl="0">
              <a:spcBef>
                <a:spcPts val="10"/>
              </a:spcBef>
            </a:pPr>
            <a:endParaRPr sz="1591">
              <a:latin typeface="Trebuchet MS"/>
              <a:ea typeface="+mn-ea"/>
              <a:cs typeface="Trebuchet MS"/>
            </a:endParaRPr>
          </a:p>
          <a:p>
            <a:pPr marL="13612" algn="just" defTabSz="909231" rtl="0">
              <a:spcBef>
                <a:spcPts val="5"/>
              </a:spcBef>
            </a:pPr>
            <a:r>
              <a:rPr lang="en-US" sz="1814" spc="15">
                <a:solidFill>
                  <a:srgbClr val="4F9C45"/>
                </a:solidFill>
                <a:latin typeface="Trebuchet MS"/>
                <a:ea typeface="+mn-ea"/>
                <a:cs typeface="Trebuchet MS"/>
              </a:rPr>
              <a:t>2</a:t>
            </a:r>
            <a:endParaRPr lang="en-US" sz="1814">
              <a:latin typeface="Trebuchet MS"/>
              <a:ea typeface="+mn-ea"/>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4ECD8-97AF-050E-AC56-F5A5BAB6ACB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1645900" y="-97014"/>
            <a:ext cx="8793750" cy="11586282"/>
          </a:xfrm>
          <a:prstGeom prst="rect">
            <a:avLst/>
          </a:prstGeom>
        </p:spPr>
      </p:pic>
      <p:sp>
        <p:nvSpPr>
          <p:cNvPr id="22" name="object 12">
            <a:extLst>
              <a:ext uri="{FF2B5EF4-FFF2-40B4-BE49-F238E27FC236}">
                <a16:creationId xmlns:a16="http://schemas.microsoft.com/office/drawing/2014/main" id="{D32946B7-4030-39F7-506B-F9A6B63FE935}"/>
              </a:ext>
            </a:extLst>
          </p:cNvPr>
          <p:cNvSpPr/>
          <p:nvPr/>
        </p:nvSpPr>
        <p:spPr>
          <a:xfrm>
            <a:off x="-3662" y="4316776"/>
            <a:ext cx="6432807" cy="7109678"/>
          </a:xfrm>
          <a:custGeom>
            <a:avLst/>
            <a:gdLst/>
            <a:ahLst/>
            <a:cxnLst/>
            <a:rect l="l" t="t" r="r" b="b"/>
            <a:pathLst>
              <a:path w="6469380" h="7150100">
                <a:moveTo>
                  <a:pt x="3621442" y="114300"/>
                </a:moveTo>
                <a:lnTo>
                  <a:pt x="2986846" y="114300"/>
                </a:lnTo>
                <a:lnTo>
                  <a:pt x="3036458" y="127000"/>
                </a:lnTo>
                <a:lnTo>
                  <a:pt x="3085992" y="127000"/>
                </a:lnTo>
                <a:lnTo>
                  <a:pt x="3135440" y="139700"/>
                </a:lnTo>
                <a:lnTo>
                  <a:pt x="3184797" y="139700"/>
                </a:lnTo>
                <a:lnTo>
                  <a:pt x="3234055" y="152400"/>
                </a:lnTo>
                <a:lnTo>
                  <a:pt x="3283207" y="152400"/>
                </a:lnTo>
                <a:lnTo>
                  <a:pt x="3381168" y="177800"/>
                </a:lnTo>
                <a:lnTo>
                  <a:pt x="3429963" y="177800"/>
                </a:lnTo>
                <a:lnTo>
                  <a:pt x="3862317" y="292100"/>
                </a:lnTo>
                <a:lnTo>
                  <a:pt x="3909475" y="317500"/>
                </a:lnTo>
                <a:lnTo>
                  <a:pt x="4003182" y="342900"/>
                </a:lnTo>
                <a:lnTo>
                  <a:pt x="4049717" y="368300"/>
                </a:lnTo>
                <a:lnTo>
                  <a:pt x="4096030" y="381000"/>
                </a:lnTo>
                <a:lnTo>
                  <a:pt x="4142115" y="406400"/>
                </a:lnTo>
                <a:lnTo>
                  <a:pt x="4187964" y="419100"/>
                </a:lnTo>
                <a:lnTo>
                  <a:pt x="4323876" y="495300"/>
                </a:lnTo>
                <a:lnTo>
                  <a:pt x="4368524" y="508000"/>
                </a:lnTo>
                <a:lnTo>
                  <a:pt x="4456786" y="558800"/>
                </a:lnTo>
                <a:lnTo>
                  <a:pt x="4629017" y="660400"/>
                </a:lnTo>
                <a:lnTo>
                  <a:pt x="4754265" y="736600"/>
                </a:lnTo>
                <a:lnTo>
                  <a:pt x="4795238" y="774700"/>
                </a:lnTo>
                <a:lnTo>
                  <a:pt x="4915750" y="850900"/>
                </a:lnTo>
                <a:lnTo>
                  <a:pt x="4955101" y="889000"/>
                </a:lnTo>
                <a:lnTo>
                  <a:pt x="4994032" y="914400"/>
                </a:lnTo>
                <a:lnTo>
                  <a:pt x="5032540" y="952500"/>
                </a:lnTo>
                <a:lnTo>
                  <a:pt x="5070617" y="977900"/>
                </a:lnTo>
                <a:lnTo>
                  <a:pt x="5108259" y="1016000"/>
                </a:lnTo>
                <a:lnTo>
                  <a:pt x="5145461" y="1041400"/>
                </a:lnTo>
                <a:lnTo>
                  <a:pt x="5182217" y="1079500"/>
                </a:lnTo>
                <a:lnTo>
                  <a:pt x="5218521" y="1117600"/>
                </a:lnTo>
                <a:lnTo>
                  <a:pt x="5254368" y="1143000"/>
                </a:lnTo>
                <a:lnTo>
                  <a:pt x="5289753" y="1181100"/>
                </a:lnTo>
                <a:lnTo>
                  <a:pt x="5324670" y="1219200"/>
                </a:lnTo>
                <a:lnTo>
                  <a:pt x="5359114" y="1257300"/>
                </a:lnTo>
                <a:lnTo>
                  <a:pt x="5393080" y="1295400"/>
                </a:lnTo>
                <a:lnTo>
                  <a:pt x="5426561" y="1333500"/>
                </a:lnTo>
                <a:lnTo>
                  <a:pt x="5459553" y="1371600"/>
                </a:lnTo>
                <a:lnTo>
                  <a:pt x="5492051" y="1409700"/>
                </a:lnTo>
                <a:lnTo>
                  <a:pt x="5524048" y="1447800"/>
                </a:lnTo>
                <a:lnTo>
                  <a:pt x="5555540" y="1485900"/>
                </a:lnTo>
                <a:lnTo>
                  <a:pt x="5586520" y="1524000"/>
                </a:lnTo>
                <a:lnTo>
                  <a:pt x="5616985" y="1562100"/>
                </a:lnTo>
                <a:lnTo>
                  <a:pt x="5646901" y="1600200"/>
                </a:lnTo>
                <a:lnTo>
                  <a:pt x="5676242" y="1638300"/>
                </a:lnTo>
                <a:lnTo>
                  <a:pt x="5705003" y="1676400"/>
                </a:lnTo>
                <a:lnTo>
                  <a:pt x="5733183" y="1727200"/>
                </a:lnTo>
                <a:lnTo>
                  <a:pt x="5760778" y="1765300"/>
                </a:lnTo>
                <a:lnTo>
                  <a:pt x="5787786" y="1803400"/>
                </a:lnTo>
                <a:lnTo>
                  <a:pt x="5814204" y="1854200"/>
                </a:lnTo>
                <a:lnTo>
                  <a:pt x="5840030" y="1892300"/>
                </a:lnTo>
                <a:lnTo>
                  <a:pt x="5865260" y="1930400"/>
                </a:lnTo>
                <a:lnTo>
                  <a:pt x="5889892" y="1981200"/>
                </a:lnTo>
                <a:lnTo>
                  <a:pt x="5913923" y="2019300"/>
                </a:lnTo>
                <a:lnTo>
                  <a:pt x="5937351" y="2070100"/>
                </a:lnTo>
                <a:lnTo>
                  <a:pt x="5960172" y="2108200"/>
                </a:lnTo>
                <a:lnTo>
                  <a:pt x="5982384" y="2159000"/>
                </a:lnTo>
                <a:lnTo>
                  <a:pt x="6003985" y="2197100"/>
                </a:lnTo>
                <a:lnTo>
                  <a:pt x="6024971" y="2247900"/>
                </a:lnTo>
                <a:lnTo>
                  <a:pt x="6045341" y="2286000"/>
                </a:lnTo>
                <a:lnTo>
                  <a:pt x="6065090" y="2336800"/>
                </a:lnTo>
                <a:lnTo>
                  <a:pt x="6084217" y="2387600"/>
                </a:lnTo>
                <a:lnTo>
                  <a:pt x="6102718" y="2425700"/>
                </a:lnTo>
                <a:lnTo>
                  <a:pt x="6120592" y="2476500"/>
                </a:lnTo>
                <a:lnTo>
                  <a:pt x="6137835" y="2514600"/>
                </a:lnTo>
                <a:lnTo>
                  <a:pt x="6154444" y="2565400"/>
                </a:lnTo>
                <a:lnTo>
                  <a:pt x="6170417" y="2616200"/>
                </a:lnTo>
                <a:lnTo>
                  <a:pt x="6185752" y="2667000"/>
                </a:lnTo>
                <a:lnTo>
                  <a:pt x="6200445" y="2705100"/>
                </a:lnTo>
                <a:lnTo>
                  <a:pt x="6214493" y="2755900"/>
                </a:lnTo>
                <a:lnTo>
                  <a:pt x="6227894" y="2806700"/>
                </a:lnTo>
                <a:lnTo>
                  <a:pt x="6240646" y="2857500"/>
                </a:lnTo>
                <a:lnTo>
                  <a:pt x="6252745" y="2908300"/>
                </a:lnTo>
                <a:lnTo>
                  <a:pt x="6264189" y="2946400"/>
                </a:lnTo>
                <a:lnTo>
                  <a:pt x="6274976" y="2997200"/>
                </a:lnTo>
                <a:lnTo>
                  <a:pt x="6285101" y="3048000"/>
                </a:lnTo>
                <a:lnTo>
                  <a:pt x="6294563" y="3098800"/>
                </a:lnTo>
                <a:lnTo>
                  <a:pt x="6303360" y="3149600"/>
                </a:lnTo>
                <a:lnTo>
                  <a:pt x="6311487" y="3200400"/>
                </a:lnTo>
                <a:lnTo>
                  <a:pt x="6318937" y="3251200"/>
                </a:lnTo>
                <a:lnTo>
                  <a:pt x="6325702" y="3289300"/>
                </a:lnTo>
                <a:lnTo>
                  <a:pt x="6331784" y="3340100"/>
                </a:lnTo>
                <a:lnTo>
                  <a:pt x="6337183" y="3390900"/>
                </a:lnTo>
                <a:lnTo>
                  <a:pt x="6341899" y="3441700"/>
                </a:lnTo>
                <a:lnTo>
                  <a:pt x="6345934" y="3492500"/>
                </a:lnTo>
                <a:lnTo>
                  <a:pt x="6349288" y="3543300"/>
                </a:lnTo>
                <a:lnTo>
                  <a:pt x="6351961" y="3594100"/>
                </a:lnTo>
                <a:lnTo>
                  <a:pt x="6353954" y="3644900"/>
                </a:lnTo>
                <a:lnTo>
                  <a:pt x="6355268" y="3695700"/>
                </a:lnTo>
                <a:lnTo>
                  <a:pt x="6355903" y="3746500"/>
                </a:lnTo>
                <a:lnTo>
                  <a:pt x="6355860" y="3797300"/>
                </a:lnTo>
                <a:lnTo>
                  <a:pt x="6355140" y="3848100"/>
                </a:lnTo>
                <a:lnTo>
                  <a:pt x="6353743" y="3886200"/>
                </a:lnTo>
                <a:lnTo>
                  <a:pt x="6351670" y="3937000"/>
                </a:lnTo>
                <a:lnTo>
                  <a:pt x="6348921" y="3987800"/>
                </a:lnTo>
                <a:lnTo>
                  <a:pt x="6345498" y="4038600"/>
                </a:lnTo>
                <a:lnTo>
                  <a:pt x="6341400" y="4089400"/>
                </a:lnTo>
                <a:lnTo>
                  <a:pt x="6336628" y="4140200"/>
                </a:lnTo>
                <a:lnTo>
                  <a:pt x="6331183" y="4191000"/>
                </a:lnTo>
                <a:lnTo>
                  <a:pt x="6325066" y="4241800"/>
                </a:lnTo>
                <a:lnTo>
                  <a:pt x="6318277" y="4292600"/>
                </a:lnTo>
                <a:lnTo>
                  <a:pt x="6310817" y="4343400"/>
                </a:lnTo>
                <a:lnTo>
                  <a:pt x="6302687" y="4381500"/>
                </a:lnTo>
                <a:lnTo>
                  <a:pt x="6293886" y="4432300"/>
                </a:lnTo>
                <a:lnTo>
                  <a:pt x="6284416" y="4483100"/>
                </a:lnTo>
                <a:lnTo>
                  <a:pt x="6274278" y="4533900"/>
                </a:lnTo>
                <a:lnTo>
                  <a:pt x="6263471" y="4584700"/>
                </a:lnTo>
                <a:lnTo>
                  <a:pt x="6251997" y="4635500"/>
                </a:lnTo>
                <a:lnTo>
                  <a:pt x="6239856" y="4673600"/>
                </a:lnTo>
                <a:lnTo>
                  <a:pt x="6227049" y="4724400"/>
                </a:lnTo>
                <a:lnTo>
                  <a:pt x="6213576" y="4775200"/>
                </a:lnTo>
                <a:lnTo>
                  <a:pt x="6199438" y="4826000"/>
                </a:lnTo>
                <a:lnTo>
                  <a:pt x="6184636" y="4876800"/>
                </a:lnTo>
                <a:lnTo>
                  <a:pt x="6169170" y="4914900"/>
                </a:lnTo>
                <a:lnTo>
                  <a:pt x="6153041" y="4965700"/>
                </a:lnTo>
                <a:lnTo>
                  <a:pt x="6136265" y="5016500"/>
                </a:lnTo>
                <a:lnTo>
                  <a:pt x="6118858" y="5054600"/>
                </a:lnTo>
                <a:lnTo>
                  <a:pt x="6100824" y="5105400"/>
                </a:lnTo>
                <a:lnTo>
                  <a:pt x="6082167" y="5156200"/>
                </a:lnTo>
                <a:lnTo>
                  <a:pt x="6062892" y="5194300"/>
                </a:lnTo>
                <a:lnTo>
                  <a:pt x="6043001" y="5245100"/>
                </a:lnTo>
                <a:lnTo>
                  <a:pt x="6022499" y="5295900"/>
                </a:lnTo>
                <a:lnTo>
                  <a:pt x="6001389" y="5334000"/>
                </a:lnTo>
                <a:lnTo>
                  <a:pt x="5979676" y="5384800"/>
                </a:lnTo>
                <a:lnTo>
                  <a:pt x="5957363" y="5422900"/>
                </a:lnTo>
                <a:lnTo>
                  <a:pt x="5934453" y="5473700"/>
                </a:lnTo>
                <a:lnTo>
                  <a:pt x="5910951" y="5511800"/>
                </a:lnTo>
                <a:lnTo>
                  <a:pt x="5886861" y="5562600"/>
                </a:lnTo>
                <a:lnTo>
                  <a:pt x="5862185" y="5600700"/>
                </a:lnTo>
                <a:lnTo>
                  <a:pt x="5836929" y="5638800"/>
                </a:lnTo>
                <a:lnTo>
                  <a:pt x="5811096" y="5689600"/>
                </a:lnTo>
                <a:lnTo>
                  <a:pt x="5784689" y="5727700"/>
                </a:lnTo>
                <a:lnTo>
                  <a:pt x="5757713" y="5765800"/>
                </a:lnTo>
                <a:lnTo>
                  <a:pt x="5730171" y="5816600"/>
                </a:lnTo>
                <a:lnTo>
                  <a:pt x="5702068" y="5854700"/>
                </a:lnTo>
                <a:lnTo>
                  <a:pt x="5673406" y="5892800"/>
                </a:lnTo>
                <a:lnTo>
                  <a:pt x="5644189" y="5930900"/>
                </a:lnTo>
                <a:lnTo>
                  <a:pt x="5614423" y="5969000"/>
                </a:lnTo>
                <a:lnTo>
                  <a:pt x="5584109" y="6007100"/>
                </a:lnTo>
                <a:lnTo>
                  <a:pt x="5553253" y="6045200"/>
                </a:lnTo>
                <a:lnTo>
                  <a:pt x="5521858" y="6083300"/>
                </a:lnTo>
                <a:lnTo>
                  <a:pt x="5489927" y="6121400"/>
                </a:lnTo>
                <a:lnTo>
                  <a:pt x="5457465" y="6159500"/>
                </a:lnTo>
                <a:lnTo>
                  <a:pt x="5424475" y="6197600"/>
                </a:lnTo>
                <a:lnTo>
                  <a:pt x="5390962" y="6235700"/>
                </a:lnTo>
                <a:lnTo>
                  <a:pt x="5356928" y="6273800"/>
                </a:lnTo>
                <a:lnTo>
                  <a:pt x="5322378" y="6311900"/>
                </a:lnTo>
                <a:lnTo>
                  <a:pt x="5287316" y="6350000"/>
                </a:lnTo>
                <a:lnTo>
                  <a:pt x="5251745" y="6388100"/>
                </a:lnTo>
                <a:lnTo>
                  <a:pt x="5215669" y="6413500"/>
                </a:lnTo>
                <a:lnTo>
                  <a:pt x="5142189" y="6489700"/>
                </a:lnTo>
                <a:lnTo>
                  <a:pt x="5104860" y="6515100"/>
                </a:lnTo>
                <a:lnTo>
                  <a:pt x="5067113" y="6553200"/>
                </a:lnTo>
                <a:lnTo>
                  <a:pt x="5028954" y="6578600"/>
                </a:lnTo>
                <a:lnTo>
                  <a:pt x="4990387" y="6616700"/>
                </a:lnTo>
                <a:lnTo>
                  <a:pt x="4951420" y="6642100"/>
                </a:lnTo>
                <a:lnTo>
                  <a:pt x="4912059" y="6680200"/>
                </a:lnTo>
                <a:lnTo>
                  <a:pt x="4832176" y="6731000"/>
                </a:lnTo>
                <a:lnTo>
                  <a:pt x="4791667" y="6769100"/>
                </a:lnTo>
                <a:lnTo>
                  <a:pt x="4667941" y="6845300"/>
                </a:lnTo>
                <a:lnTo>
                  <a:pt x="4541044" y="6921500"/>
                </a:lnTo>
                <a:lnTo>
                  <a:pt x="4367197" y="7023100"/>
                </a:lnTo>
                <a:lnTo>
                  <a:pt x="4322945" y="7035800"/>
                </a:lnTo>
                <a:lnTo>
                  <a:pt x="4233535" y="7086600"/>
                </a:lnTo>
                <a:lnTo>
                  <a:pt x="4188389" y="7099300"/>
                </a:lnTo>
                <a:lnTo>
                  <a:pt x="4142957" y="7124700"/>
                </a:lnTo>
                <a:lnTo>
                  <a:pt x="4097245" y="7137400"/>
                </a:lnTo>
                <a:lnTo>
                  <a:pt x="4065103" y="7150100"/>
                </a:lnTo>
                <a:lnTo>
                  <a:pt x="4354362" y="7150100"/>
                </a:lnTo>
                <a:lnTo>
                  <a:pt x="4398888" y="7124700"/>
                </a:lnTo>
                <a:lnTo>
                  <a:pt x="4443115" y="7112000"/>
                </a:lnTo>
                <a:lnTo>
                  <a:pt x="4616905" y="7010400"/>
                </a:lnTo>
                <a:lnTo>
                  <a:pt x="4785434" y="6908800"/>
                </a:lnTo>
                <a:lnTo>
                  <a:pt x="4826701" y="6870700"/>
                </a:lnTo>
                <a:lnTo>
                  <a:pt x="4948334" y="6794500"/>
                </a:lnTo>
                <a:lnTo>
                  <a:pt x="4988137" y="6756400"/>
                </a:lnTo>
                <a:lnTo>
                  <a:pt x="5027559" y="6731000"/>
                </a:lnTo>
                <a:lnTo>
                  <a:pt x="5066595" y="6692900"/>
                </a:lnTo>
                <a:lnTo>
                  <a:pt x="5105239" y="6667500"/>
                </a:lnTo>
                <a:lnTo>
                  <a:pt x="5143485" y="6629400"/>
                </a:lnTo>
                <a:lnTo>
                  <a:pt x="5181328" y="6604000"/>
                </a:lnTo>
                <a:lnTo>
                  <a:pt x="5218762" y="6565900"/>
                </a:lnTo>
                <a:lnTo>
                  <a:pt x="5255781" y="6540500"/>
                </a:lnTo>
                <a:lnTo>
                  <a:pt x="5292476" y="6502400"/>
                </a:lnTo>
                <a:lnTo>
                  <a:pt x="5328681" y="6464300"/>
                </a:lnTo>
                <a:lnTo>
                  <a:pt x="5364395" y="6426200"/>
                </a:lnTo>
                <a:lnTo>
                  <a:pt x="5399613" y="6400800"/>
                </a:lnTo>
                <a:lnTo>
                  <a:pt x="5434330" y="6362700"/>
                </a:lnTo>
                <a:lnTo>
                  <a:pt x="5468545" y="6324600"/>
                </a:lnTo>
                <a:lnTo>
                  <a:pt x="5502253" y="6286500"/>
                </a:lnTo>
                <a:lnTo>
                  <a:pt x="5535450" y="6248400"/>
                </a:lnTo>
                <a:lnTo>
                  <a:pt x="5568133" y="6210300"/>
                </a:lnTo>
                <a:lnTo>
                  <a:pt x="5600299" y="6172200"/>
                </a:lnTo>
                <a:lnTo>
                  <a:pt x="5631943" y="6134100"/>
                </a:lnTo>
                <a:lnTo>
                  <a:pt x="5663062" y="6096000"/>
                </a:lnTo>
                <a:lnTo>
                  <a:pt x="5693653" y="6057900"/>
                </a:lnTo>
                <a:lnTo>
                  <a:pt x="5723711" y="6019800"/>
                </a:lnTo>
                <a:lnTo>
                  <a:pt x="5753234" y="5969000"/>
                </a:lnTo>
                <a:lnTo>
                  <a:pt x="5782217" y="5930900"/>
                </a:lnTo>
                <a:lnTo>
                  <a:pt x="5810657" y="5892800"/>
                </a:lnTo>
                <a:lnTo>
                  <a:pt x="5838551" y="5854700"/>
                </a:lnTo>
                <a:lnTo>
                  <a:pt x="5865894" y="5803900"/>
                </a:lnTo>
                <a:lnTo>
                  <a:pt x="5892684" y="5765800"/>
                </a:lnTo>
                <a:lnTo>
                  <a:pt x="5918915" y="5727700"/>
                </a:lnTo>
                <a:lnTo>
                  <a:pt x="5944586" y="5676900"/>
                </a:lnTo>
                <a:lnTo>
                  <a:pt x="5969692" y="5638800"/>
                </a:lnTo>
                <a:lnTo>
                  <a:pt x="5994230" y="5600700"/>
                </a:lnTo>
                <a:lnTo>
                  <a:pt x="6018196" y="5549900"/>
                </a:lnTo>
                <a:lnTo>
                  <a:pt x="6041586" y="5511800"/>
                </a:lnTo>
                <a:lnTo>
                  <a:pt x="6064397" y="5461000"/>
                </a:lnTo>
                <a:lnTo>
                  <a:pt x="6086625" y="5422900"/>
                </a:lnTo>
                <a:lnTo>
                  <a:pt x="6108267" y="5372100"/>
                </a:lnTo>
                <a:lnTo>
                  <a:pt x="6129318" y="5334000"/>
                </a:lnTo>
                <a:lnTo>
                  <a:pt x="6149776" y="5283200"/>
                </a:lnTo>
                <a:lnTo>
                  <a:pt x="6169637" y="5232400"/>
                </a:lnTo>
                <a:lnTo>
                  <a:pt x="6188897" y="5194300"/>
                </a:lnTo>
                <a:lnTo>
                  <a:pt x="6207552" y="5143500"/>
                </a:lnTo>
                <a:lnTo>
                  <a:pt x="6225600" y="5092700"/>
                </a:lnTo>
                <a:lnTo>
                  <a:pt x="6243035" y="5054600"/>
                </a:lnTo>
                <a:lnTo>
                  <a:pt x="6259855" y="5003800"/>
                </a:lnTo>
                <a:lnTo>
                  <a:pt x="6276042" y="4953000"/>
                </a:lnTo>
                <a:lnTo>
                  <a:pt x="6291582" y="4902200"/>
                </a:lnTo>
                <a:lnTo>
                  <a:pt x="6306474" y="4864100"/>
                </a:lnTo>
                <a:lnTo>
                  <a:pt x="6320717" y="4813300"/>
                </a:lnTo>
                <a:lnTo>
                  <a:pt x="6334312" y="4762500"/>
                </a:lnTo>
                <a:lnTo>
                  <a:pt x="6347257" y="4711700"/>
                </a:lnTo>
                <a:lnTo>
                  <a:pt x="6359552" y="4660900"/>
                </a:lnTo>
                <a:lnTo>
                  <a:pt x="6371196" y="4622800"/>
                </a:lnTo>
                <a:lnTo>
                  <a:pt x="6382189" y="4572000"/>
                </a:lnTo>
                <a:lnTo>
                  <a:pt x="6392530" y="4521200"/>
                </a:lnTo>
                <a:lnTo>
                  <a:pt x="6402219" y="4470400"/>
                </a:lnTo>
                <a:lnTo>
                  <a:pt x="6411254" y="4419600"/>
                </a:lnTo>
                <a:lnTo>
                  <a:pt x="6419636" y="4368800"/>
                </a:lnTo>
                <a:lnTo>
                  <a:pt x="6427364" y="4318000"/>
                </a:lnTo>
                <a:lnTo>
                  <a:pt x="6434437" y="4279900"/>
                </a:lnTo>
                <a:lnTo>
                  <a:pt x="6440854" y="4229100"/>
                </a:lnTo>
                <a:lnTo>
                  <a:pt x="6446616" y="4178300"/>
                </a:lnTo>
                <a:lnTo>
                  <a:pt x="6451721" y="4127500"/>
                </a:lnTo>
                <a:lnTo>
                  <a:pt x="6456169" y="4076700"/>
                </a:lnTo>
                <a:lnTo>
                  <a:pt x="6459959" y="4025900"/>
                </a:lnTo>
                <a:lnTo>
                  <a:pt x="6463091" y="3975100"/>
                </a:lnTo>
                <a:lnTo>
                  <a:pt x="6465564" y="3924300"/>
                </a:lnTo>
                <a:lnTo>
                  <a:pt x="6467377" y="3873500"/>
                </a:lnTo>
                <a:lnTo>
                  <a:pt x="6468530" y="3822700"/>
                </a:lnTo>
                <a:lnTo>
                  <a:pt x="6469023" y="3771900"/>
                </a:lnTo>
                <a:lnTo>
                  <a:pt x="6468854" y="3721100"/>
                </a:lnTo>
                <a:lnTo>
                  <a:pt x="6468024" y="3683000"/>
                </a:lnTo>
                <a:lnTo>
                  <a:pt x="6466531" y="3632200"/>
                </a:lnTo>
                <a:lnTo>
                  <a:pt x="6464375" y="3581400"/>
                </a:lnTo>
                <a:lnTo>
                  <a:pt x="6461556" y="3530600"/>
                </a:lnTo>
                <a:lnTo>
                  <a:pt x="6458072" y="3479800"/>
                </a:lnTo>
                <a:lnTo>
                  <a:pt x="6453924" y="3429000"/>
                </a:lnTo>
                <a:lnTo>
                  <a:pt x="6449110" y="3378200"/>
                </a:lnTo>
                <a:lnTo>
                  <a:pt x="6443631" y="3327400"/>
                </a:lnTo>
                <a:lnTo>
                  <a:pt x="6437484" y="3276600"/>
                </a:lnTo>
                <a:lnTo>
                  <a:pt x="6430671" y="3225800"/>
                </a:lnTo>
                <a:lnTo>
                  <a:pt x="6423190" y="3175000"/>
                </a:lnTo>
                <a:lnTo>
                  <a:pt x="6415047" y="3124200"/>
                </a:lnTo>
                <a:lnTo>
                  <a:pt x="6406252" y="3073400"/>
                </a:lnTo>
                <a:lnTo>
                  <a:pt x="6396806" y="3035300"/>
                </a:lnTo>
                <a:lnTo>
                  <a:pt x="6386712" y="2984500"/>
                </a:lnTo>
                <a:lnTo>
                  <a:pt x="6375973" y="2933700"/>
                </a:lnTo>
                <a:lnTo>
                  <a:pt x="6364592" y="2882900"/>
                </a:lnTo>
                <a:lnTo>
                  <a:pt x="6352572" y="2832100"/>
                </a:lnTo>
                <a:lnTo>
                  <a:pt x="6339913" y="2781300"/>
                </a:lnTo>
                <a:lnTo>
                  <a:pt x="6326621" y="2743200"/>
                </a:lnTo>
                <a:lnTo>
                  <a:pt x="6312696" y="2692400"/>
                </a:lnTo>
                <a:lnTo>
                  <a:pt x="6298141" y="2641600"/>
                </a:lnTo>
                <a:lnTo>
                  <a:pt x="6282960" y="2590800"/>
                </a:lnTo>
                <a:lnTo>
                  <a:pt x="6267154" y="2552700"/>
                </a:lnTo>
                <a:lnTo>
                  <a:pt x="6250727" y="2501900"/>
                </a:lnTo>
                <a:lnTo>
                  <a:pt x="6233680" y="2451100"/>
                </a:lnTo>
                <a:lnTo>
                  <a:pt x="6216016" y="2413000"/>
                </a:lnTo>
                <a:lnTo>
                  <a:pt x="6197739" y="2362200"/>
                </a:lnTo>
                <a:lnTo>
                  <a:pt x="6178850" y="2311400"/>
                </a:lnTo>
                <a:lnTo>
                  <a:pt x="6159352" y="2273300"/>
                </a:lnTo>
                <a:lnTo>
                  <a:pt x="6139248" y="2222500"/>
                </a:lnTo>
                <a:lnTo>
                  <a:pt x="6118540" y="2171700"/>
                </a:lnTo>
                <a:lnTo>
                  <a:pt x="6097231" y="2133600"/>
                </a:lnTo>
                <a:lnTo>
                  <a:pt x="6075324" y="2082800"/>
                </a:lnTo>
                <a:lnTo>
                  <a:pt x="6052820" y="2044700"/>
                </a:lnTo>
                <a:lnTo>
                  <a:pt x="6029723" y="1993900"/>
                </a:lnTo>
                <a:lnTo>
                  <a:pt x="6006035" y="1955800"/>
                </a:lnTo>
                <a:lnTo>
                  <a:pt x="5981759" y="1905000"/>
                </a:lnTo>
                <a:lnTo>
                  <a:pt x="5956897" y="1866900"/>
                </a:lnTo>
                <a:lnTo>
                  <a:pt x="5931453" y="1828800"/>
                </a:lnTo>
                <a:lnTo>
                  <a:pt x="5905427" y="1778000"/>
                </a:lnTo>
                <a:lnTo>
                  <a:pt x="5878824" y="1739900"/>
                </a:lnTo>
                <a:lnTo>
                  <a:pt x="5851645" y="1701800"/>
                </a:lnTo>
                <a:lnTo>
                  <a:pt x="5823894" y="1651000"/>
                </a:lnTo>
                <a:lnTo>
                  <a:pt x="5795572" y="1612900"/>
                </a:lnTo>
                <a:lnTo>
                  <a:pt x="5766683" y="1574800"/>
                </a:lnTo>
                <a:lnTo>
                  <a:pt x="5737229" y="1536700"/>
                </a:lnTo>
                <a:lnTo>
                  <a:pt x="5707212" y="1498600"/>
                </a:lnTo>
                <a:lnTo>
                  <a:pt x="5676661" y="1447800"/>
                </a:lnTo>
                <a:lnTo>
                  <a:pt x="5645606" y="1409700"/>
                </a:lnTo>
                <a:lnTo>
                  <a:pt x="5614052" y="1371600"/>
                </a:lnTo>
                <a:lnTo>
                  <a:pt x="5582005" y="1333500"/>
                </a:lnTo>
                <a:lnTo>
                  <a:pt x="5549468" y="1295400"/>
                </a:lnTo>
                <a:lnTo>
                  <a:pt x="5516448" y="1257300"/>
                </a:lnTo>
                <a:lnTo>
                  <a:pt x="5482949" y="1219200"/>
                </a:lnTo>
                <a:lnTo>
                  <a:pt x="5448978" y="1181100"/>
                </a:lnTo>
                <a:lnTo>
                  <a:pt x="5414538" y="1155700"/>
                </a:lnTo>
                <a:lnTo>
                  <a:pt x="5379635" y="1117600"/>
                </a:lnTo>
                <a:lnTo>
                  <a:pt x="5344274" y="1079500"/>
                </a:lnTo>
                <a:lnTo>
                  <a:pt x="5308460" y="1041400"/>
                </a:lnTo>
                <a:lnTo>
                  <a:pt x="5272199" y="1016000"/>
                </a:lnTo>
                <a:lnTo>
                  <a:pt x="5235495" y="977900"/>
                </a:lnTo>
                <a:lnTo>
                  <a:pt x="5198354" y="939800"/>
                </a:lnTo>
                <a:lnTo>
                  <a:pt x="5160781" y="914400"/>
                </a:lnTo>
                <a:lnTo>
                  <a:pt x="5122781" y="876300"/>
                </a:lnTo>
                <a:lnTo>
                  <a:pt x="5084359" y="850900"/>
                </a:lnTo>
                <a:lnTo>
                  <a:pt x="5045520" y="812800"/>
                </a:lnTo>
                <a:lnTo>
                  <a:pt x="5006269" y="787400"/>
                </a:lnTo>
                <a:lnTo>
                  <a:pt x="4966612" y="749300"/>
                </a:lnTo>
                <a:lnTo>
                  <a:pt x="4886099" y="698500"/>
                </a:lnTo>
                <a:lnTo>
                  <a:pt x="4845253" y="660400"/>
                </a:lnTo>
                <a:lnTo>
                  <a:pt x="4720420" y="584200"/>
                </a:lnTo>
                <a:lnTo>
                  <a:pt x="4548813" y="482600"/>
                </a:lnTo>
                <a:lnTo>
                  <a:pt x="4371605" y="381000"/>
                </a:lnTo>
                <a:lnTo>
                  <a:pt x="4326467" y="368300"/>
                </a:lnTo>
                <a:lnTo>
                  <a:pt x="4235262" y="317500"/>
                </a:lnTo>
                <a:lnTo>
                  <a:pt x="4189282" y="304800"/>
                </a:lnTo>
                <a:lnTo>
                  <a:pt x="4143073" y="279400"/>
                </a:lnTo>
                <a:lnTo>
                  <a:pt x="4096640" y="266700"/>
                </a:lnTo>
                <a:lnTo>
                  <a:pt x="4049990" y="241300"/>
                </a:lnTo>
                <a:lnTo>
                  <a:pt x="3956065" y="215900"/>
                </a:lnTo>
                <a:lnTo>
                  <a:pt x="3908803" y="190500"/>
                </a:lnTo>
                <a:lnTo>
                  <a:pt x="3621442" y="114300"/>
                </a:lnTo>
                <a:close/>
              </a:path>
              <a:path w="6469380" h="7150100">
                <a:moveTo>
                  <a:pt x="3377729" y="50800"/>
                </a:moveTo>
                <a:lnTo>
                  <a:pt x="2033846" y="50800"/>
                </a:lnTo>
                <a:lnTo>
                  <a:pt x="1838239" y="101600"/>
                </a:lnTo>
                <a:lnTo>
                  <a:pt x="1789728" y="101600"/>
                </a:lnTo>
                <a:lnTo>
                  <a:pt x="1693219" y="127000"/>
                </a:lnTo>
                <a:lnTo>
                  <a:pt x="1645233" y="152400"/>
                </a:lnTo>
                <a:lnTo>
                  <a:pt x="1455232" y="203200"/>
                </a:lnTo>
                <a:lnTo>
                  <a:pt x="1408248" y="228600"/>
                </a:lnTo>
                <a:lnTo>
                  <a:pt x="1314945" y="254000"/>
                </a:lnTo>
                <a:lnTo>
                  <a:pt x="1268638" y="279400"/>
                </a:lnTo>
                <a:lnTo>
                  <a:pt x="1222569" y="292100"/>
                </a:lnTo>
                <a:lnTo>
                  <a:pt x="1131171" y="342900"/>
                </a:lnTo>
                <a:lnTo>
                  <a:pt x="1085854" y="355600"/>
                </a:lnTo>
                <a:lnTo>
                  <a:pt x="951510" y="431800"/>
                </a:lnTo>
                <a:lnTo>
                  <a:pt x="907285" y="444500"/>
                </a:lnTo>
                <a:lnTo>
                  <a:pt x="776365" y="520700"/>
                </a:lnTo>
                <a:lnTo>
                  <a:pt x="648649" y="596900"/>
                </a:lnTo>
                <a:lnTo>
                  <a:pt x="606892" y="635000"/>
                </a:lnTo>
                <a:lnTo>
                  <a:pt x="484020" y="711200"/>
                </a:lnTo>
                <a:lnTo>
                  <a:pt x="443876" y="749300"/>
                </a:lnTo>
                <a:lnTo>
                  <a:pt x="364837" y="800100"/>
                </a:lnTo>
                <a:lnTo>
                  <a:pt x="325951" y="838200"/>
                </a:lnTo>
                <a:lnTo>
                  <a:pt x="287494" y="863600"/>
                </a:lnTo>
                <a:lnTo>
                  <a:pt x="249469" y="901700"/>
                </a:lnTo>
                <a:lnTo>
                  <a:pt x="211882" y="927100"/>
                </a:lnTo>
                <a:lnTo>
                  <a:pt x="174737" y="965200"/>
                </a:lnTo>
                <a:lnTo>
                  <a:pt x="138039" y="1003300"/>
                </a:lnTo>
                <a:lnTo>
                  <a:pt x="101792" y="1028700"/>
                </a:lnTo>
                <a:lnTo>
                  <a:pt x="66001" y="1066800"/>
                </a:lnTo>
                <a:lnTo>
                  <a:pt x="30670" y="1104900"/>
                </a:lnTo>
                <a:lnTo>
                  <a:pt x="0" y="1130300"/>
                </a:lnTo>
                <a:lnTo>
                  <a:pt x="0" y="1295400"/>
                </a:lnTo>
                <a:lnTo>
                  <a:pt x="25357" y="1270000"/>
                </a:lnTo>
                <a:lnTo>
                  <a:pt x="59387" y="1231900"/>
                </a:lnTo>
                <a:lnTo>
                  <a:pt x="93901" y="1206500"/>
                </a:lnTo>
                <a:lnTo>
                  <a:pt x="128894" y="1168400"/>
                </a:lnTo>
                <a:lnTo>
                  <a:pt x="164360" y="1130300"/>
                </a:lnTo>
                <a:lnTo>
                  <a:pt x="200296" y="1092200"/>
                </a:lnTo>
                <a:lnTo>
                  <a:pt x="236695" y="1066800"/>
                </a:lnTo>
                <a:lnTo>
                  <a:pt x="273554" y="1028700"/>
                </a:lnTo>
                <a:lnTo>
                  <a:pt x="310867" y="1003300"/>
                </a:lnTo>
                <a:lnTo>
                  <a:pt x="348630" y="965200"/>
                </a:lnTo>
                <a:lnTo>
                  <a:pt x="386838" y="927100"/>
                </a:lnTo>
                <a:lnTo>
                  <a:pt x="464569" y="876300"/>
                </a:lnTo>
                <a:lnTo>
                  <a:pt x="504083" y="838200"/>
                </a:lnTo>
                <a:lnTo>
                  <a:pt x="584382" y="787400"/>
                </a:lnTo>
                <a:lnTo>
                  <a:pt x="625158" y="749300"/>
                </a:lnTo>
                <a:lnTo>
                  <a:pt x="749933" y="673100"/>
                </a:lnTo>
                <a:lnTo>
                  <a:pt x="921982" y="571500"/>
                </a:lnTo>
                <a:lnTo>
                  <a:pt x="1054352" y="495300"/>
                </a:lnTo>
                <a:lnTo>
                  <a:pt x="1099048" y="482600"/>
                </a:lnTo>
                <a:lnTo>
                  <a:pt x="1189258" y="431800"/>
                </a:lnTo>
                <a:lnTo>
                  <a:pt x="1234759" y="419100"/>
                </a:lnTo>
                <a:lnTo>
                  <a:pt x="1280515" y="393700"/>
                </a:lnTo>
                <a:lnTo>
                  <a:pt x="1326520" y="381000"/>
                </a:lnTo>
                <a:lnTo>
                  <a:pt x="1372766" y="355600"/>
                </a:lnTo>
                <a:lnTo>
                  <a:pt x="1419248" y="342900"/>
                </a:lnTo>
                <a:lnTo>
                  <a:pt x="1465958" y="317500"/>
                </a:lnTo>
                <a:lnTo>
                  <a:pt x="1654953" y="266700"/>
                </a:lnTo>
                <a:lnTo>
                  <a:pt x="1702707" y="241300"/>
                </a:lnTo>
                <a:lnTo>
                  <a:pt x="1847074" y="203200"/>
                </a:lnTo>
                <a:lnTo>
                  <a:pt x="1895543" y="203200"/>
                </a:lnTo>
                <a:lnTo>
                  <a:pt x="2041897" y="165100"/>
                </a:lnTo>
                <a:lnTo>
                  <a:pt x="2090975" y="165100"/>
                </a:lnTo>
                <a:lnTo>
                  <a:pt x="2189532" y="139700"/>
                </a:lnTo>
                <a:lnTo>
                  <a:pt x="2238997" y="139700"/>
                </a:lnTo>
                <a:lnTo>
                  <a:pt x="2288578" y="127000"/>
                </a:lnTo>
                <a:lnTo>
                  <a:pt x="2388061" y="127000"/>
                </a:lnTo>
                <a:lnTo>
                  <a:pt x="2437950" y="114300"/>
                </a:lnTo>
                <a:lnTo>
                  <a:pt x="3621442" y="114300"/>
                </a:lnTo>
                <a:lnTo>
                  <a:pt x="3377729" y="50800"/>
                </a:lnTo>
                <a:close/>
              </a:path>
              <a:path w="6469380" h="7150100">
                <a:moveTo>
                  <a:pt x="3180563" y="25400"/>
                </a:moveTo>
                <a:lnTo>
                  <a:pt x="2182016" y="25400"/>
                </a:lnTo>
                <a:lnTo>
                  <a:pt x="2083107" y="50800"/>
                </a:lnTo>
                <a:lnTo>
                  <a:pt x="3328601" y="50800"/>
                </a:lnTo>
                <a:lnTo>
                  <a:pt x="3279360" y="38100"/>
                </a:lnTo>
                <a:lnTo>
                  <a:pt x="3230012" y="38100"/>
                </a:lnTo>
                <a:lnTo>
                  <a:pt x="3180563" y="25400"/>
                </a:lnTo>
                <a:close/>
              </a:path>
              <a:path w="6469380" h="7150100">
                <a:moveTo>
                  <a:pt x="3081391" y="12700"/>
                </a:moveTo>
                <a:lnTo>
                  <a:pt x="2281398" y="12700"/>
                </a:lnTo>
                <a:lnTo>
                  <a:pt x="2231651" y="25400"/>
                </a:lnTo>
                <a:lnTo>
                  <a:pt x="3131021" y="25400"/>
                </a:lnTo>
                <a:lnTo>
                  <a:pt x="3081391" y="12700"/>
                </a:lnTo>
                <a:close/>
              </a:path>
              <a:path w="6469380" h="7150100">
                <a:moveTo>
                  <a:pt x="2981896" y="0"/>
                </a:moveTo>
                <a:lnTo>
                  <a:pt x="2431251" y="0"/>
                </a:lnTo>
                <a:lnTo>
                  <a:pt x="2381204" y="12700"/>
                </a:lnTo>
                <a:lnTo>
                  <a:pt x="3031681" y="12700"/>
                </a:lnTo>
                <a:lnTo>
                  <a:pt x="2981896" y="0"/>
                </a:lnTo>
                <a:close/>
              </a:path>
            </a:pathLst>
          </a:custGeom>
          <a:solidFill>
            <a:srgbClr val="FFFFFF"/>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29" name="Content Placeholder 1">
            <a:extLst>
              <a:ext uri="{FF2B5EF4-FFF2-40B4-BE49-F238E27FC236}">
                <a16:creationId xmlns:a16="http://schemas.microsoft.com/office/drawing/2014/main" id="{BDF41B65-00F8-4EED-9F0D-A3EE1AC3554B}"/>
              </a:ext>
            </a:extLst>
          </p:cNvPr>
          <p:cNvSpPr txBox="1">
            <a:spLocks/>
          </p:cNvSpPr>
          <p:nvPr/>
        </p:nvSpPr>
        <p:spPr>
          <a:xfrm>
            <a:off x="1146564" y="3261126"/>
            <a:ext cx="9805303" cy="7109678"/>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400"/>
              </a:spcAft>
              <a:buClr>
                <a:schemeClr val="accent1"/>
              </a:buClr>
              <a:buFont typeface="Arial" panose="020B0604020202020204" pitchFamily="34" charset="0"/>
              <a:buChar char="•"/>
              <a:defRPr sz="1236" b="0" i="0" kern="1200">
                <a:solidFill>
                  <a:schemeClr val="bg1"/>
                </a:solidFill>
                <a:latin typeface="Trebuchet MS"/>
                <a:ea typeface="+mn-ea"/>
                <a:cs typeface="Trebuchet MS"/>
              </a:defRPr>
            </a:lvl1pPr>
            <a:lvl2pPr marL="685800" indent="-228600" algn="l" defTabSz="914400" rtl="0" eaLnBrk="1" latinLnBrk="0" hangingPunct="1">
              <a:lnSpc>
                <a:spcPct val="100000"/>
              </a:lnSpc>
              <a:spcBef>
                <a:spcPts val="0"/>
              </a:spcBef>
              <a:spcAft>
                <a:spcPts val="400"/>
              </a:spcAft>
              <a:buClr>
                <a:schemeClr val="accent1"/>
              </a:buClr>
              <a:buFont typeface="Arial" panose="020B0604020202020204" pitchFamily="34" charset="0"/>
              <a:buChar char="•"/>
              <a:defRPr sz="1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400"/>
              </a:spcAft>
              <a:buClr>
                <a:schemeClr val="accent1"/>
              </a:buClr>
              <a:buFont typeface="Arial" panose="020B0604020202020204" pitchFamily="34" charset="0"/>
              <a:buChar char="•"/>
              <a:defRPr sz="1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400"/>
              </a:spcAft>
              <a:buClr>
                <a:schemeClr val="accent1"/>
              </a:buClr>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400"/>
              </a:spcAft>
              <a:buClr>
                <a:schemeClr val="accent1"/>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6961" indent="-376961" defTabSz="1507846">
              <a:spcAft>
                <a:spcPts val="660"/>
              </a:spcAft>
              <a:buClr>
                <a:srgbClr val="80B641"/>
              </a:buClr>
            </a:pPr>
            <a:r>
              <a:rPr lang="en-GB" sz="2968" dirty="0">
                <a:solidFill>
                  <a:srgbClr val="000000"/>
                </a:solidFill>
              </a:rPr>
              <a:t>Adopted ESG strategy </a:t>
            </a:r>
          </a:p>
          <a:p>
            <a:pPr marL="376961" indent="-376961" defTabSz="1507846">
              <a:spcAft>
                <a:spcPts val="660"/>
              </a:spcAft>
              <a:buClr>
                <a:srgbClr val="80B641"/>
              </a:buClr>
            </a:pPr>
            <a:r>
              <a:rPr lang="lv-LV" sz="2968" b="1" dirty="0">
                <a:solidFill>
                  <a:srgbClr val="000000"/>
                </a:solidFill>
              </a:rPr>
              <a:t>S</a:t>
            </a:r>
            <a:r>
              <a:rPr lang="en-US" sz="2968" b="1" dirty="0" err="1">
                <a:solidFill>
                  <a:srgbClr val="000000"/>
                </a:solidFill>
              </a:rPr>
              <a:t>ocially</a:t>
            </a:r>
            <a:r>
              <a:rPr lang="en-US" sz="2968" b="1" dirty="0">
                <a:solidFill>
                  <a:srgbClr val="000000"/>
                </a:solidFill>
              </a:rPr>
              <a:t> responsible business activities</a:t>
            </a:r>
            <a:r>
              <a:rPr lang="en-US" sz="2968" dirty="0">
                <a:solidFill>
                  <a:srgbClr val="000000"/>
                </a:solidFill>
              </a:rPr>
              <a:t>, observance of principles of </a:t>
            </a:r>
            <a:r>
              <a:rPr lang="en-US" sz="2968" b="1" dirty="0">
                <a:solidFill>
                  <a:srgbClr val="000000"/>
                </a:solidFill>
              </a:rPr>
              <a:t>fairness and transparency</a:t>
            </a:r>
            <a:r>
              <a:rPr lang="en-US" sz="2968" dirty="0">
                <a:solidFill>
                  <a:srgbClr val="000000"/>
                </a:solidFill>
              </a:rPr>
              <a:t>, ensuring </a:t>
            </a:r>
            <a:r>
              <a:rPr lang="en-US" sz="2968" b="1" dirty="0">
                <a:solidFill>
                  <a:srgbClr val="000000"/>
                </a:solidFill>
              </a:rPr>
              <a:t>sustainable development </a:t>
            </a:r>
            <a:r>
              <a:rPr lang="en-US" sz="2968" dirty="0">
                <a:solidFill>
                  <a:srgbClr val="000000"/>
                </a:solidFill>
              </a:rPr>
              <a:t>of the Group companies</a:t>
            </a:r>
          </a:p>
          <a:p>
            <a:pPr marL="376961" indent="-376961" defTabSz="1507846">
              <a:spcAft>
                <a:spcPts val="660"/>
              </a:spcAft>
              <a:buClr>
                <a:srgbClr val="80B641"/>
              </a:buClr>
              <a:defRPr/>
            </a:pPr>
            <a:r>
              <a:rPr lang="en-GB" sz="2968" dirty="0">
                <a:solidFill>
                  <a:srgbClr val="000000"/>
                </a:solidFill>
              </a:rPr>
              <a:t>The Group is currently developing </a:t>
            </a:r>
            <a:r>
              <a:rPr lang="en-GB" sz="2968" b="1" dirty="0">
                <a:solidFill>
                  <a:srgbClr val="000000"/>
                </a:solidFill>
              </a:rPr>
              <a:t>individual ESG strategies </a:t>
            </a:r>
            <a:r>
              <a:rPr lang="en-GB" sz="2968" dirty="0">
                <a:solidFill>
                  <a:srgbClr val="000000"/>
                </a:solidFill>
              </a:rPr>
              <a:t>for each Group company</a:t>
            </a:r>
          </a:p>
          <a:p>
            <a:pPr marL="376961" indent="-376961" defTabSz="1507846">
              <a:spcAft>
                <a:spcPts val="660"/>
              </a:spcAft>
              <a:buClr>
                <a:srgbClr val="80B641"/>
              </a:buClr>
              <a:defRPr/>
            </a:pPr>
            <a:r>
              <a:rPr lang="en-GB" sz="2968" dirty="0">
                <a:solidFill>
                  <a:srgbClr val="000000"/>
                </a:solidFill>
              </a:rPr>
              <a:t>Leader in transformation of vehicle fleet to low emission vehicles</a:t>
            </a:r>
          </a:p>
          <a:p>
            <a:pPr marL="376961" indent="-376961" defTabSz="1507846">
              <a:spcAft>
                <a:spcPts val="660"/>
              </a:spcAft>
              <a:buClr>
                <a:srgbClr val="80B641"/>
              </a:buClr>
              <a:defRPr/>
            </a:pPr>
            <a:r>
              <a:rPr lang="en-GB" sz="2968" dirty="0">
                <a:solidFill>
                  <a:srgbClr val="000000"/>
                </a:solidFill>
              </a:rPr>
              <a:t>Winner of </a:t>
            </a:r>
            <a:r>
              <a:rPr lang="en-GB" sz="2968" b="1" dirty="0">
                <a:solidFill>
                  <a:srgbClr val="000000"/>
                </a:solidFill>
              </a:rPr>
              <a:t>ESG awards</a:t>
            </a:r>
          </a:p>
          <a:p>
            <a:pPr marL="376961" indent="-376961" defTabSz="1507846">
              <a:spcAft>
                <a:spcPts val="660"/>
              </a:spcAft>
              <a:buClr>
                <a:srgbClr val="80B641"/>
              </a:buClr>
              <a:defRPr/>
            </a:pPr>
            <a:r>
              <a:rPr lang="lv-LV" sz="2968" dirty="0">
                <a:solidFill>
                  <a:srgbClr val="000000"/>
                </a:solidFill>
              </a:rPr>
              <a:t>First </a:t>
            </a:r>
            <a:r>
              <a:rPr lang="lv-LV" sz="2968" dirty="0" err="1">
                <a:solidFill>
                  <a:srgbClr val="000000"/>
                </a:solidFill>
              </a:rPr>
              <a:t>public</a:t>
            </a:r>
            <a:r>
              <a:rPr lang="lv-LV" sz="2968" dirty="0">
                <a:solidFill>
                  <a:srgbClr val="000000"/>
                </a:solidFill>
              </a:rPr>
              <a:t> ESG </a:t>
            </a:r>
            <a:r>
              <a:rPr lang="lv-LV" sz="2968" dirty="0" err="1">
                <a:solidFill>
                  <a:srgbClr val="000000"/>
                </a:solidFill>
              </a:rPr>
              <a:t>report</a:t>
            </a:r>
            <a:r>
              <a:rPr lang="lv-LV" sz="2968" dirty="0">
                <a:solidFill>
                  <a:srgbClr val="000000"/>
                </a:solidFill>
              </a:rPr>
              <a:t> </a:t>
            </a:r>
            <a:r>
              <a:rPr lang="lv-LV" sz="2968" dirty="0" err="1">
                <a:solidFill>
                  <a:srgbClr val="000000"/>
                </a:solidFill>
              </a:rPr>
              <a:t>planned</a:t>
            </a:r>
            <a:r>
              <a:rPr lang="lv-LV" sz="2968" dirty="0">
                <a:solidFill>
                  <a:srgbClr val="000000"/>
                </a:solidFill>
              </a:rPr>
              <a:t> in 2024</a:t>
            </a:r>
          </a:p>
        </p:txBody>
      </p:sp>
      <p:sp>
        <p:nvSpPr>
          <p:cNvPr id="7" name="Rectangle 6">
            <a:extLst>
              <a:ext uri="{FF2B5EF4-FFF2-40B4-BE49-F238E27FC236}">
                <a16:creationId xmlns:a16="http://schemas.microsoft.com/office/drawing/2014/main" id="{60C01628-4F4C-430B-AADD-57ACE28E9036}"/>
              </a:ext>
            </a:extLst>
          </p:cNvPr>
          <p:cNvSpPr/>
          <p:nvPr/>
        </p:nvSpPr>
        <p:spPr>
          <a:xfrm>
            <a:off x="12789693" y="2668514"/>
            <a:ext cx="6412265" cy="6117187"/>
          </a:xfrm>
          <a:prstGeom prst="rect">
            <a:avLst/>
          </a:prstGeom>
          <a:noFill/>
          <a:ln>
            <a:noFill/>
          </a:ln>
        </p:spPr>
        <p:txBody>
          <a:bodyPr wrap="square">
            <a:spAutoFit/>
          </a:bodyPr>
          <a:lstStyle/>
          <a:p>
            <a:pPr marL="753923" lvl="1" algn="l" defTabSz="1507846" rtl="0">
              <a:spcBef>
                <a:spcPts val="3298"/>
              </a:spcBef>
              <a:defRPr/>
            </a:pPr>
            <a:r>
              <a:rPr lang="en-GB" sz="2309" b="1" kern="1200" dirty="0">
                <a:solidFill>
                  <a:srgbClr val="FFFFFF"/>
                </a:solidFill>
                <a:latin typeface="Trebuchet MS" panose="020B0603020202020204" pitchFamily="34" charset="0"/>
                <a:ea typeface="+mn-ea"/>
                <a:cs typeface="+mn-cs"/>
              </a:rPr>
              <a:t>34% </a:t>
            </a:r>
            <a:r>
              <a:rPr lang="en-GB" sz="2309" kern="1200" dirty="0">
                <a:solidFill>
                  <a:srgbClr val="FFFFFF"/>
                </a:solidFill>
                <a:latin typeface="Trebuchet MS" panose="020B0603020202020204" pitchFamily="34" charset="0"/>
                <a:ea typeface="+mn-ea"/>
                <a:cs typeface="+mn-cs"/>
              </a:rPr>
              <a:t>of waste collected by use of </a:t>
            </a:r>
          </a:p>
          <a:p>
            <a:pPr marL="753923" lvl="1" algn="l" defTabSz="1507846" rtl="0">
              <a:defRPr/>
            </a:pPr>
            <a:r>
              <a:rPr lang="en-GB" sz="2309" kern="1200" dirty="0">
                <a:solidFill>
                  <a:srgbClr val="FFFFFF"/>
                </a:solidFill>
                <a:latin typeface="Trebuchet MS" panose="020B0603020202020204" pitchFamily="34" charset="0"/>
                <a:ea typeface="+mn-ea"/>
                <a:cs typeface="+mn-cs"/>
              </a:rPr>
              <a:t>green fuel</a:t>
            </a:r>
            <a:r>
              <a:rPr lang="en-GB" sz="2309" b="1" kern="1200" baseline="30000" dirty="0">
                <a:solidFill>
                  <a:srgbClr val="FFFFFF"/>
                </a:solidFill>
                <a:latin typeface="Trebuchet MS" panose="020B0603020202020204" pitchFamily="34" charset="0"/>
                <a:ea typeface="+mn-ea"/>
                <a:cs typeface="+mn-cs"/>
              </a:rPr>
              <a:t>1</a:t>
            </a:r>
            <a:endParaRPr lang="en-GB" sz="2309" kern="1200" dirty="0">
              <a:solidFill>
                <a:srgbClr val="FFFFFF"/>
              </a:solidFill>
              <a:latin typeface="Trebuchet MS" panose="020B0603020202020204" pitchFamily="34" charset="0"/>
              <a:ea typeface="+mn-ea"/>
              <a:cs typeface="+mn-cs"/>
            </a:endParaRPr>
          </a:p>
          <a:p>
            <a:pPr marL="753923" lvl="1" algn="l" defTabSz="1507846" rtl="0">
              <a:spcBef>
                <a:spcPts val="3298"/>
              </a:spcBef>
              <a:defRPr/>
            </a:pPr>
            <a:r>
              <a:rPr lang="en-GB" sz="2309" b="1" kern="1200" dirty="0">
                <a:solidFill>
                  <a:srgbClr val="FFFFFF"/>
                </a:solidFill>
                <a:latin typeface="Trebuchet MS" panose="020B0603020202020204" pitchFamily="34" charset="0"/>
                <a:ea typeface="+mn-ea"/>
                <a:cs typeface="+mn-cs"/>
              </a:rPr>
              <a:t>2.5% </a:t>
            </a:r>
            <a:r>
              <a:rPr lang="en-GB" sz="2309" kern="1200" dirty="0">
                <a:solidFill>
                  <a:srgbClr val="FFFFFF"/>
                </a:solidFill>
                <a:latin typeface="Trebuchet MS" panose="020B0603020202020204" pitchFamily="34" charset="0"/>
                <a:ea typeface="+mn-ea"/>
                <a:cs typeface="+mn-cs"/>
              </a:rPr>
              <a:t>Accident rate for full-time equivalent employees</a:t>
            </a:r>
            <a:r>
              <a:rPr lang="en-GB" sz="2309" b="1" kern="1200" baseline="30000" dirty="0">
                <a:solidFill>
                  <a:srgbClr val="FFFFFF"/>
                </a:solidFill>
                <a:latin typeface="Trebuchet MS" panose="020B0603020202020204" pitchFamily="34" charset="0"/>
                <a:ea typeface="+mn-ea"/>
                <a:cs typeface="+mn-cs"/>
              </a:rPr>
              <a:t>1</a:t>
            </a:r>
            <a:endParaRPr lang="en-GB" sz="2309" kern="1200" dirty="0">
              <a:solidFill>
                <a:srgbClr val="FFFFFF"/>
              </a:solidFill>
              <a:latin typeface="Trebuchet MS" panose="020B0603020202020204" pitchFamily="34" charset="0"/>
              <a:ea typeface="+mn-ea"/>
              <a:cs typeface="+mn-cs"/>
            </a:endParaRPr>
          </a:p>
          <a:p>
            <a:pPr marL="753923" lvl="1" algn="l" defTabSz="1507846" rtl="0">
              <a:spcBef>
                <a:spcPts val="3298"/>
              </a:spcBef>
              <a:defRPr/>
            </a:pPr>
            <a:r>
              <a:rPr lang="en-GB" sz="2309" b="1" kern="1200" dirty="0">
                <a:solidFill>
                  <a:srgbClr val="FFFFFF"/>
                </a:solidFill>
                <a:latin typeface="Trebuchet MS" panose="020B0603020202020204" pitchFamily="34" charset="0"/>
                <a:ea typeface="+mn-ea"/>
                <a:cs typeface="+mn-cs"/>
              </a:rPr>
              <a:t>15% </a:t>
            </a:r>
            <a:r>
              <a:rPr lang="en-GB" sz="2309" kern="1200" dirty="0">
                <a:solidFill>
                  <a:srgbClr val="FFFFFF"/>
                </a:solidFill>
                <a:latin typeface="Trebuchet MS" panose="020B0603020202020204" pitchFamily="34" charset="0"/>
                <a:ea typeface="+mn-ea"/>
                <a:cs typeface="+mn-cs"/>
              </a:rPr>
              <a:t>of energy consumed from renewable energy in 2022 </a:t>
            </a:r>
          </a:p>
          <a:p>
            <a:pPr marL="753923" lvl="1" algn="l" defTabSz="1507846" rtl="0">
              <a:spcBef>
                <a:spcPts val="3298"/>
              </a:spcBef>
              <a:defRPr/>
            </a:pPr>
            <a:r>
              <a:rPr lang="en-GB" sz="2309" b="1" kern="1200" dirty="0">
                <a:solidFill>
                  <a:srgbClr val="FFFFFF"/>
                </a:solidFill>
                <a:latin typeface="Trebuchet MS" panose="020B0603020202020204" pitchFamily="34" charset="0"/>
                <a:ea typeface="+mn-ea"/>
                <a:cs typeface="+mn-cs"/>
              </a:rPr>
              <a:t>31% female vs 69% male </a:t>
            </a:r>
            <a:r>
              <a:rPr lang="lv-LV" sz="2309" b="1" kern="1200" dirty="0">
                <a:solidFill>
                  <a:srgbClr val="FFFFFF"/>
                </a:solidFill>
                <a:latin typeface="Trebuchet MS" panose="020B0603020202020204" pitchFamily="34" charset="0"/>
                <a:ea typeface="+mn-ea"/>
                <a:cs typeface="+mn-cs"/>
              </a:rPr>
              <a:t>– </a:t>
            </a:r>
            <a:r>
              <a:rPr lang="lv-LV" sz="2309" kern="1200" dirty="0">
                <a:solidFill>
                  <a:srgbClr val="FFFFFF"/>
                </a:solidFill>
                <a:latin typeface="Trebuchet MS" panose="020B0603020202020204" pitchFamily="34" charset="0"/>
                <a:ea typeface="+mn-ea"/>
                <a:cs typeface="+mn-cs"/>
              </a:rPr>
              <a:t>g</a:t>
            </a:r>
            <a:r>
              <a:rPr lang="en-GB" sz="2309" kern="1200" dirty="0">
                <a:solidFill>
                  <a:srgbClr val="FFFFFF"/>
                </a:solidFill>
                <a:latin typeface="Trebuchet MS" panose="020B0603020202020204" pitchFamily="34" charset="0"/>
                <a:ea typeface="+mn-ea"/>
                <a:cs typeface="+mn-cs"/>
              </a:rPr>
              <a:t>ender split in EB companies’ senior management</a:t>
            </a:r>
            <a:endParaRPr lang="en-GB" sz="2309" b="1" kern="1200" dirty="0">
              <a:solidFill>
                <a:srgbClr val="FFFFFF"/>
              </a:solidFill>
              <a:latin typeface="Trebuchet MS" panose="020B0603020202020204" pitchFamily="34" charset="0"/>
              <a:ea typeface="+mn-ea"/>
              <a:cs typeface="+mn-cs"/>
            </a:endParaRPr>
          </a:p>
          <a:p>
            <a:pPr marL="753923" lvl="1" algn="l" defTabSz="1507846" rtl="0">
              <a:spcBef>
                <a:spcPts val="3298"/>
              </a:spcBef>
              <a:defRPr/>
            </a:pPr>
            <a:r>
              <a:rPr lang="en-GB" sz="2309" b="1" kern="1200" dirty="0">
                <a:solidFill>
                  <a:srgbClr val="FFFFFF"/>
                </a:solidFill>
                <a:latin typeface="Trebuchet MS" panose="020B0603020202020204" pitchFamily="34" charset="0"/>
                <a:ea typeface="+mn-ea"/>
                <a:cs typeface="+mn-cs"/>
              </a:rPr>
              <a:t>EUR 265 000</a:t>
            </a:r>
            <a:r>
              <a:rPr lang="en-GB" sz="2309" kern="1200" dirty="0">
                <a:solidFill>
                  <a:srgbClr val="FFFFFF"/>
                </a:solidFill>
                <a:latin typeface="Trebuchet MS" panose="020B0603020202020204" pitchFamily="34" charset="0"/>
                <a:ea typeface="+mn-ea"/>
                <a:cs typeface="+mn-cs"/>
              </a:rPr>
              <a:t> Donated to support Ukraine by Eco </a:t>
            </a:r>
            <a:r>
              <a:rPr lang="en-GB" sz="2309" kern="1200" dirty="0" err="1">
                <a:solidFill>
                  <a:srgbClr val="FFFFFF"/>
                </a:solidFill>
                <a:latin typeface="Trebuchet MS" panose="020B0603020202020204" pitchFamily="34" charset="0"/>
                <a:ea typeface="+mn-ea"/>
                <a:cs typeface="+mn-cs"/>
              </a:rPr>
              <a:t>Baltia</a:t>
            </a:r>
            <a:r>
              <a:rPr lang="en-GB" sz="2309" kern="1200" dirty="0">
                <a:solidFill>
                  <a:srgbClr val="FFFFFF"/>
                </a:solidFill>
                <a:latin typeface="Trebuchet MS" panose="020B0603020202020204" pitchFamily="34" charset="0"/>
                <a:ea typeface="+mn-ea"/>
                <a:cs typeface="+mn-cs"/>
              </a:rPr>
              <a:t> in 2022 </a:t>
            </a:r>
          </a:p>
          <a:p>
            <a:pPr marL="753923" lvl="1" algn="l" defTabSz="1507846" rtl="0">
              <a:spcBef>
                <a:spcPts val="3298"/>
              </a:spcBef>
              <a:defRPr/>
            </a:pPr>
            <a:r>
              <a:rPr lang="en-GB" sz="2309" kern="1200" dirty="0">
                <a:solidFill>
                  <a:srgbClr val="FFFFFF"/>
                </a:solidFill>
                <a:latin typeface="Trebuchet MS" panose="020B0603020202020204" pitchFamily="34" charset="0"/>
                <a:ea typeface="+mn-ea"/>
                <a:cs typeface="+mn-cs"/>
              </a:rPr>
              <a:t>Carbon-negative</a:t>
            </a:r>
            <a:r>
              <a:rPr lang="en-GB" sz="2309" kern="1200" dirty="0">
                <a:solidFill>
                  <a:srgbClr val="FFFFFF"/>
                </a:solidFill>
                <a:highlight>
                  <a:srgbClr val="FFFF00"/>
                </a:highlight>
                <a:latin typeface="Trebuchet MS" panose="020B0603020202020204" pitchFamily="34" charset="0"/>
                <a:ea typeface="+mn-ea"/>
                <a:cs typeface="+mn-cs"/>
              </a:rPr>
              <a:t> </a:t>
            </a:r>
          </a:p>
        </p:txBody>
      </p:sp>
      <p:pic>
        <p:nvPicPr>
          <p:cNvPr id="9" name="Graphic 8" descr="Gauge">
            <a:extLst>
              <a:ext uri="{FF2B5EF4-FFF2-40B4-BE49-F238E27FC236}">
                <a16:creationId xmlns:a16="http://schemas.microsoft.com/office/drawing/2014/main" id="{C22A8CCA-A152-45EE-920C-D3690C9A8DC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41319" y="2560308"/>
            <a:ext cx="890438" cy="890438"/>
          </a:xfrm>
          <a:prstGeom prst="rect">
            <a:avLst/>
          </a:prstGeom>
        </p:spPr>
      </p:pic>
      <p:pic>
        <p:nvPicPr>
          <p:cNvPr id="11" name="Graphic 10" descr="Head with gears">
            <a:extLst>
              <a:ext uri="{FF2B5EF4-FFF2-40B4-BE49-F238E27FC236}">
                <a16:creationId xmlns:a16="http://schemas.microsoft.com/office/drawing/2014/main" id="{CE0867FF-55C5-4707-9E05-CB93D7EECD1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41319" y="3734380"/>
            <a:ext cx="890438" cy="890438"/>
          </a:xfrm>
          <a:prstGeom prst="rect">
            <a:avLst/>
          </a:prstGeom>
        </p:spPr>
      </p:pic>
      <p:pic>
        <p:nvPicPr>
          <p:cNvPr id="13" name="Graphic 12" descr="Recycle sign">
            <a:extLst>
              <a:ext uri="{FF2B5EF4-FFF2-40B4-BE49-F238E27FC236}">
                <a16:creationId xmlns:a16="http://schemas.microsoft.com/office/drawing/2014/main" id="{F705E680-3C6A-41BD-8AE5-2B470306FC1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444899" y="4865431"/>
            <a:ext cx="890438" cy="890438"/>
          </a:xfrm>
          <a:prstGeom prst="rect">
            <a:avLst/>
          </a:prstGeom>
        </p:spPr>
      </p:pic>
      <p:pic>
        <p:nvPicPr>
          <p:cNvPr id="15" name="Graphic 14" descr="Gender">
            <a:extLst>
              <a:ext uri="{FF2B5EF4-FFF2-40B4-BE49-F238E27FC236}">
                <a16:creationId xmlns:a16="http://schemas.microsoft.com/office/drawing/2014/main" id="{6DD2303B-B41F-483C-94F8-073FD391065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444899" y="5948675"/>
            <a:ext cx="890438" cy="890438"/>
          </a:xfrm>
          <a:prstGeom prst="rect">
            <a:avLst/>
          </a:prstGeom>
        </p:spPr>
      </p:pic>
      <p:pic>
        <p:nvPicPr>
          <p:cNvPr id="17" name="Graphic 16" descr="Money">
            <a:extLst>
              <a:ext uri="{FF2B5EF4-FFF2-40B4-BE49-F238E27FC236}">
                <a16:creationId xmlns:a16="http://schemas.microsoft.com/office/drawing/2014/main" id="{AF6C4D1F-3C80-4B6E-A3E8-6073338A07E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441319" y="7002508"/>
            <a:ext cx="890438" cy="890438"/>
          </a:xfrm>
          <a:prstGeom prst="rect">
            <a:avLst/>
          </a:prstGeom>
        </p:spPr>
      </p:pic>
      <p:sp>
        <p:nvSpPr>
          <p:cNvPr id="20" name="Footer Placeholder 3">
            <a:extLst>
              <a:ext uri="{FF2B5EF4-FFF2-40B4-BE49-F238E27FC236}">
                <a16:creationId xmlns:a16="http://schemas.microsoft.com/office/drawing/2014/main" id="{C0847295-96E1-439C-A118-C57AF87C433F}"/>
              </a:ext>
            </a:extLst>
          </p:cNvPr>
          <p:cNvSpPr txBox="1">
            <a:spLocks/>
          </p:cNvSpPr>
          <p:nvPr/>
        </p:nvSpPr>
        <p:spPr>
          <a:xfrm>
            <a:off x="1129971" y="10696973"/>
            <a:ext cx="12390245" cy="550116"/>
          </a:xfrm>
          <a:prstGeom prst="rect">
            <a:avLst/>
          </a:prstGeom>
        </p:spPr>
        <p:txBody>
          <a:bodyPr/>
          <a:ls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507846">
              <a:defRPr/>
            </a:pPr>
            <a:endParaRPr lang="en-US" sz="1319" dirty="0">
              <a:solidFill>
                <a:srgbClr val="4D4F4F">
                  <a:lumMod val="50000"/>
                  <a:lumOff val="50000"/>
                </a:srgbClr>
              </a:solidFill>
              <a:latin typeface="Trebuchet MS" panose="020B0603020202020204" pitchFamily="34" charset="0"/>
            </a:endParaRPr>
          </a:p>
        </p:txBody>
      </p:sp>
      <p:pic>
        <p:nvPicPr>
          <p:cNvPr id="6" name="Graphic 5" descr="Handshake">
            <a:extLst>
              <a:ext uri="{FF2B5EF4-FFF2-40B4-BE49-F238E27FC236}">
                <a16:creationId xmlns:a16="http://schemas.microsoft.com/office/drawing/2014/main" id="{40469216-CDD3-4032-8DA8-591EE3E6702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2383472" y="8056341"/>
            <a:ext cx="890438" cy="890438"/>
          </a:xfrm>
          <a:prstGeom prst="rect">
            <a:avLst/>
          </a:prstGeom>
        </p:spPr>
      </p:pic>
      <p:sp>
        <p:nvSpPr>
          <p:cNvPr id="18" name="object 25">
            <a:extLst>
              <a:ext uri="{FF2B5EF4-FFF2-40B4-BE49-F238E27FC236}">
                <a16:creationId xmlns:a16="http://schemas.microsoft.com/office/drawing/2014/main" id="{EBB3EF1C-700C-4FE7-B9F5-A6C7B1C89C81}"/>
              </a:ext>
            </a:extLst>
          </p:cNvPr>
          <p:cNvSpPr txBox="1"/>
          <p:nvPr/>
        </p:nvSpPr>
        <p:spPr>
          <a:xfrm>
            <a:off x="1191244" y="10318445"/>
            <a:ext cx="15505182" cy="215756"/>
          </a:xfrm>
          <a:prstGeom prst="rect">
            <a:avLst/>
          </a:prstGeom>
        </p:spPr>
        <p:txBody>
          <a:bodyPr vert="horz" wrap="square" lIns="0" tIns="12628" rIns="0" bIns="0" rtlCol="0">
            <a:spAutoFit/>
          </a:bodyPr>
          <a:lstStyle/>
          <a:p>
            <a:pPr algn="l" defTabSz="1507846" rtl="0">
              <a:defRPr/>
            </a:pPr>
            <a:r>
              <a:rPr lang="lv-LV" sz="1319" kern="1200" baseline="30000" dirty="0">
                <a:solidFill>
                  <a:srgbClr val="4D4F4F">
                    <a:lumMod val="50000"/>
                    <a:lumOff val="50000"/>
                  </a:srgbClr>
                </a:solidFill>
                <a:latin typeface="Trebuchet MS" panose="020B0603020202020204" pitchFamily="34" charset="0"/>
                <a:ea typeface="+mn-ea"/>
                <a:cs typeface="+mn-cs"/>
              </a:rPr>
              <a:t>1</a:t>
            </a:r>
            <a:r>
              <a:rPr lang="en-US" sz="1319" kern="1200" dirty="0">
                <a:solidFill>
                  <a:srgbClr val="4D4F4F">
                    <a:lumMod val="50000"/>
                    <a:lumOff val="50000"/>
                  </a:srgbClr>
                </a:solidFill>
                <a:latin typeface="Trebuchet MS" panose="020B0603020202020204" pitchFamily="34" charset="0"/>
                <a:ea typeface="+mn-ea"/>
                <a:cs typeface="+mn-cs"/>
              </a:rPr>
              <a:t>For companies based in Latvia</a:t>
            </a:r>
          </a:p>
        </p:txBody>
      </p:sp>
      <p:sp>
        <p:nvSpPr>
          <p:cNvPr id="3" name="object 79">
            <a:extLst>
              <a:ext uri="{FF2B5EF4-FFF2-40B4-BE49-F238E27FC236}">
                <a16:creationId xmlns:a16="http://schemas.microsoft.com/office/drawing/2014/main" id="{A3632784-F6E8-685A-89F5-CCE3C86B3E93}"/>
              </a:ext>
            </a:extLst>
          </p:cNvPr>
          <p:cNvSpPr txBox="1">
            <a:spLocks/>
          </p:cNvSpPr>
          <p:nvPr/>
        </p:nvSpPr>
        <p:spPr>
          <a:xfrm>
            <a:off x="1146563" y="937910"/>
            <a:ext cx="18077984" cy="1027135"/>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pPr>
            <a:r>
              <a:rPr lang="en-US" sz="3958" dirty="0">
                <a:solidFill>
                  <a:srgbClr val="000000"/>
                </a:solidFill>
              </a:rPr>
              <a:t>LEADER IN ADOPTION OF ESG STANDARTS</a:t>
            </a:r>
            <a:br>
              <a:rPr lang="en-US" sz="3958" dirty="0">
                <a:solidFill>
                  <a:srgbClr val="000000"/>
                </a:solidFill>
              </a:rPr>
            </a:br>
            <a:r>
              <a:rPr lang="en-US" sz="2638" b="0" dirty="0">
                <a:solidFill>
                  <a:srgbClr val="4D4F4F">
                    <a:lumMod val="50000"/>
                  </a:srgbClr>
                </a:solidFill>
              </a:rPr>
              <a:t>Increased attention to Sustainability and Circular Economy</a:t>
            </a:r>
            <a:endParaRPr lang="en-US" sz="3958" dirty="0">
              <a:solidFill>
                <a:srgbClr val="000000"/>
              </a:solidFill>
            </a:endParaRPr>
          </a:p>
        </p:txBody>
      </p:sp>
      <p:pic>
        <p:nvPicPr>
          <p:cNvPr id="24" name="Picture 23">
            <a:extLst>
              <a:ext uri="{FF2B5EF4-FFF2-40B4-BE49-F238E27FC236}">
                <a16:creationId xmlns:a16="http://schemas.microsoft.com/office/drawing/2014/main" id="{AD57A296-C89B-1173-BA43-B29EB020548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7151028" y="10343470"/>
            <a:ext cx="1823103" cy="504035"/>
          </a:xfrm>
          <a:prstGeom prst="rect">
            <a:avLst/>
          </a:prstGeom>
        </p:spPr>
      </p:pic>
      <p:sp>
        <p:nvSpPr>
          <p:cNvPr id="4" name="object 10">
            <a:extLst>
              <a:ext uri="{FF2B5EF4-FFF2-40B4-BE49-F238E27FC236}">
                <a16:creationId xmlns:a16="http://schemas.microsoft.com/office/drawing/2014/main" id="{F30EC0B2-5654-3881-76FA-62E4E96FFE9A}"/>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endParaRPr sz="1789">
              <a:latin typeface="Avenir Light"/>
              <a:ea typeface="+mn-ea"/>
              <a:cs typeface="+mn-cs"/>
            </a:endParaRPr>
          </a:p>
        </p:txBody>
      </p:sp>
    </p:spTree>
    <p:extLst>
      <p:ext uri="{BB962C8B-B14F-4D97-AF65-F5344CB8AC3E}">
        <p14:creationId xmlns:p14="http://schemas.microsoft.com/office/powerpoint/2010/main" val="2064086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Attēls 18" descr="Attēls, kurā ir persona, iekštelpa, plauksta&#10;&#10;Apraksts ģenerēts automātiski">
            <a:extLst>
              <a:ext uri="{FF2B5EF4-FFF2-40B4-BE49-F238E27FC236}">
                <a16:creationId xmlns:a16="http://schemas.microsoft.com/office/drawing/2014/main" id="{39F10E5F-510A-2898-621D-DB0130CA8A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416" y="6351"/>
            <a:ext cx="20345516" cy="11446577"/>
          </a:xfrm>
          <a:prstGeom prst="rect">
            <a:avLst/>
          </a:prstGeom>
        </p:spPr>
      </p:pic>
      <p:sp>
        <p:nvSpPr>
          <p:cNvPr id="14" name="object 14"/>
          <p:cNvSpPr txBox="1">
            <a:spLocks noGrp="1"/>
          </p:cNvSpPr>
          <p:nvPr>
            <p:ph type="title"/>
          </p:nvPr>
        </p:nvSpPr>
        <p:spPr>
          <a:xfrm>
            <a:off x="2511763" y="2814029"/>
            <a:ext cx="6361759" cy="1159933"/>
          </a:xfrm>
          <a:prstGeom prst="rect">
            <a:avLst/>
          </a:prstGeom>
        </p:spPr>
        <p:txBody>
          <a:bodyPr vert="horz" wrap="square" lIns="0" tIns="13335" rIns="0" bIns="0" rtlCol="0">
            <a:spAutoFit/>
          </a:bodyPr>
          <a:lstStyle/>
          <a:p>
            <a:pPr marL="12700" marR="5080">
              <a:spcBef>
                <a:spcPts val="105"/>
              </a:spcBef>
            </a:pPr>
            <a:r>
              <a:rPr lang="lv-LV" sz="7450" spc="750" dirty="0" err="1">
                <a:solidFill>
                  <a:srgbClr val="FFFFFF"/>
                </a:solidFill>
                <a:latin typeface="Trebuchet MS" panose="020B0603020202020204" pitchFamily="34" charset="0"/>
                <a:cs typeface="Cambria"/>
              </a:rPr>
              <a:t>Thank</a:t>
            </a:r>
            <a:r>
              <a:rPr lang="lv-LV" sz="7450" spc="750" dirty="0">
                <a:solidFill>
                  <a:srgbClr val="FFFFFF"/>
                </a:solidFill>
                <a:latin typeface="Trebuchet MS" panose="020B0603020202020204" pitchFamily="34" charset="0"/>
                <a:cs typeface="Cambria"/>
              </a:rPr>
              <a:t> </a:t>
            </a:r>
            <a:r>
              <a:rPr lang="lv-LV" sz="7450" spc="750" dirty="0" err="1">
                <a:solidFill>
                  <a:srgbClr val="FFFFFF"/>
                </a:solidFill>
                <a:latin typeface="Trebuchet MS" panose="020B0603020202020204" pitchFamily="34" charset="0"/>
                <a:cs typeface="Cambria"/>
              </a:rPr>
              <a:t>you</a:t>
            </a:r>
            <a:r>
              <a:rPr lang="lv-LV" sz="7450" spc="750" dirty="0">
                <a:solidFill>
                  <a:srgbClr val="FFFFFF"/>
                </a:solidFill>
                <a:latin typeface="Trebuchet MS" panose="020B0603020202020204" pitchFamily="34" charset="0"/>
                <a:cs typeface="Cambria"/>
              </a:rPr>
              <a:t>!</a:t>
            </a:r>
            <a:endParaRPr sz="7450" dirty="0">
              <a:latin typeface="Trebuchet MS" panose="020B0603020202020204" pitchFamily="34" charset="0"/>
              <a:cs typeface="Cambria"/>
            </a:endParaRPr>
          </a:p>
        </p:txBody>
      </p:sp>
      <p:grpSp>
        <p:nvGrpSpPr>
          <p:cNvPr id="15" name="object 15"/>
          <p:cNvGrpSpPr/>
          <p:nvPr/>
        </p:nvGrpSpPr>
        <p:grpSpPr>
          <a:xfrm>
            <a:off x="2535046" y="4820000"/>
            <a:ext cx="239395" cy="1722120"/>
            <a:chOff x="2535045" y="5609437"/>
            <a:chExt cx="239395" cy="1722120"/>
          </a:xfrm>
        </p:grpSpPr>
        <p:pic>
          <p:nvPicPr>
            <p:cNvPr id="16" name="object 16"/>
            <p:cNvPicPr/>
            <p:nvPr/>
          </p:nvPicPr>
          <p:blipFill>
            <a:blip r:embed="rId3" cstate="email">
              <a:extLst>
                <a:ext uri="{28A0092B-C50C-407E-A947-70E740481C1C}">
                  <a14:useLocalDpi xmlns:a14="http://schemas.microsoft.com/office/drawing/2010/main"/>
                </a:ext>
              </a:extLst>
            </a:blip>
            <a:stretch>
              <a:fillRect/>
            </a:stretch>
          </p:blipFill>
          <p:spPr>
            <a:xfrm>
              <a:off x="2540103" y="5609437"/>
              <a:ext cx="229207" cy="228572"/>
            </a:xfrm>
            <a:prstGeom prst="rect">
              <a:avLst/>
            </a:prstGeom>
          </p:spPr>
        </p:pic>
        <p:pic>
          <p:nvPicPr>
            <p:cNvPr id="17" name="object 17"/>
            <p:cNvPicPr/>
            <p:nvPr/>
          </p:nvPicPr>
          <p:blipFill>
            <a:blip r:embed="rId4" cstate="email">
              <a:extLst>
                <a:ext uri="{28A0092B-C50C-407E-A947-70E740481C1C}">
                  <a14:useLocalDpi xmlns:a14="http://schemas.microsoft.com/office/drawing/2010/main"/>
                </a:ext>
              </a:extLst>
            </a:blip>
            <a:stretch>
              <a:fillRect/>
            </a:stretch>
          </p:blipFill>
          <p:spPr>
            <a:xfrm>
              <a:off x="2535045" y="7139838"/>
              <a:ext cx="239374" cy="191499"/>
            </a:xfrm>
            <a:prstGeom prst="rect">
              <a:avLst/>
            </a:prstGeom>
          </p:spPr>
        </p:pic>
      </p:grpSp>
      <p:sp>
        <p:nvSpPr>
          <p:cNvPr id="18" name="object 18"/>
          <p:cNvSpPr txBox="1"/>
          <p:nvPr/>
        </p:nvSpPr>
        <p:spPr>
          <a:xfrm>
            <a:off x="2965796" y="4695825"/>
            <a:ext cx="3504854" cy="2643672"/>
          </a:xfrm>
          <a:prstGeom prst="rect">
            <a:avLst/>
          </a:prstGeom>
        </p:spPr>
        <p:txBody>
          <a:bodyPr vert="horz" wrap="square" lIns="0" tIns="12065" rIns="0" bIns="0" rtlCol="0">
            <a:spAutoFit/>
          </a:bodyPr>
          <a:lstStyle/>
          <a:p>
            <a:pPr marL="12700" marR="351155" lvl="0" indent="0" defTabSz="914400" eaLnBrk="1" fontAlgn="auto" latinLnBrk="0" hangingPunct="1">
              <a:lnSpc>
                <a:spcPct val="100400"/>
              </a:lnSpc>
              <a:spcBef>
                <a:spcPts val="95"/>
              </a:spcBef>
              <a:spcAft>
                <a:spcPts val="0"/>
              </a:spcAft>
              <a:buClrTx/>
              <a:buSzTx/>
              <a:buFontTx/>
              <a:buNone/>
              <a:tabLst/>
              <a:defRPr/>
            </a:pPr>
            <a:r>
              <a:rPr kumimoji="0" sz="2450" b="0" i="0" u="none" strike="noStrike" kern="0" cap="none" spc="245" normalizeH="0" baseline="0" noProof="0" dirty="0">
                <a:ln>
                  <a:noFill/>
                </a:ln>
                <a:solidFill>
                  <a:srgbClr val="FFFFFF"/>
                </a:solidFill>
                <a:effectLst/>
                <a:uLnTx/>
                <a:uFillTx/>
                <a:latin typeface="Trebuchet MS"/>
                <a:cs typeface="Trebuchet MS"/>
              </a:rPr>
              <a:t>AS</a:t>
            </a:r>
            <a:r>
              <a:rPr kumimoji="0" sz="2450" b="0" i="0" u="none" strike="noStrike" kern="0" cap="none" spc="-110" normalizeH="0" baseline="0" noProof="0" dirty="0">
                <a:ln>
                  <a:noFill/>
                </a:ln>
                <a:solidFill>
                  <a:srgbClr val="FFFFFF"/>
                </a:solidFill>
                <a:effectLst/>
                <a:uLnTx/>
                <a:uFillTx/>
                <a:latin typeface="Trebuchet MS"/>
                <a:cs typeface="Trebuchet MS"/>
              </a:rPr>
              <a:t> </a:t>
            </a:r>
            <a:r>
              <a:rPr kumimoji="0" sz="2450" b="0" i="0" u="none" strike="noStrike" kern="0" cap="none" spc="135" normalizeH="0" baseline="0" noProof="0" dirty="0">
                <a:ln>
                  <a:noFill/>
                </a:ln>
                <a:solidFill>
                  <a:srgbClr val="FFFFFF"/>
                </a:solidFill>
                <a:effectLst/>
                <a:uLnTx/>
                <a:uFillTx/>
                <a:latin typeface="Trebuchet MS"/>
                <a:cs typeface="Trebuchet MS"/>
              </a:rPr>
              <a:t>Eco</a:t>
            </a:r>
            <a:r>
              <a:rPr kumimoji="0" sz="2450" b="0" i="0" u="none" strike="noStrike" kern="0" cap="none" spc="-114" normalizeH="0" baseline="0" noProof="0" dirty="0">
                <a:ln>
                  <a:noFill/>
                </a:ln>
                <a:solidFill>
                  <a:srgbClr val="FFFFFF"/>
                </a:solidFill>
                <a:effectLst/>
                <a:uLnTx/>
                <a:uFillTx/>
                <a:latin typeface="Trebuchet MS"/>
                <a:cs typeface="Trebuchet MS"/>
              </a:rPr>
              <a:t> </a:t>
            </a:r>
            <a:r>
              <a:rPr kumimoji="0" sz="2450" b="0" i="0" u="none" strike="noStrike" kern="0" cap="none" spc="-10" normalizeH="0" baseline="0" noProof="0" dirty="0">
                <a:ln>
                  <a:noFill/>
                </a:ln>
                <a:solidFill>
                  <a:srgbClr val="FFFFFF"/>
                </a:solidFill>
                <a:effectLst/>
                <a:uLnTx/>
                <a:uFillTx/>
                <a:latin typeface="Trebuchet MS"/>
                <a:cs typeface="Trebuchet MS"/>
              </a:rPr>
              <a:t>Baltia </a:t>
            </a:r>
            <a:r>
              <a:rPr lang="lv-LV" sz="2450" spc="120" dirty="0">
                <a:solidFill>
                  <a:srgbClr val="FFFFFF"/>
                </a:solidFill>
                <a:latin typeface="Trebuchet MS"/>
                <a:cs typeface="Trebuchet MS"/>
              </a:rPr>
              <a:t>Latgales</a:t>
            </a:r>
            <a:r>
              <a:rPr kumimoji="0" sz="2450" b="0" i="0" u="none" strike="noStrike" kern="0" cap="none" spc="-140" normalizeH="0" baseline="0" noProof="0" dirty="0">
                <a:ln>
                  <a:noFill/>
                </a:ln>
                <a:solidFill>
                  <a:srgbClr val="FFFFFF"/>
                </a:solidFill>
                <a:effectLst/>
                <a:uLnTx/>
                <a:uFillTx/>
                <a:latin typeface="Trebuchet MS"/>
                <a:cs typeface="Trebuchet MS"/>
              </a:rPr>
              <a:t> </a:t>
            </a:r>
            <a:r>
              <a:rPr kumimoji="0" sz="2450" b="0" i="0" u="none" strike="noStrike" kern="0" cap="none" spc="0" normalizeH="0" baseline="0" noProof="0" dirty="0">
                <a:ln>
                  <a:noFill/>
                </a:ln>
                <a:solidFill>
                  <a:srgbClr val="FFFFFF"/>
                </a:solidFill>
                <a:effectLst/>
                <a:uLnTx/>
                <a:uFillTx/>
                <a:latin typeface="Trebuchet MS"/>
                <a:cs typeface="Trebuchet MS"/>
              </a:rPr>
              <a:t>street</a:t>
            </a:r>
            <a:r>
              <a:rPr kumimoji="0" sz="2450" b="0" i="0" u="none" strike="noStrike" kern="0" cap="none" spc="-140" normalizeH="0" baseline="0" noProof="0" dirty="0">
                <a:ln>
                  <a:noFill/>
                </a:ln>
                <a:solidFill>
                  <a:srgbClr val="FFFFFF"/>
                </a:solidFill>
                <a:effectLst/>
                <a:uLnTx/>
                <a:uFillTx/>
                <a:latin typeface="Trebuchet MS"/>
                <a:cs typeface="Trebuchet MS"/>
              </a:rPr>
              <a:t> </a:t>
            </a:r>
            <a:r>
              <a:rPr kumimoji="0" sz="2450" b="0" i="0" u="none" strike="noStrike" kern="0" cap="none" spc="-20" normalizeH="0" baseline="0" noProof="0" dirty="0">
                <a:ln>
                  <a:noFill/>
                </a:ln>
                <a:solidFill>
                  <a:srgbClr val="FFFFFF"/>
                </a:solidFill>
                <a:effectLst/>
                <a:uLnTx/>
                <a:uFillTx/>
                <a:latin typeface="Trebuchet MS"/>
                <a:cs typeface="Trebuchet MS"/>
              </a:rPr>
              <a:t>240,</a:t>
            </a:r>
            <a:endParaRPr kumimoji="0" sz="2450" b="0" i="0" u="none" strike="noStrike" kern="0" cap="none" spc="0" normalizeH="0" baseline="0" noProof="0" dirty="0">
              <a:ln>
                <a:noFill/>
              </a:ln>
              <a:solidFill>
                <a:sysClr val="windowText" lastClr="000000"/>
              </a:solidFill>
              <a:effectLst/>
              <a:uLnTx/>
              <a:uFillTx/>
              <a:latin typeface="Trebuchet MS"/>
              <a:cs typeface="Trebuchet MS"/>
            </a:endParaRPr>
          </a:p>
          <a:p>
            <a:pPr marL="12700" marR="0" lvl="0" indent="0" defTabSz="914400" eaLnBrk="1" fontAlgn="auto" latinLnBrk="0" hangingPunct="1">
              <a:lnSpc>
                <a:spcPct val="100000"/>
              </a:lnSpc>
              <a:spcBef>
                <a:spcPts val="15"/>
              </a:spcBef>
              <a:spcAft>
                <a:spcPts val="0"/>
              </a:spcAft>
              <a:buClrTx/>
              <a:buSzTx/>
              <a:buFontTx/>
              <a:buNone/>
              <a:tabLst/>
              <a:defRPr/>
            </a:pPr>
            <a:r>
              <a:rPr kumimoji="0" sz="2450" b="0" i="0" u="none" strike="noStrike" kern="0" cap="none" spc="0" normalizeH="0" baseline="0" noProof="0" dirty="0">
                <a:ln>
                  <a:noFill/>
                </a:ln>
                <a:solidFill>
                  <a:srgbClr val="FFFFFF"/>
                </a:solidFill>
                <a:effectLst/>
                <a:uLnTx/>
                <a:uFillTx/>
                <a:latin typeface="Trebuchet MS"/>
                <a:cs typeface="Trebuchet MS"/>
              </a:rPr>
              <a:t>Riga,</a:t>
            </a:r>
            <a:r>
              <a:rPr kumimoji="0" sz="2450" b="0" i="0" u="none" strike="noStrike" kern="0" cap="none" spc="-105" normalizeH="0" baseline="0" noProof="0" dirty="0">
                <a:ln>
                  <a:noFill/>
                </a:ln>
                <a:solidFill>
                  <a:srgbClr val="FFFFFF"/>
                </a:solidFill>
                <a:effectLst/>
                <a:uLnTx/>
                <a:uFillTx/>
                <a:latin typeface="Trebuchet MS"/>
                <a:cs typeface="Trebuchet MS"/>
              </a:rPr>
              <a:t> </a:t>
            </a:r>
            <a:r>
              <a:rPr kumimoji="0" sz="2450" b="0" i="0" u="none" strike="noStrike" kern="0" cap="none" spc="80" normalizeH="0" baseline="0" noProof="0" dirty="0">
                <a:ln>
                  <a:noFill/>
                </a:ln>
                <a:solidFill>
                  <a:srgbClr val="FFFFFF"/>
                </a:solidFill>
                <a:effectLst/>
                <a:uLnTx/>
                <a:uFillTx/>
                <a:latin typeface="Trebuchet MS"/>
                <a:cs typeface="Trebuchet MS"/>
              </a:rPr>
              <a:t>LV</a:t>
            </a:r>
            <a:r>
              <a:rPr kumimoji="0" sz="2450" b="0" i="0" u="none" strike="noStrike" kern="0" cap="none" spc="-190" normalizeH="0" baseline="0" noProof="0" dirty="0">
                <a:ln>
                  <a:noFill/>
                </a:ln>
                <a:solidFill>
                  <a:srgbClr val="FFFFFF"/>
                </a:solidFill>
                <a:effectLst/>
                <a:uLnTx/>
                <a:uFillTx/>
                <a:latin typeface="Trebuchet MS"/>
                <a:cs typeface="Trebuchet MS"/>
              </a:rPr>
              <a:t> </a:t>
            </a:r>
            <a:r>
              <a:rPr kumimoji="0" sz="2450" b="0" i="0" u="none" strike="noStrike" kern="0" cap="none" spc="114" normalizeH="0" baseline="0" noProof="0" dirty="0">
                <a:ln>
                  <a:noFill/>
                </a:ln>
                <a:solidFill>
                  <a:srgbClr val="FFFFFF"/>
                </a:solidFill>
                <a:effectLst/>
                <a:uLnTx/>
                <a:uFillTx/>
                <a:latin typeface="Trebuchet MS"/>
                <a:cs typeface="Trebuchet MS"/>
              </a:rPr>
              <a:t>-</a:t>
            </a:r>
            <a:r>
              <a:rPr kumimoji="0" sz="2450" b="0" i="0" u="none" strike="noStrike" kern="0" cap="none" spc="-114" normalizeH="0" baseline="0" noProof="0" dirty="0">
                <a:ln>
                  <a:noFill/>
                </a:ln>
                <a:solidFill>
                  <a:srgbClr val="FFFFFF"/>
                </a:solidFill>
                <a:effectLst/>
                <a:uLnTx/>
                <a:uFillTx/>
                <a:latin typeface="Trebuchet MS"/>
                <a:cs typeface="Trebuchet MS"/>
              </a:rPr>
              <a:t>1</a:t>
            </a:r>
            <a:r>
              <a:rPr kumimoji="0" lang="lv-LV" sz="2450" b="0" i="0" u="none" strike="noStrike" kern="0" cap="none" spc="-114" normalizeH="0" baseline="0" noProof="0" dirty="0">
                <a:ln>
                  <a:noFill/>
                </a:ln>
                <a:solidFill>
                  <a:srgbClr val="FFFFFF"/>
                </a:solidFill>
                <a:effectLst/>
                <a:uLnTx/>
                <a:uFillTx/>
                <a:latin typeface="Trebuchet MS"/>
                <a:cs typeface="Trebuchet MS"/>
              </a:rPr>
              <a:t>063</a:t>
            </a:r>
            <a:r>
              <a:rPr kumimoji="0" sz="2450" b="0" i="0" u="none" strike="noStrike" kern="0" cap="none" spc="-114" normalizeH="0" baseline="0" noProof="0" dirty="0">
                <a:ln>
                  <a:noFill/>
                </a:ln>
                <a:solidFill>
                  <a:srgbClr val="FFFFFF"/>
                </a:solidFill>
                <a:effectLst/>
                <a:uLnTx/>
                <a:uFillTx/>
                <a:latin typeface="Trebuchet MS"/>
                <a:cs typeface="Trebuchet MS"/>
              </a:rPr>
              <a:t>,</a:t>
            </a:r>
            <a:r>
              <a:rPr kumimoji="0" sz="2450" b="0" i="0" u="none" strike="noStrike" kern="0" cap="none" spc="-105" normalizeH="0" baseline="0" noProof="0" dirty="0">
                <a:ln>
                  <a:noFill/>
                </a:ln>
                <a:solidFill>
                  <a:srgbClr val="FFFFFF"/>
                </a:solidFill>
                <a:effectLst/>
                <a:uLnTx/>
                <a:uFillTx/>
                <a:latin typeface="Trebuchet MS"/>
                <a:cs typeface="Trebuchet MS"/>
              </a:rPr>
              <a:t> </a:t>
            </a:r>
            <a:r>
              <a:rPr kumimoji="0" sz="2450" b="0" i="0" u="none" strike="noStrike" kern="0" cap="none" spc="-10" normalizeH="0" baseline="0" noProof="0" dirty="0">
                <a:ln>
                  <a:noFill/>
                </a:ln>
                <a:solidFill>
                  <a:srgbClr val="FFFFFF"/>
                </a:solidFill>
                <a:effectLst/>
                <a:uLnTx/>
                <a:uFillTx/>
                <a:latin typeface="Trebuchet MS"/>
                <a:cs typeface="Trebuchet MS"/>
              </a:rPr>
              <a:t>Latvia</a:t>
            </a:r>
            <a:endParaRPr kumimoji="0" sz="2450" b="0" i="0" u="none" strike="noStrike" kern="0" cap="none" spc="0" normalizeH="0" baseline="0" noProof="0" dirty="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2550" b="0" i="0" u="none" strike="noStrike" kern="0" cap="none" spc="0" normalizeH="0" baseline="0" noProof="0" dirty="0">
              <a:ln>
                <a:noFill/>
              </a:ln>
              <a:solidFill>
                <a:sysClr val="windowText" lastClr="000000"/>
              </a:solidFill>
              <a:effectLst/>
              <a:uLnTx/>
              <a:uFillTx/>
              <a:latin typeface="Trebuchet MS"/>
              <a:cs typeface="Trebuchet MS"/>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50" b="0" i="0" u="none" strike="noStrike" kern="0" cap="none" spc="-10" normalizeH="0" baseline="0" noProof="0" dirty="0">
                <a:ln>
                  <a:noFill/>
                </a:ln>
                <a:solidFill>
                  <a:srgbClr val="FFFFFF"/>
                </a:solidFill>
                <a:effectLst/>
                <a:uLnTx/>
                <a:uFillTx/>
                <a:latin typeface="Trebuchet MS"/>
                <a:cs typeface="Trebuchet MS"/>
              </a:rPr>
              <a:t>investors@ecobaltia.lv</a:t>
            </a:r>
            <a:endParaRPr kumimoji="0" sz="2450" b="0" i="0" u="none" strike="noStrike" kern="0" cap="none" spc="0" normalizeH="0" baseline="0" noProof="0" dirty="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15"/>
              </a:spcBef>
              <a:spcAft>
                <a:spcPts val="0"/>
              </a:spcAft>
              <a:buClrTx/>
              <a:buSzTx/>
              <a:buFontTx/>
              <a:buNone/>
              <a:tabLst/>
              <a:defRPr/>
            </a:pPr>
            <a:endParaRPr kumimoji="0" sz="2300" b="0" i="0" u="none" strike="noStrike" kern="0" cap="none" spc="0" normalizeH="0" baseline="0" noProof="0" dirty="0">
              <a:ln>
                <a:noFill/>
              </a:ln>
              <a:solidFill>
                <a:sysClr val="windowText" lastClr="000000"/>
              </a:solidFill>
              <a:effectLst/>
              <a:uLnTx/>
              <a:uFillTx/>
              <a:latin typeface="Trebuchet MS"/>
              <a:cs typeface="Trebuchet MS"/>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2450" b="0" i="0" u="none" strike="noStrike" kern="0" cap="none" spc="-10" normalizeH="0" baseline="0" noProof="0" dirty="0">
                <a:ln>
                  <a:noFill/>
                </a:ln>
                <a:solidFill>
                  <a:srgbClr val="CDDE2C"/>
                </a:solidFill>
                <a:effectLst/>
                <a:uLnTx/>
                <a:uFillTx/>
                <a:latin typeface="Trebuchet MS"/>
                <a:cs typeface="Trebuchet MS"/>
              </a:rPr>
              <a:t>www.ecobaltia.lv</a:t>
            </a:r>
            <a:endParaRPr kumimoji="0" sz="2450" b="0" i="0" u="none" strike="noStrike" kern="0" cap="none" spc="0" normalizeH="0" baseline="0" noProof="0" dirty="0">
              <a:ln>
                <a:noFill/>
              </a:ln>
              <a:solidFill>
                <a:srgbClr val="CDDE2C"/>
              </a:solidFill>
              <a:effectLst/>
              <a:uLnTx/>
              <a:uFillTx/>
              <a:latin typeface="Trebuchet MS"/>
              <a:cs typeface="Trebuchet MS"/>
            </a:endParaRPr>
          </a:p>
        </p:txBody>
      </p:sp>
    </p:spTree>
    <p:extLst>
      <p:ext uri="{BB962C8B-B14F-4D97-AF65-F5344CB8AC3E}">
        <p14:creationId xmlns:p14="http://schemas.microsoft.com/office/powerpoint/2010/main" val="305975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1817" y="-96308"/>
            <a:ext cx="20387733" cy="11499850"/>
            <a:chOff x="0" y="0"/>
            <a:chExt cx="20104100" cy="11308715"/>
          </a:xfrm>
        </p:grpSpPr>
        <p:pic>
          <p:nvPicPr>
            <p:cNvPr id="3" name="object 3"/>
            <p:cNvPicPr/>
            <p:nvPr/>
          </p:nvPicPr>
          <p:blipFill>
            <a:blip r:embed="rId2" cstate="print"/>
            <a:stretch>
              <a:fillRect/>
            </a:stretch>
          </p:blipFill>
          <p:spPr>
            <a:xfrm>
              <a:off x="0" y="14146"/>
              <a:ext cx="20104099" cy="11294410"/>
            </a:xfrm>
            <a:prstGeom prst="rect">
              <a:avLst/>
            </a:prstGeom>
          </p:spPr>
        </p:pic>
        <p:sp>
          <p:nvSpPr>
            <p:cNvPr id="4" name="object 4"/>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14146"/>
              <a:ext cx="20104099" cy="11294410"/>
            </a:xfrm>
            <a:prstGeom prst="rect">
              <a:avLst/>
            </a:prstGeom>
          </p:spPr>
        </p:pic>
      </p:grpSp>
      <p:sp>
        <p:nvSpPr>
          <p:cNvPr id="6" name="object 6"/>
          <p:cNvSpPr/>
          <p:nvPr/>
        </p:nvSpPr>
        <p:spPr>
          <a:xfrm>
            <a:off x="-444318" y="-250760"/>
            <a:ext cx="20713700" cy="1191410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15214165" y="9082396"/>
            <a:ext cx="2321549" cy="927486"/>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17601944" y="9708233"/>
            <a:ext cx="983876" cy="287559"/>
          </a:xfrm>
          <a:prstGeom prst="rect">
            <a:avLst/>
          </a:prstGeom>
        </p:spPr>
      </p:pic>
      <p:sp>
        <p:nvSpPr>
          <p:cNvPr id="9" name="object 9"/>
          <p:cNvSpPr/>
          <p:nvPr/>
        </p:nvSpPr>
        <p:spPr>
          <a:xfrm>
            <a:off x="1007715" y="1894997"/>
            <a:ext cx="6633845" cy="7519034"/>
          </a:xfrm>
          <a:custGeom>
            <a:avLst/>
            <a:gdLst/>
            <a:ahLst/>
            <a:cxnLst/>
            <a:rect l="l" t="t" r="r" b="b"/>
            <a:pathLst>
              <a:path w="6633845" h="7519034">
                <a:moveTo>
                  <a:pt x="3384455" y="0"/>
                </a:moveTo>
                <a:lnTo>
                  <a:pt x="3334733" y="5436"/>
                </a:lnTo>
                <a:lnTo>
                  <a:pt x="3285123" y="11526"/>
                </a:lnTo>
                <a:lnTo>
                  <a:pt x="3235632" y="18270"/>
                </a:lnTo>
                <a:lnTo>
                  <a:pt x="3186266" y="25663"/>
                </a:lnTo>
                <a:lnTo>
                  <a:pt x="3137031" y="33705"/>
                </a:lnTo>
                <a:lnTo>
                  <a:pt x="3087933" y="42393"/>
                </a:lnTo>
                <a:lnTo>
                  <a:pt x="3038979" y="51725"/>
                </a:lnTo>
                <a:lnTo>
                  <a:pt x="2990174" y="61699"/>
                </a:lnTo>
                <a:lnTo>
                  <a:pt x="2941525" y="72313"/>
                </a:lnTo>
                <a:lnTo>
                  <a:pt x="2893039" y="83564"/>
                </a:lnTo>
                <a:lnTo>
                  <a:pt x="2844720" y="95451"/>
                </a:lnTo>
                <a:lnTo>
                  <a:pt x="2796576" y="107971"/>
                </a:lnTo>
                <a:lnTo>
                  <a:pt x="2748613" y="121122"/>
                </a:lnTo>
                <a:lnTo>
                  <a:pt x="2700836" y="134902"/>
                </a:lnTo>
                <a:lnTo>
                  <a:pt x="2653252" y="149310"/>
                </a:lnTo>
                <a:lnTo>
                  <a:pt x="2605867" y="164341"/>
                </a:lnTo>
                <a:lnTo>
                  <a:pt x="2558687" y="179996"/>
                </a:lnTo>
                <a:lnTo>
                  <a:pt x="2511719" y="196271"/>
                </a:lnTo>
                <a:lnTo>
                  <a:pt x="2464968" y="213164"/>
                </a:lnTo>
                <a:lnTo>
                  <a:pt x="2418441" y="230674"/>
                </a:lnTo>
                <a:lnTo>
                  <a:pt x="2372144" y="248798"/>
                </a:lnTo>
                <a:lnTo>
                  <a:pt x="2326084" y="267533"/>
                </a:lnTo>
                <a:lnTo>
                  <a:pt x="2280265" y="286879"/>
                </a:lnTo>
                <a:lnTo>
                  <a:pt x="2234695" y="306832"/>
                </a:lnTo>
                <a:lnTo>
                  <a:pt x="2189379" y="327391"/>
                </a:lnTo>
                <a:lnTo>
                  <a:pt x="2144325" y="348553"/>
                </a:lnTo>
                <a:lnTo>
                  <a:pt x="2099537" y="370316"/>
                </a:lnTo>
                <a:lnTo>
                  <a:pt x="2055022" y="392679"/>
                </a:lnTo>
                <a:lnTo>
                  <a:pt x="2010787" y="415639"/>
                </a:lnTo>
                <a:lnTo>
                  <a:pt x="1966837" y="439193"/>
                </a:lnTo>
                <a:lnTo>
                  <a:pt x="1923179" y="463340"/>
                </a:lnTo>
                <a:lnTo>
                  <a:pt x="1879819" y="488078"/>
                </a:lnTo>
                <a:lnTo>
                  <a:pt x="1836763" y="513404"/>
                </a:lnTo>
                <a:lnTo>
                  <a:pt x="1794017" y="539317"/>
                </a:lnTo>
                <a:lnTo>
                  <a:pt x="1751587" y="565814"/>
                </a:lnTo>
                <a:lnTo>
                  <a:pt x="1709480" y="592892"/>
                </a:lnTo>
                <a:lnTo>
                  <a:pt x="1667590" y="620626"/>
                </a:lnTo>
                <a:lnTo>
                  <a:pt x="1626106" y="648892"/>
                </a:lnTo>
                <a:lnTo>
                  <a:pt x="1585032" y="677687"/>
                </a:lnTo>
                <a:lnTo>
                  <a:pt x="1544373" y="707006"/>
                </a:lnTo>
                <a:lnTo>
                  <a:pt x="1504133" y="736843"/>
                </a:lnTo>
                <a:lnTo>
                  <a:pt x="1464317" y="767194"/>
                </a:lnTo>
                <a:lnTo>
                  <a:pt x="1424929" y="798055"/>
                </a:lnTo>
                <a:lnTo>
                  <a:pt x="1385974" y="829420"/>
                </a:lnTo>
                <a:lnTo>
                  <a:pt x="1347455" y="861284"/>
                </a:lnTo>
                <a:lnTo>
                  <a:pt x="1309379" y="893643"/>
                </a:lnTo>
                <a:lnTo>
                  <a:pt x="1271748" y="926491"/>
                </a:lnTo>
                <a:lnTo>
                  <a:pt x="1234569" y="959825"/>
                </a:lnTo>
                <a:lnTo>
                  <a:pt x="1197844" y="993639"/>
                </a:lnTo>
                <a:lnTo>
                  <a:pt x="1161579" y="1027927"/>
                </a:lnTo>
                <a:lnTo>
                  <a:pt x="1125778" y="1062687"/>
                </a:lnTo>
                <a:lnTo>
                  <a:pt x="1090445" y="1097912"/>
                </a:lnTo>
                <a:lnTo>
                  <a:pt x="1055585" y="1133597"/>
                </a:lnTo>
                <a:lnTo>
                  <a:pt x="1021203" y="1169739"/>
                </a:lnTo>
                <a:lnTo>
                  <a:pt x="987303" y="1206331"/>
                </a:lnTo>
                <a:lnTo>
                  <a:pt x="953890" y="1243370"/>
                </a:lnTo>
                <a:lnTo>
                  <a:pt x="920967" y="1280850"/>
                </a:lnTo>
                <a:lnTo>
                  <a:pt x="888540" y="1318767"/>
                </a:lnTo>
                <a:lnTo>
                  <a:pt x="856613" y="1357115"/>
                </a:lnTo>
                <a:lnTo>
                  <a:pt x="825190" y="1395891"/>
                </a:lnTo>
                <a:lnTo>
                  <a:pt x="794277" y="1435088"/>
                </a:lnTo>
                <a:lnTo>
                  <a:pt x="763876" y="1474702"/>
                </a:lnTo>
                <a:lnTo>
                  <a:pt x="733994" y="1514729"/>
                </a:lnTo>
                <a:lnTo>
                  <a:pt x="704633" y="1555163"/>
                </a:lnTo>
                <a:lnTo>
                  <a:pt x="675800" y="1596000"/>
                </a:lnTo>
                <a:lnTo>
                  <a:pt x="647498" y="1637235"/>
                </a:lnTo>
                <a:lnTo>
                  <a:pt x="619732" y="1678863"/>
                </a:lnTo>
                <a:lnTo>
                  <a:pt x="592506" y="1720879"/>
                </a:lnTo>
                <a:lnTo>
                  <a:pt x="565825" y="1763278"/>
                </a:lnTo>
                <a:lnTo>
                  <a:pt x="539693" y="1806055"/>
                </a:lnTo>
                <a:lnTo>
                  <a:pt x="514115" y="1849207"/>
                </a:lnTo>
                <a:lnTo>
                  <a:pt x="489096" y="1892727"/>
                </a:lnTo>
                <a:lnTo>
                  <a:pt x="464639" y="1936611"/>
                </a:lnTo>
                <a:lnTo>
                  <a:pt x="440769" y="1980815"/>
                </a:lnTo>
                <a:lnTo>
                  <a:pt x="417508" y="2025298"/>
                </a:lnTo>
                <a:lnTo>
                  <a:pt x="394858" y="2070055"/>
                </a:lnTo>
                <a:lnTo>
                  <a:pt x="372821" y="2115077"/>
                </a:lnTo>
                <a:lnTo>
                  <a:pt x="351398" y="2160360"/>
                </a:lnTo>
                <a:lnTo>
                  <a:pt x="330591" y="2205896"/>
                </a:lnTo>
                <a:lnTo>
                  <a:pt x="310401" y="2251680"/>
                </a:lnTo>
                <a:lnTo>
                  <a:pt x="290831" y="2297704"/>
                </a:lnTo>
                <a:lnTo>
                  <a:pt x="271882" y="2343963"/>
                </a:lnTo>
                <a:lnTo>
                  <a:pt x="253556" y="2390449"/>
                </a:lnTo>
                <a:lnTo>
                  <a:pt x="235854" y="2437158"/>
                </a:lnTo>
                <a:lnTo>
                  <a:pt x="218778" y="2484081"/>
                </a:lnTo>
                <a:lnTo>
                  <a:pt x="202329" y="2531214"/>
                </a:lnTo>
                <a:lnTo>
                  <a:pt x="186510" y="2578549"/>
                </a:lnTo>
                <a:lnTo>
                  <a:pt x="171322" y="2626080"/>
                </a:lnTo>
                <a:lnTo>
                  <a:pt x="156766" y="2673801"/>
                </a:lnTo>
                <a:lnTo>
                  <a:pt x="142845" y="2721706"/>
                </a:lnTo>
                <a:lnTo>
                  <a:pt x="129560" y="2769787"/>
                </a:lnTo>
                <a:lnTo>
                  <a:pt x="116913" y="2818039"/>
                </a:lnTo>
                <a:lnTo>
                  <a:pt x="104905" y="2866455"/>
                </a:lnTo>
                <a:lnTo>
                  <a:pt x="93538" y="2915029"/>
                </a:lnTo>
                <a:lnTo>
                  <a:pt x="82814" y="2963754"/>
                </a:lnTo>
                <a:lnTo>
                  <a:pt x="72734" y="3012625"/>
                </a:lnTo>
                <a:lnTo>
                  <a:pt x="63300" y="3061634"/>
                </a:lnTo>
                <a:lnTo>
                  <a:pt x="54514" y="3110775"/>
                </a:lnTo>
                <a:lnTo>
                  <a:pt x="46378" y="3160042"/>
                </a:lnTo>
                <a:lnTo>
                  <a:pt x="38892" y="3209429"/>
                </a:lnTo>
                <a:lnTo>
                  <a:pt x="32059" y="3258929"/>
                </a:lnTo>
                <a:lnTo>
                  <a:pt x="25881" y="3308535"/>
                </a:lnTo>
                <a:lnTo>
                  <a:pt x="20358" y="3358242"/>
                </a:lnTo>
                <a:lnTo>
                  <a:pt x="15494" y="3408043"/>
                </a:lnTo>
                <a:lnTo>
                  <a:pt x="11289" y="3457931"/>
                </a:lnTo>
                <a:lnTo>
                  <a:pt x="7745" y="3507901"/>
                </a:lnTo>
                <a:lnTo>
                  <a:pt x="4863" y="3557945"/>
                </a:lnTo>
                <a:lnTo>
                  <a:pt x="2647" y="3608057"/>
                </a:lnTo>
                <a:lnTo>
                  <a:pt x="1096" y="3658232"/>
                </a:lnTo>
                <a:lnTo>
                  <a:pt x="213" y="3708462"/>
                </a:lnTo>
                <a:lnTo>
                  <a:pt x="0" y="3758700"/>
                </a:lnTo>
                <a:lnTo>
                  <a:pt x="455" y="3808897"/>
                </a:lnTo>
                <a:lnTo>
                  <a:pt x="1578" y="3859046"/>
                </a:lnTo>
                <a:lnTo>
                  <a:pt x="3366" y="3909141"/>
                </a:lnTo>
                <a:lnTo>
                  <a:pt x="5819" y="3959176"/>
                </a:lnTo>
                <a:lnTo>
                  <a:pt x="8935" y="4009144"/>
                </a:lnTo>
                <a:lnTo>
                  <a:pt x="12712" y="4059039"/>
                </a:lnTo>
                <a:lnTo>
                  <a:pt x="17148" y="4108854"/>
                </a:lnTo>
                <a:lnTo>
                  <a:pt x="22243" y="4158583"/>
                </a:lnTo>
                <a:lnTo>
                  <a:pt x="27994" y="4208220"/>
                </a:lnTo>
                <a:lnTo>
                  <a:pt x="34401" y="4257758"/>
                </a:lnTo>
                <a:lnTo>
                  <a:pt x="41461" y="4307191"/>
                </a:lnTo>
                <a:lnTo>
                  <a:pt x="49172" y="4356513"/>
                </a:lnTo>
                <a:lnTo>
                  <a:pt x="57535" y="4405716"/>
                </a:lnTo>
                <a:lnTo>
                  <a:pt x="66546" y="4454794"/>
                </a:lnTo>
                <a:lnTo>
                  <a:pt x="76205" y="4503742"/>
                </a:lnTo>
                <a:lnTo>
                  <a:pt x="86510" y="4552552"/>
                </a:lnTo>
                <a:lnTo>
                  <a:pt x="97459" y="4601219"/>
                </a:lnTo>
                <a:lnTo>
                  <a:pt x="109051" y="4649735"/>
                </a:lnTo>
                <a:lnTo>
                  <a:pt x="121284" y="4698095"/>
                </a:lnTo>
                <a:lnTo>
                  <a:pt x="134157" y="4746292"/>
                </a:lnTo>
                <a:lnTo>
                  <a:pt x="147668" y="4794319"/>
                </a:lnTo>
                <a:lnTo>
                  <a:pt x="161815" y="4842170"/>
                </a:lnTo>
                <a:lnTo>
                  <a:pt x="176598" y="4889840"/>
                </a:lnTo>
                <a:lnTo>
                  <a:pt x="192015" y="4937320"/>
                </a:lnTo>
                <a:lnTo>
                  <a:pt x="208063" y="4984605"/>
                </a:lnTo>
                <a:lnTo>
                  <a:pt x="224743" y="5031689"/>
                </a:lnTo>
                <a:lnTo>
                  <a:pt x="242051" y="5078565"/>
                </a:lnTo>
                <a:lnTo>
                  <a:pt x="259986" y="5125227"/>
                </a:lnTo>
                <a:lnTo>
                  <a:pt x="278548" y="5171667"/>
                </a:lnTo>
                <a:lnTo>
                  <a:pt x="297734" y="5217881"/>
                </a:lnTo>
                <a:lnTo>
                  <a:pt x="317542" y="5263861"/>
                </a:lnTo>
                <a:lnTo>
                  <a:pt x="337972" y="5309601"/>
                </a:lnTo>
                <a:lnTo>
                  <a:pt x="359022" y="5355094"/>
                </a:lnTo>
                <a:lnTo>
                  <a:pt x="380690" y="5400335"/>
                </a:lnTo>
                <a:lnTo>
                  <a:pt x="402975" y="5445316"/>
                </a:lnTo>
                <a:lnTo>
                  <a:pt x="425875" y="5490031"/>
                </a:lnTo>
                <a:lnTo>
                  <a:pt x="449369" y="5534438"/>
                </a:lnTo>
                <a:lnTo>
                  <a:pt x="473434" y="5578493"/>
                </a:lnTo>
                <a:lnTo>
                  <a:pt x="498064" y="5622191"/>
                </a:lnTo>
                <a:lnTo>
                  <a:pt x="523257" y="5665528"/>
                </a:lnTo>
                <a:lnTo>
                  <a:pt x="549007" y="5708499"/>
                </a:lnTo>
                <a:lnTo>
                  <a:pt x="575309" y="5751098"/>
                </a:lnTo>
                <a:lnTo>
                  <a:pt x="602161" y="5793321"/>
                </a:lnTo>
                <a:lnTo>
                  <a:pt x="629557" y="5835164"/>
                </a:lnTo>
                <a:lnTo>
                  <a:pt x="657492" y="5876620"/>
                </a:lnTo>
                <a:lnTo>
                  <a:pt x="685963" y="5917685"/>
                </a:lnTo>
                <a:lnTo>
                  <a:pt x="714966" y="5958354"/>
                </a:lnTo>
                <a:lnTo>
                  <a:pt x="744495" y="5998622"/>
                </a:lnTo>
                <a:lnTo>
                  <a:pt x="774546" y="6038484"/>
                </a:lnTo>
                <a:lnTo>
                  <a:pt x="805116" y="6077936"/>
                </a:lnTo>
                <a:lnTo>
                  <a:pt x="836199" y="6116971"/>
                </a:lnTo>
                <a:lnTo>
                  <a:pt x="867791" y="6155587"/>
                </a:lnTo>
                <a:lnTo>
                  <a:pt x="899888" y="6193776"/>
                </a:lnTo>
                <a:lnTo>
                  <a:pt x="932486" y="6231535"/>
                </a:lnTo>
                <a:lnTo>
                  <a:pt x="965579" y="6268859"/>
                </a:lnTo>
                <a:lnTo>
                  <a:pt x="999165" y="6305742"/>
                </a:lnTo>
                <a:lnTo>
                  <a:pt x="1033237" y="6342180"/>
                </a:lnTo>
                <a:lnTo>
                  <a:pt x="1067793" y="6378167"/>
                </a:lnTo>
                <a:lnTo>
                  <a:pt x="1102827" y="6413699"/>
                </a:lnTo>
                <a:lnTo>
                  <a:pt x="1138336" y="6448771"/>
                </a:lnTo>
                <a:lnTo>
                  <a:pt x="1174314" y="6483378"/>
                </a:lnTo>
                <a:lnTo>
                  <a:pt x="1210758" y="6517515"/>
                </a:lnTo>
                <a:lnTo>
                  <a:pt x="1247663" y="6551177"/>
                </a:lnTo>
                <a:lnTo>
                  <a:pt x="1285024" y="6584359"/>
                </a:lnTo>
                <a:lnTo>
                  <a:pt x="1322838" y="6617057"/>
                </a:lnTo>
                <a:lnTo>
                  <a:pt x="1361100" y="6649264"/>
                </a:lnTo>
                <a:lnTo>
                  <a:pt x="1399805" y="6680977"/>
                </a:lnTo>
                <a:lnTo>
                  <a:pt x="1438949" y="6712190"/>
                </a:lnTo>
                <a:lnTo>
                  <a:pt x="1478528" y="6742898"/>
                </a:lnTo>
                <a:lnTo>
                  <a:pt x="1518538" y="6773097"/>
                </a:lnTo>
                <a:lnTo>
                  <a:pt x="1558974" y="6802781"/>
                </a:lnTo>
                <a:lnTo>
                  <a:pt x="1599831" y="6831946"/>
                </a:lnTo>
                <a:lnTo>
                  <a:pt x="1641105" y="6860586"/>
                </a:lnTo>
                <a:lnTo>
                  <a:pt x="1682758" y="6888674"/>
                </a:lnTo>
                <a:lnTo>
                  <a:pt x="1724748" y="6916182"/>
                </a:lnTo>
                <a:lnTo>
                  <a:pt x="1767069" y="6943109"/>
                </a:lnTo>
                <a:lnTo>
                  <a:pt x="1809716" y="6969453"/>
                </a:lnTo>
                <a:lnTo>
                  <a:pt x="1852681" y="6995210"/>
                </a:lnTo>
                <a:lnTo>
                  <a:pt x="1895959" y="7020380"/>
                </a:lnTo>
                <a:lnTo>
                  <a:pt x="1939544" y="7044960"/>
                </a:lnTo>
                <a:lnTo>
                  <a:pt x="1983428" y="7068947"/>
                </a:lnTo>
                <a:lnTo>
                  <a:pt x="2027608" y="7092339"/>
                </a:lnTo>
                <a:lnTo>
                  <a:pt x="2072075" y="7115133"/>
                </a:lnTo>
                <a:lnTo>
                  <a:pt x="2116823" y="7137328"/>
                </a:lnTo>
                <a:lnTo>
                  <a:pt x="2161848" y="7158922"/>
                </a:lnTo>
                <a:lnTo>
                  <a:pt x="2207142" y="7179911"/>
                </a:lnTo>
                <a:lnTo>
                  <a:pt x="2252699" y="7200294"/>
                </a:lnTo>
                <a:lnTo>
                  <a:pt x="2298513" y="7220068"/>
                </a:lnTo>
                <a:lnTo>
                  <a:pt x="2344578" y="7239231"/>
                </a:lnTo>
                <a:lnTo>
                  <a:pt x="2390887" y="7257781"/>
                </a:lnTo>
                <a:lnTo>
                  <a:pt x="2437435" y="7275715"/>
                </a:lnTo>
                <a:lnTo>
                  <a:pt x="2484215" y="7293031"/>
                </a:lnTo>
                <a:lnTo>
                  <a:pt x="2531221" y="7309727"/>
                </a:lnTo>
                <a:lnTo>
                  <a:pt x="2578448" y="7325801"/>
                </a:lnTo>
                <a:lnTo>
                  <a:pt x="2625887" y="7341250"/>
                </a:lnTo>
                <a:lnTo>
                  <a:pt x="2673535" y="7356072"/>
                </a:lnTo>
                <a:lnTo>
                  <a:pt x="2721383" y="7370264"/>
                </a:lnTo>
                <a:lnTo>
                  <a:pt x="2769427" y="7383825"/>
                </a:lnTo>
                <a:lnTo>
                  <a:pt x="2817660" y="7396752"/>
                </a:lnTo>
                <a:lnTo>
                  <a:pt x="2866075" y="7409043"/>
                </a:lnTo>
                <a:lnTo>
                  <a:pt x="2914667" y="7420695"/>
                </a:lnTo>
                <a:lnTo>
                  <a:pt x="2963429" y="7431706"/>
                </a:lnTo>
                <a:lnTo>
                  <a:pt x="3012356" y="7442075"/>
                </a:lnTo>
                <a:lnTo>
                  <a:pt x="3061440" y="7451797"/>
                </a:lnTo>
                <a:lnTo>
                  <a:pt x="3110676" y="7460872"/>
                </a:lnTo>
                <a:lnTo>
                  <a:pt x="3160058" y="7469298"/>
                </a:lnTo>
                <a:lnTo>
                  <a:pt x="3209579" y="7477070"/>
                </a:lnTo>
                <a:lnTo>
                  <a:pt x="3259233" y="7484188"/>
                </a:lnTo>
                <a:lnTo>
                  <a:pt x="3309015" y="7490650"/>
                </a:lnTo>
                <a:lnTo>
                  <a:pt x="3358917" y="7496452"/>
                </a:lnTo>
                <a:lnTo>
                  <a:pt x="3408891" y="7501588"/>
                </a:lnTo>
                <a:lnTo>
                  <a:pt x="3458890" y="7506054"/>
                </a:lnTo>
                <a:lnTo>
                  <a:pt x="3508907" y="7509851"/>
                </a:lnTo>
                <a:lnTo>
                  <a:pt x="3558936" y="7512981"/>
                </a:lnTo>
                <a:lnTo>
                  <a:pt x="3608970" y="7515444"/>
                </a:lnTo>
                <a:lnTo>
                  <a:pt x="3659002" y="7517240"/>
                </a:lnTo>
                <a:lnTo>
                  <a:pt x="3709027" y="7518372"/>
                </a:lnTo>
                <a:lnTo>
                  <a:pt x="3759037" y="7518839"/>
                </a:lnTo>
                <a:lnTo>
                  <a:pt x="3809026" y="7518643"/>
                </a:lnTo>
                <a:lnTo>
                  <a:pt x="3858987" y="7517784"/>
                </a:lnTo>
                <a:lnTo>
                  <a:pt x="3908914" y="7516264"/>
                </a:lnTo>
                <a:lnTo>
                  <a:pt x="3958800" y="7514083"/>
                </a:lnTo>
                <a:lnTo>
                  <a:pt x="4008640" y="7511243"/>
                </a:lnTo>
                <a:lnTo>
                  <a:pt x="4058425" y="7507743"/>
                </a:lnTo>
                <a:lnTo>
                  <a:pt x="4108150" y="7503586"/>
                </a:lnTo>
                <a:lnTo>
                  <a:pt x="4157809" y="7498771"/>
                </a:lnTo>
                <a:lnTo>
                  <a:pt x="4207394" y="7493300"/>
                </a:lnTo>
                <a:lnTo>
                  <a:pt x="4256899" y="7487174"/>
                </a:lnTo>
                <a:lnTo>
                  <a:pt x="4306317" y="7480394"/>
                </a:lnTo>
                <a:lnTo>
                  <a:pt x="4355643" y="7472960"/>
                </a:lnTo>
                <a:lnTo>
                  <a:pt x="4404869" y="7464873"/>
                </a:lnTo>
                <a:lnTo>
                  <a:pt x="4453989" y="7456135"/>
                </a:lnTo>
                <a:lnTo>
                  <a:pt x="4502997" y="7446746"/>
                </a:lnTo>
                <a:lnTo>
                  <a:pt x="4551885" y="7436707"/>
                </a:lnTo>
                <a:lnTo>
                  <a:pt x="4600648" y="7426019"/>
                </a:lnTo>
                <a:lnTo>
                  <a:pt x="4649278" y="7414683"/>
                </a:lnTo>
                <a:lnTo>
                  <a:pt x="4697770" y="7402700"/>
                </a:lnTo>
                <a:lnTo>
                  <a:pt x="4746116" y="7390070"/>
                </a:lnTo>
                <a:lnTo>
                  <a:pt x="4794310" y="7376795"/>
                </a:lnTo>
                <a:lnTo>
                  <a:pt x="4842347" y="7362875"/>
                </a:lnTo>
                <a:lnTo>
                  <a:pt x="4890218" y="7348312"/>
                </a:lnTo>
                <a:lnTo>
                  <a:pt x="4937918" y="7333105"/>
                </a:lnTo>
                <a:lnTo>
                  <a:pt x="4985439" y="7317257"/>
                </a:lnTo>
                <a:lnTo>
                  <a:pt x="5032777" y="7300768"/>
                </a:lnTo>
                <a:lnTo>
                  <a:pt x="5079923" y="7283639"/>
                </a:lnTo>
                <a:lnTo>
                  <a:pt x="5126871" y="7265871"/>
                </a:lnTo>
                <a:lnTo>
                  <a:pt x="5173616" y="7247465"/>
                </a:lnTo>
                <a:lnTo>
                  <a:pt x="5219949" y="7228504"/>
                </a:lnTo>
                <a:lnTo>
                  <a:pt x="5265991" y="7208944"/>
                </a:lnTo>
                <a:lnTo>
                  <a:pt x="5311736" y="7188791"/>
                </a:lnTo>
                <a:lnTo>
                  <a:pt x="5357178" y="7168047"/>
                </a:lnTo>
                <a:lnTo>
                  <a:pt x="5402313" y="7146717"/>
                </a:lnTo>
                <a:lnTo>
                  <a:pt x="5447135" y="7124804"/>
                </a:lnTo>
                <a:lnTo>
                  <a:pt x="5491639" y="7102312"/>
                </a:lnTo>
                <a:lnTo>
                  <a:pt x="5535819" y="7079245"/>
                </a:lnTo>
                <a:lnTo>
                  <a:pt x="5579670" y="7055606"/>
                </a:lnTo>
                <a:lnTo>
                  <a:pt x="5623187" y="7031401"/>
                </a:lnTo>
                <a:lnTo>
                  <a:pt x="5666365" y="7006631"/>
                </a:lnTo>
                <a:lnTo>
                  <a:pt x="5709198" y="6981303"/>
                </a:lnTo>
                <a:lnTo>
                  <a:pt x="5751682" y="6955418"/>
                </a:lnTo>
                <a:lnTo>
                  <a:pt x="5793809" y="6928981"/>
                </a:lnTo>
                <a:lnTo>
                  <a:pt x="5835577" y="6901996"/>
                </a:lnTo>
                <a:lnTo>
                  <a:pt x="5876978" y="6874466"/>
                </a:lnTo>
                <a:lnTo>
                  <a:pt x="5918009" y="6846396"/>
                </a:lnTo>
                <a:lnTo>
                  <a:pt x="5958662" y="6817789"/>
                </a:lnTo>
                <a:lnTo>
                  <a:pt x="5998935" y="6788650"/>
                </a:lnTo>
                <a:lnTo>
                  <a:pt x="6038820" y="6758981"/>
                </a:lnTo>
                <a:lnTo>
                  <a:pt x="6078312" y="6728787"/>
                </a:lnTo>
                <a:lnTo>
                  <a:pt x="6117407" y="6698071"/>
                </a:lnTo>
                <a:lnTo>
                  <a:pt x="6156100" y="6666838"/>
                </a:lnTo>
                <a:lnTo>
                  <a:pt x="6194384" y="6635092"/>
                </a:lnTo>
                <a:lnTo>
                  <a:pt x="6232254" y="6602835"/>
                </a:lnTo>
                <a:lnTo>
                  <a:pt x="6269706" y="6570072"/>
                </a:lnTo>
                <a:lnTo>
                  <a:pt x="6306733" y="6536807"/>
                </a:lnTo>
                <a:lnTo>
                  <a:pt x="6343331" y="6503044"/>
                </a:lnTo>
                <a:lnTo>
                  <a:pt x="6379494" y="6468786"/>
                </a:lnTo>
                <a:lnTo>
                  <a:pt x="6415218" y="6434037"/>
                </a:lnTo>
                <a:lnTo>
                  <a:pt x="6450496" y="6398802"/>
                </a:lnTo>
                <a:lnTo>
                  <a:pt x="6485324" y="6363083"/>
                </a:lnTo>
                <a:lnTo>
                  <a:pt x="6519695" y="6326885"/>
                </a:lnTo>
                <a:lnTo>
                  <a:pt x="6553606" y="6290212"/>
                </a:lnTo>
                <a:lnTo>
                  <a:pt x="6587050" y="6253067"/>
                </a:lnTo>
                <a:lnTo>
                  <a:pt x="6620022" y="6215454"/>
                </a:lnTo>
                <a:lnTo>
                  <a:pt x="6633330" y="6174433"/>
                </a:lnTo>
                <a:lnTo>
                  <a:pt x="6627378" y="6153624"/>
                </a:lnTo>
                <a:lnTo>
                  <a:pt x="6593660" y="6125331"/>
                </a:lnTo>
                <a:lnTo>
                  <a:pt x="6551143" y="6128936"/>
                </a:lnTo>
                <a:lnTo>
                  <a:pt x="6500497" y="6180232"/>
                </a:lnTo>
                <a:lnTo>
                  <a:pt x="6467125" y="6217220"/>
                </a:lnTo>
                <a:lnTo>
                  <a:pt x="6433276" y="6253724"/>
                </a:lnTo>
                <a:lnTo>
                  <a:pt x="6398956" y="6289741"/>
                </a:lnTo>
                <a:lnTo>
                  <a:pt x="6364170" y="6325266"/>
                </a:lnTo>
                <a:lnTo>
                  <a:pt x="6328923" y="6360296"/>
                </a:lnTo>
                <a:lnTo>
                  <a:pt x="6293221" y="6394827"/>
                </a:lnTo>
                <a:lnTo>
                  <a:pt x="6257070" y="6428854"/>
                </a:lnTo>
                <a:lnTo>
                  <a:pt x="6220476" y="6462374"/>
                </a:lnTo>
                <a:lnTo>
                  <a:pt x="6183443" y="6495382"/>
                </a:lnTo>
                <a:lnTo>
                  <a:pt x="6145977" y="6527875"/>
                </a:lnTo>
                <a:lnTo>
                  <a:pt x="6108085" y="6559847"/>
                </a:lnTo>
                <a:lnTo>
                  <a:pt x="6069771" y="6591297"/>
                </a:lnTo>
                <a:lnTo>
                  <a:pt x="6031041" y="6622218"/>
                </a:lnTo>
                <a:lnTo>
                  <a:pt x="5991901" y="6652608"/>
                </a:lnTo>
                <a:lnTo>
                  <a:pt x="5952356" y="6682462"/>
                </a:lnTo>
                <a:lnTo>
                  <a:pt x="5912412" y="6711776"/>
                </a:lnTo>
                <a:lnTo>
                  <a:pt x="5872074" y="6740546"/>
                </a:lnTo>
                <a:lnTo>
                  <a:pt x="5831348" y="6768768"/>
                </a:lnTo>
                <a:lnTo>
                  <a:pt x="5790239" y="6796439"/>
                </a:lnTo>
                <a:lnTo>
                  <a:pt x="5748754" y="6823553"/>
                </a:lnTo>
                <a:lnTo>
                  <a:pt x="5706897" y="6850108"/>
                </a:lnTo>
                <a:lnTo>
                  <a:pt x="5664674" y="6876098"/>
                </a:lnTo>
                <a:lnTo>
                  <a:pt x="5622091" y="6901520"/>
                </a:lnTo>
                <a:lnTo>
                  <a:pt x="5579153" y="6926370"/>
                </a:lnTo>
                <a:lnTo>
                  <a:pt x="5535867" y="6950644"/>
                </a:lnTo>
                <a:lnTo>
                  <a:pt x="5492236" y="6974338"/>
                </a:lnTo>
                <a:lnTo>
                  <a:pt x="5448268" y="6997447"/>
                </a:lnTo>
                <a:lnTo>
                  <a:pt x="5403967" y="7019968"/>
                </a:lnTo>
                <a:lnTo>
                  <a:pt x="5359339" y="7041897"/>
                </a:lnTo>
                <a:lnTo>
                  <a:pt x="5314390" y="7063230"/>
                </a:lnTo>
                <a:lnTo>
                  <a:pt x="5269125" y="7083962"/>
                </a:lnTo>
                <a:lnTo>
                  <a:pt x="5223550" y="7104089"/>
                </a:lnTo>
                <a:lnTo>
                  <a:pt x="5177670" y="7123608"/>
                </a:lnTo>
                <a:lnTo>
                  <a:pt x="5131491" y="7142515"/>
                </a:lnTo>
                <a:lnTo>
                  <a:pt x="5084887" y="7160858"/>
                </a:lnTo>
                <a:lnTo>
                  <a:pt x="5038073" y="7178547"/>
                </a:lnTo>
                <a:lnTo>
                  <a:pt x="4991058" y="7195580"/>
                </a:lnTo>
                <a:lnTo>
                  <a:pt x="4943847" y="7211958"/>
                </a:lnTo>
                <a:lnTo>
                  <a:pt x="4896448" y="7227679"/>
                </a:lnTo>
                <a:lnTo>
                  <a:pt x="4848867" y="7242742"/>
                </a:lnTo>
                <a:lnTo>
                  <a:pt x="4801112" y="7257146"/>
                </a:lnTo>
                <a:lnTo>
                  <a:pt x="4753189" y="7270890"/>
                </a:lnTo>
                <a:lnTo>
                  <a:pt x="4705106" y="7283973"/>
                </a:lnTo>
                <a:lnTo>
                  <a:pt x="4656868" y="7296395"/>
                </a:lnTo>
                <a:lnTo>
                  <a:pt x="4608484" y="7308155"/>
                </a:lnTo>
                <a:lnTo>
                  <a:pt x="4559959" y="7319250"/>
                </a:lnTo>
                <a:lnTo>
                  <a:pt x="4511301" y="7329682"/>
                </a:lnTo>
                <a:lnTo>
                  <a:pt x="4462517" y="7339448"/>
                </a:lnTo>
                <a:lnTo>
                  <a:pt x="4413613" y="7348547"/>
                </a:lnTo>
                <a:lnTo>
                  <a:pt x="4364596" y="7356979"/>
                </a:lnTo>
                <a:lnTo>
                  <a:pt x="4315474" y="7364743"/>
                </a:lnTo>
                <a:lnTo>
                  <a:pt x="4266253" y="7371838"/>
                </a:lnTo>
                <a:lnTo>
                  <a:pt x="4216940" y="7378262"/>
                </a:lnTo>
                <a:lnTo>
                  <a:pt x="4167542" y="7384016"/>
                </a:lnTo>
                <a:lnTo>
                  <a:pt x="4118066" y="7389097"/>
                </a:lnTo>
                <a:lnTo>
                  <a:pt x="4068518" y="7393506"/>
                </a:lnTo>
                <a:lnTo>
                  <a:pt x="4018907" y="7397241"/>
                </a:lnTo>
                <a:lnTo>
                  <a:pt x="3969237" y="7400300"/>
                </a:lnTo>
                <a:lnTo>
                  <a:pt x="3919517" y="7402684"/>
                </a:lnTo>
                <a:lnTo>
                  <a:pt x="3869753" y="7404392"/>
                </a:lnTo>
                <a:lnTo>
                  <a:pt x="3819952" y="7405421"/>
                </a:lnTo>
                <a:lnTo>
                  <a:pt x="3770121" y="7405772"/>
                </a:lnTo>
                <a:lnTo>
                  <a:pt x="3720267" y="7405444"/>
                </a:lnTo>
                <a:lnTo>
                  <a:pt x="3670397" y="7404435"/>
                </a:lnTo>
                <a:lnTo>
                  <a:pt x="3620517" y="7402744"/>
                </a:lnTo>
                <a:lnTo>
                  <a:pt x="3570635" y="7400371"/>
                </a:lnTo>
                <a:lnTo>
                  <a:pt x="3520758" y="7397315"/>
                </a:lnTo>
                <a:lnTo>
                  <a:pt x="3470892" y="7393574"/>
                </a:lnTo>
                <a:lnTo>
                  <a:pt x="3421043" y="7389148"/>
                </a:lnTo>
                <a:lnTo>
                  <a:pt x="3371220" y="7384036"/>
                </a:lnTo>
                <a:lnTo>
                  <a:pt x="3321473" y="7378244"/>
                </a:lnTo>
                <a:lnTo>
                  <a:pt x="3271849" y="7371775"/>
                </a:lnTo>
                <a:lnTo>
                  <a:pt x="3222356" y="7364634"/>
                </a:lnTo>
                <a:lnTo>
                  <a:pt x="3173000" y="7356822"/>
                </a:lnTo>
                <a:lnTo>
                  <a:pt x="3123787" y="7348343"/>
                </a:lnTo>
                <a:lnTo>
                  <a:pt x="3074724" y="7339197"/>
                </a:lnTo>
                <a:lnTo>
                  <a:pt x="3025818" y="7329388"/>
                </a:lnTo>
                <a:lnTo>
                  <a:pt x="2977075" y="7318919"/>
                </a:lnTo>
                <a:lnTo>
                  <a:pt x="2928501" y="7307791"/>
                </a:lnTo>
                <a:lnTo>
                  <a:pt x="2880104" y="7296007"/>
                </a:lnTo>
                <a:lnTo>
                  <a:pt x="2831889" y="7283569"/>
                </a:lnTo>
                <a:lnTo>
                  <a:pt x="2783863" y="7270480"/>
                </a:lnTo>
                <a:lnTo>
                  <a:pt x="2736033" y="7256742"/>
                </a:lnTo>
                <a:lnTo>
                  <a:pt x="2688406" y="7242358"/>
                </a:lnTo>
                <a:lnTo>
                  <a:pt x="2640986" y="7227330"/>
                </a:lnTo>
                <a:lnTo>
                  <a:pt x="2593783" y="7211661"/>
                </a:lnTo>
                <a:lnTo>
                  <a:pt x="2546800" y="7195352"/>
                </a:lnTo>
                <a:lnTo>
                  <a:pt x="2500047" y="7178407"/>
                </a:lnTo>
                <a:lnTo>
                  <a:pt x="2453528" y="7160827"/>
                </a:lnTo>
                <a:lnTo>
                  <a:pt x="2407250" y="7142615"/>
                </a:lnTo>
                <a:lnTo>
                  <a:pt x="2361220" y="7123774"/>
                </a:lnTo>
                <a:lnTo>
                  <a:pt x="2315444" y="7104306"/>
                </a:lnTo>
                <a:lnTo>
                  <a:pt x="2269930" y="7084213"/>
                </a:lnTo>
                <a:lnTo>
                  <a:pt x="2224682" y="7063498"/>
                </a:lnTo>
                <a:lnTo>
                  <a:pt x="2179709" y="7042163"/>
                </a:lnTo>
                <a:lnTo>
                  <a:pt x="2135016" y="7020210"/>
                </a:lnTo>
                <a:lnTo>
                  <a:pt x="2090610" y="6997643"/>
                </a:lnTo>
                <a:lnTo>
                  <a:pt x="2046498" y="6974463"/>
                </a:lnTo>
                <a:lnTo>
                  <a:pt x="2002685" y="6950673"/>
                </a:lnTo>
                <a:lnTo>
                  <a:pt x="1959179" y="6926275"/>
                </a:lnTo>
                <a:lnTo>
                  <a:pt x="1915987" y="6901272"/>
                </a:lnTo>
                <a:lnTo>
                  <a:pt x="1873113" y="6875666"/>
                </a:lnTo>
                <a:lnTo>
                  <a:pt x="1830566" y="6849459"/>
                </a:lnTo>
                <a:lnTo>
                  <a:pt x="1788352" y="6822654"/>
                </a:lnTo>
                <a:lnTo>
                  <a:pt x="1746476" y="6795253"/>
                </a:lnTo>
                <a:lnTo>
                  <a:pt x="1704946" y="6767259"/>
                </a:lnTo>
                <a:lnTo>
                  <a:pt x="1663804" y="6738699"/>
                </a:lnTo>
                <a:lnTo>
                  <a:pt x="1623089" y="6709601"/>
                </a:lnTo>
                <a:lnTo>
                  <a:pt x="1582807" y="6679971"/>
                </a:lnTo>
                <a:lnTo>
                  <a:pt x="1542961" y="6649814"/>
                </a:lnTo>
                <a:lnTo>
                  <a:pt x="1503557" y="6619136"/>
                </a:lnTo>
                <a:lnTo>
                  <a:pt x="1464599" y="6587942"/>
                </a:lnTo>
                <a:lnTo>
                  <a:pt x="1426092" y="6556236"/>
                </a:lnTo>
                <a:lnTo>
                  <a:pt x="1388040" y="6524025"/>
                </a:lnTo>
                <a:lnTo>
                  <a:pt x="1350448" y="6491313"/>
                </a:lnTo>
                <a:lnTo>
                  <a:pt x="1313320" y="6458105"/>
                </a:lnTo>
                <a:lnTo>
                  <a:pt x="1276662" y="6424407"/>
                </a:lnTo>
                <a:lnTo>
                  <a:pt x="1240477" y="6390224"/>
                </a:lnTo>
                <a:lnTo>
                  <a:pt x="1204771" y="6355561"/>
                </a:lnTo>
                <a:lnTo>
                  <a:pt x="1169548" y="6320424"/>
                </a:lnTo>
                <a:lnTo>
                  <a:pt x="1134813" y="6284817"/>
                </a:lnTo>
                <a:lnTo>
                  <a:pt x="1100569" y="6248745"/>
                </a:lnTo>
                <a:lnTo>
                  <a:pt x="1066823" y="6212215"/>
                </a:lnTo>
                <a:lnTo>
                  <a:pt x="1033578" y="6175230"/>
                </a:lnTo>
                <a:lnTo>
                  <a:pt x="1000839" y="6137797"/>
                </a:lnTo>
                <a:lnTo>
                  <a:pt x="968611" y="6099921"/>
                </a:lnTo>
                <a:lnTo>
                  <a:pt x="936898" y="6061606"/>
                </a:lnTo>
                <a:lnTo>
                  <a:pt x="905705" y="6022858"/>
                </a:lnTo>
                <a:lnTo>
                  <a:pt x="875037" y="5983682"/>
                </a:lnTo>
                <a:lnTo>
                  <a:pt x="844897" y="5944083"/>
                </a:lnTo>
                <a:lnTo>
                  <a:pt x="815292" y="5904067"/>
                </a:lnTo>
                <a:lnTo>
                  <a:pt x="786225" y="5863639"/>
                </a:lnTo>
                <a:lnTo>
                  <a:pt x="757700" y="5822804"/>
                </a:lnTo>
                <a:lnTo>
                  <a:pt x="729724" y="5781566"/>
                </a:lnTo>
                <a:lnTo>
                  <a:pt x="702299" y="5739932"/>
                </a:lnTo>
                <a:lnTo>
                  <a:pt x="675431" y="5697907"/>
                </a:lnTo>
                <a:lnTo>
                  <a:pt x="649125" y="5655495"/>
                </a:lnTo>
                <a:lnTo>
                  <a:pt x="623385" y="5612702"/>
                </a:lnTo>
                <a:lnTo>
                  <a:pt x="598215" y="5569533"/>
                </a:lnTo>
                <a:lnTo>
                  <a:pt x="573621" y="5525994"/>
                </a:lnTo>
                <a:lnTo>
                  <a:pt x="549606" y="5482089"/>
                </a:lnTo>
                <a:lnTo>
                  <a:pt x="526176" y="5437823"/>
                </a:lnTo>
                <a:lnTo>
                  <a:pt x="503354" y="5393241"/>
                </a:lnTo>
                <a:lnTo>
                  <a:pt x="481163" y="5348386"/>
                </a:lnTo>
                <a:lnTo>
                  <a:pt x="459604" y="5303265"/>
                </a:lnTo>
                <a:lnTo>
                  <a:pt x="438678" y="5257887"/>
                </a:lnTo>
                <a:lnTo>
                  <a:pt x="418388" y="5212256"/>
                </a:lnTo>
                <a:lnTo>
                  <a:pt x="398735" y="5166380"/>
                </a:lnTo>
                <a:lnTo>
                  <a:pt x="379720" y="5120267"/>
                </a:lnTo>
                <a:lnTo>
                  <a:pt x="361345" y="5073921"/>
                </a:lnTo>
                <a:lnTo>
                  <a:pt x="343612" y="5027351"/>
                </a:lnTo>
                <a:lnTo>
                  <a:pt x="326522" y="4980563"/>
                </a:lnTo>
                <a:lnTo>
                  <a:pt x="310077" y="4933563"/>
                </a:lnTo>
                <a:lnTo>
                  <a:pt x="294278" y="4886360"/>
                </a:lnTo>
                <a:lnTo>
                  <a:pt x="279128" y="4838958"/>
                </a:lnTo>
                <a:lnTo>
                  <a:pt x="264628" y="4791365"/>
                </a:lnTo>
                <a:lnTo>
                  <a:pt x="250779" y="4743589"/>
                </a:lnTo>
                <a:lnTo>
                  <a:pt x="237583" y="4695634"/>
                </a:lnTo>
                <a:lnTo>
                  <a:pt x="225042" y="4647510"/>
                </a:lnTo>
                <a:lnTo>
                  <a:pt x="213157" y="4599221"/>
                </a:lnTo>
                <a:lnTo>
                  <a:pt x="201930" y="4550775"/>
                </a:lnTo>
                <a:lnTo>
                  <a:pt x="191362" y="4502178"/>
                </a:lnTo>
                <a:lnTo>
                  <a:pt x="181455" y="4453438"/>
                </a:lnTo>
                <a:lnTo>
                  <a:pt x="172212" y="4404562"/>
                </a:lnTo>
                <a:lnTo>
                  <a:pt x="163632" y="4355554"/>
                </a:lnTo>
                <a:lnTo>
                  <a:pt x="155718" y="4306424"/>
                </a:lnTo>
                <a:lnTo>
                  <a:pt x="148472" y="4257177"/>
                </a:lnTo>
                <a:lnTo>
                  <a:pt x="141896" y="4207820"/>
                </a:lnTo>
                <a:lnTo>
                  <a:pt x="135990" y="4158360"/>
                </a:lnTo>
                <a:lnTo>
                  <a:pt x="130756" y="4108804"/>
                </a:lnTo>
                <a:lnTo>
                  <a:pt x="126196" y="4059158"/>
                </a:lnTo>
                <a:lnTo>
                  <a:pt x="122313" y="4009430"/>
                </a:lnTo>
                <a:lnTo>
                  <a:pt x="119106" y="3959625"/>
                </a:lnTo>
                <a:lnTo>
                  <a:pt x="116578" y="3909751"/>
                </a:lnTo>
                <a:lnTo>
                  <a:pt x="114731" y="3859815"/>
                </a:lnTo>
                <a:lnTo>
                  <a:pt x="113566" y="3809823"/>
                </a:lnTo>
                <a:lnTo>
                  <a:pt x="113084" y="3759782"/>
                </a:lnTo>
                <a:lnTo>
                  <a:pt x="113288" y="3709698"/>
                </a:lnTo>
                <a:lnTo>
                  <a:pt x="114177" y="3659621"/>
                </a:lnTo>
                <a:lnTo>
                  <a:pt x="115750" y="3609602"/>
                </a:lnTo>
                <a:lnTo>
                  <a:pt x="118006" y="3559646"/>
                </a:lnTo>
                <a:lnTo>
                  <a:pt x="120942" y="3509761"/>
                </a:lnTo>
                <a:lnTo>
                  <a:pt x="124557" y="3459954"/>
                </a:lnTo>
                <a:lnTo>
                  <a:pt x="128850" y="3410230"/>
                </a:lnTo>
                <a:lnTo>
                  <a:pt x="133818" y="3360598"/>
                </a:lnTo>
                <a:lnTo>
                  <a:pt x="139459" y="3311063"/>
                </a:lnTo>
                <a:lnTo>
                  <a:pt x="145773" y="3261632"/>
                </a:lnTo>
                <a:lnTo>
                  <a:pt x="152756" y="3212312"/>
                </a:lnTo>
                <a:lnTo>
                  <a:pt x="160408" y="3163110"/>
                </a:lnTo>
                <a:lnTo>
                  <a:pt x="168727" y="3114033"/>
                </a:lnTo>
                <a:lnTo>
                  <a:pt x="177710" y="3065086"/>
                </a:lnTo>
                <a:lnTo>
                  <a:pt x="187357" y="3016278"/>
                </a:lnTo>
                <a:lnTo>
                  <a:pt x="197665" y="2967614"/>
                </a:lnTo>
                <a:lnTo>
                  <a:pt x="208632" y="2919102"/>
                </a:lnTo>
                <a:lnTo>
                  <a:pt x="220257" y="2870747"/>
                </a:lnTo>
                <a:lnTo>
                  <a:pt x="232538" y="2822558"/>
                </a:lnTo>
                <a:lnTo>
                  <a:pt x="245474" y="2774539"/>
                </a:lnTo>
                <a:lnTo>
                  <a:pt x="259062" y="2726700"/>
                </a:lnTo>
                <a:lnTo>
                  <a:pt x="273301" y="2679045"/>
                </a:lnTo>
                <a:lnTo>
                  <a:pt x="288189" y="2631581"/>
                </a:lnTo>
                <a:lnTo>
                  <a:pt x="303724" y="2584316"/>
                </a:lnTo>
                <a:lnTo>
                  <a:pt x="319904" y="2537257"/>
                </a:lnTo>
                <a:lnTo>
                  <a:pt x="336729" y="2490409"/>
                </a:lnTo>
                <a:lnTo>
                  <a:pt x="354195" y="2443780"/>
                </a:lnTo>
                <a:lnTo>
                  <a:pt x="372301" y="2397375"/>
                </a:lnTo>
                <a:lnTo>
                  <a:pt x="391046" y="2351203"/>
                </a:lnTo>
                <a:lnTo>
                  <a:pt x="410427" y="2305270"/>
                </a:lnTo>
                <a:lnTo>
                  <a:pt x="430444" y="2259582"/>
                </a:lnTo>
                <a:lnTo>
                  <a:pt x="451094" y="2214147"/>
                </a:lnTo>
                <a:lnTo>
                  <a:pt x="472374" y="2168970"/>
                </a:lnTo>
                <a:lnTo>
                  <a:pt x="494285" y="2124059"/>
                </a:lnTo>
                <a:lnTo>
                  <a:pt x="516824" y="2079420"/>
                </a:lnTo>
                <a:lnTo>
                  <a:pt x="539988" y="2035060"/>
                </a:lnTo>
                <a:lnTo>
                  <a:pt x="563777" y="1990986"/>
                </a:lnTo>
                <a:lnTo>
                  <a:pt x="588167" y="1947242"/>
                </a:lnTo>
                <a:lnTo>
                  <a:pt x="613134" y="1903871"/>
                </a:lnTo>
                <a:lnTo>
                  <a:pt x="638673" y="1860878"/>
                </a:lnTo>
                <a:lnTo>
                  <a:pt x="664778" y="1818268"/>
                </a:lnTo>
                <a:lnTo>
                  <a:pt x="691446" y="1776047"/>
                </a:lnTo>
                <a:lnTo>
                  <a:pt x="718671" y="1734218"/>
                </a:lnTo>
                <a:lnTo>
                  <a:pt x="746449" y="1692789"/>
                </a:lnTo>
                <a:lnTo>
                  <a:pt x="774776" y="1651763"/>
                </a:lnTo>
                <a:lnTo>
                  <a:pt x="803645" y="1611145"/>
                </a:lnTo>
                <a:lnTo>
                  <a:pt x="833054" y="1570942"/>
                </a:lnTo>
                <a:lnTo>
                  <a:pt x="862996" y="1531157"/>
                </a:lnTo>
                <a:lnTo>
                  <a:pt x="893468" y="1491796"/>
                </a:lnTo>
                <a:lnTo>
                  <a:pt x="924464" y="1452865"/>
                </a:lnTo>
                <a:lnTo>
                  <a:pt x="955980" y="1414367"/>
                </a:lnTo>
                <a:lnTo>
                  <a:pt x="988011" y="1376309"/>
                </a:lnTo>
                <a:lnTo>
                  <a:pt x="1020552" y="1338695"/>
                </a:lnTo>
                <a:lnTo>
                  <a:pt x="1053599" y="1301531"/>
                </a:lnTo>
                <a:lnTo>
                  <a:pt x="1087147" y="1264821"/>
                </a:lnTo>
                <a:lnTo>
                  <a:pt x="1121191" y="1228571"/>
                </a:lnTo>
                <a:lnTo>
                  <a:pt x="1155727" y="1192786"/>
                </a:lnTo>
                <a:lnTo>
                  <a:pt x="1190749" y="1157470"/>
                </a:lnTo>
                <a:lnTo>
                  <a:pt x="1226253" y="1122630"/>
                </a:lnTo>
                <a:lnTo>
                  <a:pt x="1262235" y="1088269"/>
                </a:lnTo>
                <a:lnTo>
                  <a:pt x="1298689" y="1054394"/>
                </a:lnTo>
                <a:lnTo>
                  <a:pt x="1335611" y="1021009"/>
                </a:lnTo>
                <a:lnTo>
                  <a:pt x="1372996" y="988119"/>
                </a:lnTo>
                <a:lnTo>
                  <a:pt x="1410839" y="955730"/>
                </a:lnTo>
                <a:lnTo>
                  <a:pt x="1449137" y="923847"/>
                </a:lnTo>
                <a:lnTo>
                  <a:pt x="1487883" y="892474"/>
                </a:lnTo>
                <a:lnTo>
                  <a:pt x="1527073" y="861617"/>
                </a:lnTo>
                <a:lnTo>
                  <a:pt x="1566703" y="831281"/>
                </a:lnTo>
                <a:lnTo>
                  <a:pt x="1606767" y="801470"/>
                </a:lnTo>
                <a:lnTo>
                  <a:pt x="1647262" y="772191"/>
                </a:lnTo>
                <a:lnTo>
                  <a:pt x="1688182" y="743448"/>
                </a:lnTo>
                <a:lnTo>
                  <a:pt x="1729523" y="715247"/>
                </a:lnTo>
                <a:lnTo>
                  <a:pt x="1771279" y="687591"/>
                </a:lnTo>
                <a:lnTo>
                  <a:pt x="1813253" y="660608"/>
                </a:lnTo>
                <a:lnTo>
                  <a:pt x="1855558" y="634221"/>
                </a:lnTo>
                <a:lnTo>
                  <a:pt x="1898186" y="608433"/>
                </a:lnTo>
                <a:lnTo>
                  <a:pt x="1941131" y="583245"/>
                </a:lnTo>
                <a:lnTo>
                  <a:pt x="1984387" y="558661"/>
                </a:lnTo>
                <a:lnTo>
                  <a:pt x="2027947" y="534681"/>
                </a:lnTo>
                <a:lnTo>
                  <a:pt x="2071805" y="511310"/>
                </a:lnTo>
                <a:lnTo>
                  <a:pt x="2115954" y="488548"/>
                </a:lnTo>
                <a:lnTo>
                  <a:pt x="2160388" y="466398"/>
                </a:lnTo>
                <a:lnTo>
                  <a:pt x="2205100" y="444862"/>
                </a:lnTo>
                <a:lnTo>
                  <a:pt x="2250084" y="423943"/>
                </a:lnTo>
                <a:lnTo>
                  <a:pt x="2295333" y="403642"/>
                </a:lnTo>
                <a:lnTo>
                  <a:pt x="2340841" y="383963"/>
                </a:lnTo>
                <a:lnTo>
                  <a:pt x="2386601" y="364907"/>
                </a:lnTo>
                <a:lnTo>
                  <a:pt x="2432607" y="346476"/>
                </a:lnTo>
                <a:lnTo>
                  <a:pt x="2478852" y="328673"/>
                </a:lnTo>
                <a:lnTo>
                  <a:pt x="2525330" y="311500"/>
                </a:lnTo>
                <a:lnTo>
                  <a:pt x="2572034" y="294959"/>
                </a:lnTo>
                <a:lnTo>
                  <a:pt x="2618957" y="279052"/>
                </a:lnTo>
                <a:lnTo>
                  <a:pt x="2666094" y="263782"/>
                </a:lnTo>
                <a:lnTo>
                  <a:pt x="2713438" y="249152"/>
                </a:lnTo>
                <a:lnTo>
                  <a:pt x="2760982" y="235162"/>
                </a:lnTo>
                <a:lnTo>
                  <a:pt x="2808720" y="221816"/>
                </a:lnTo>
                <a:lnTo>
                  <a:pt x="2856645" y="209115"/>
                </a:lnTo>
                <a:lnTo>
                  <a:pt x="2904751" y="197063"/>
                </a:lnTo>
                <a:lnTo>
                  <a:pt x="2953031" y="185660"/>
                </a:lnTo>
                <a:lnTo>
                  <a:pt x="3001479" y="174910"/>
                </a:lnTo>
                <a:lnTo>
                  <a:pt x="3050088" y="164815"/>
                </a:lnTo>
                <a:lnTo>
                  <a:pt x="3098851" y="155376"/>
                </a:lnTo>
                <a:lnTo>
                  <a:pt x="3147763" y="146597"/>
                </a:lnTo>
                <a:lnTo>
                  <a:pt x="3196817" y="138479"/>
                </a:lnTo>
                <a:lnTo>
                  <a:pt x="3246006" y="131025"/>
                </a:lnTo>
                <a:lnTo>
                  <a:pt x="3295324" y="124236"/>
                </a:lnTo>
                <a:lnTo>
                  <a:pt x="3344763" y="118116"/>
                </a:lnTo>
                <a:lnTo>
                  <a:pt x="3394319" y="112666"/>
                </a:lnTo>
                <a:lnTo>
                  <a:pt x="3415832" y="106049"/>
                </a:lnTo>
                <a:lnTo>
                  <a:pt x="3432665" y="92283"/>
                </a:lnTo>
                <a:lnTo>
                  <a:pt x="3443162" y="73285"/>
                </a:lnTo>
                <a:lnTo>
                  <a:pt x="3445668" y="50972"/>
                </a:lnTo>
                <a:lnTo>
                  <a:pt x="3439323" y="29440"/>
                </a:lnTo>
                <a:lnTo>
                  <a:pt x="3425687" y="12630"/>
                </a:lnTo>
                <a:lnTo>
                  <a:pt x="3406739" y="2248"/>
                </a:lnTo>
                <a:lnTo>
                  <a:pt x="3384455" y="0"/>
                </a:lnTo>
                <a:close/>
              </a:path>
            </a:pathLst>
          </a:custGeom>
          <a:solidFill>
            <a:srgbClr val="8BB31E"/>
          </a:solidFill>
        </p:spPr>
        <p:txBody>
          <a:bodyPr wrap="square" lIns="0" tIns="0" rIns="0" bIns="0" rtlCol="0"/>
          <a:lstStyle/>
          <a:p>
            <a:endParaRPr/>
          </a:p>
        </p:txBody>
      </p:sp>
      <p:sp>
        <p:nvSpPr>
          <p:cNvPr id="10" name="object 10"/>
          <p:cNvSpPr txBox="1"/>
          <p:nvPr/>
        </p:nvSpPr>
        <p:spPr>
          <a:xfrm>
            <a:off x="2431668" y="3486432"/>
            <a:ext cx="2591182" cy="1883849"/>
          </a:xfrm>
          <a:prstGeom prst="rect">
            <a:avLst/>
          </a:prstGeom>
        </p:spPr>
        <p:txBody>
          <a:bodyPr vert="horz" wrap="square" lIns="0" tIns="13970" rIns="0" bIns="0" rtlCol="0">
            <a:spAutoFit/>
          </a:bodyPr>
          <a:lstStyle/>
          <a:p>
            <a:pPr marL="12700">
              <a:lnSpc>
                <a:spcPct val="100000"/>
              </a:lnSpc>
              <a:spcBef>
                <a:spcPts val="110"/>
              </a:spcBef>
            </a:pPr>
            <a:r>
              <a:rPr sz="12150" b="1" spc="240" dirty="0">
                <a:solidFill>
                  <a:srgbClr val="FFFFFF"/>
                </a:solidFill>
                <a:latin typeface="Trebuchet MS" panose="020B0603020202020204" pitchFamily="34" charset="0"/>
                <a:cs typeface="Arial" panose="020B0604020202020204" pitchFamily="34" charset="0"/>
              </a:rPr>
              <a:t>01</a:t>
            </a:r>
            <a:endParaRPr sz="12150" b="1" dirty="0">
              <a:latin typeface="Trebuchet MS" panose="020B0603020202020204" pitchFamily="34" charset="0"/>
              <a:cs typeface="Arial" panose="020B0604020202020204" pitchFamily="34" charset="0"/>
            </a:endParaRPr>
          </a:p>
        </p:txBody>
      </p:sp>
      <p:sp>
        <p:nvSpPr>
          <p:cNvPr id="11" name="object 11"/>
          <p:cNvSpPr txBox="1">
            <a:spLocks noGrp="1"/>
          </p:cNvSpPr>
          <p:nvPr>
            <p:ph type="title"/>
          </p:nvPr>
        </p:nvSpPr>
        <p:spPr>
          <a:xfrm>
            <a:off x="2431668" y="5706291"/>
            <a:ext cx="5751195" cy="1339850"/>
          </a:xfrm>
          <a:prstGeom prst="rect">
            <a:avLst/>
          </a:prstGeom>
        </p:spPr>
        <p:txBody>
          <a:bodyPr vert="horz" wrap="square" lIns="0" tIns="15240" rIns="0" bIns="0" rtlCol="0">
            <a:spAutoFit/>
          </a:bodyPr>
          <a:lstStyle/>
          <a:p>
            <a:pPr marL="12700">
              <a:lnSpc>
                <a:spcPct val="100000"/>
              </a:lnSpc>
              <a:spcBef>
                <a:spcPts val="120"/>
              </a:spcBef>
            </a:pPr>
            <a:r>
              <a:rPr sz="8600" b="0" spc="600" dirty="0">
                <a:latin typeface="Trebuchet MS"/>
                <a:cs typeface="Trebuchet MS"/>
              </a:rPr>
              <a:t>OVERVIEW</a:t>
            </a:r>
            <a:endParaRPr sz="8600" dirty="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2">
            <a:extLst>
              <a:ext uri="{FF2B5EF4-FFF2-40B4-BE49-F238E27FC236}">
                <a16:creationId xmlns:a16="http://schemas.microsoft.com/office/drawing/2014/main" id="{D32946B7-4030-39F7-506B-F9A6B63FE935}"/>
              </a:ext>
            </a:extLst>
          </p:cNvPr>
          <p:cNvSpPr/>
          <p:nvPr/>
        </p:nvSpPr>
        <p:spPr>
          <a:xfrm>
            <a:off x="-3662" y="4316776"/>
            <a:ext cx="6432807" cy="7109678"/>
          </a:xfrm>
          <a:custGeom>
            <a:avLst/>
            <a:gdLst/>
            <a:ahLst/>
            <a:cxnLst/>
            <a:rect l="l" t="t" r="r" b="b"/>
            <a:pathLst>
              <a:path w="6469380" h="7150100">
                <a:moveTo>
                  <a:pt x="3621442" y="114300"/>
                </a:moveTo>
                <a:lnTo>
                  <a:pt x="2986846" y="114300"/>
                </a:lnTo>
                <a:lnTo>
                  <a:pt x="3036458" y="127000"/>
                </a:lnTo>
                <a:lnTo>
                  <a:pt x="3085992" y="127000"/>
                </a:lnTo>
                <a:lnTo>
                  <a:pt x="3135440" y="139700"/>
                </a:lnTo>
                <a:lnTo>
                  <a:pt x="3184797" y="139700"/>
                </a:lnTo>
                <a:lnTo>
                  <a:pt x="3234055" y="152400"/>
                </a:lnTo>
                <a:lnTo>
                  <a:pt x="3283207" y="152400"/>
                </a:lnTo>
                <a:lnTo>
                  <a:pt x="3381168" y="177800"/>
                </a:lnTo>
                <a:lnTo>
                  <a:pt x="3429963" y="177800"/>
                </a:lnTo>
                <a:lnTo>
                  <a:pt x="3862317" y="292100"/>
                </a:lnTo>
                <a:lnTo>
                  <a:pt x="3909475" y="317500"/>
                </a:lnTo>
                <a:lnTo>
                  <a:pt x="4003182" y="342900"/>
                </a:lnTo>
                <a:lnTo>
                  <a:pt x="4049717" y="368300"/>
                </a:lnTo>
                <a:lnTo>
                  <a:pt x="4096030" y="381000"/>
                </a:lnTo>
                <a:lnTo>
                  <a:pt x="4142115" y="406400"/>
                </a:lnTo>
                <a:lnTo>
                  <a:pt x="4187964" y="419100"/>
                </a:lnTo>
                <a:lnTo>
                  <a:pt x="4323876" y="495300"/>
                </a:lnTo>
                <a:lnTo>
                  <a:pt x="4368524" y="508000"/>
                </a:lnTo>
                <a:lnTo>
                  <a:pt x="4456786" y="558800"/>
                </a:lnTo>
                <a:lnTo>
                  <a:pt x="4629017" y="660400"/>
                </a:lnTo>
                <a:lnTo>
                  <a:pt x="4754265" y="736600"/>
                </a:lnTo>
                <a:lnTo>
                  <a:pt x="4795238" y="774700"/>
                </a:lnTo>
                <a:lnTo>
                  <a:pt x="4915750" y="850900"/>
                </a:lnTo>
                <a:lnTo>
                  <a:pt x="4955101" y="889000"/>
                </a:lnTo>
                <a:lnTo>
                  <a:pt x="4994032" y="914400"/>
                </a:lnTo>
                <a:lnTo>
                  <a:pt x="5032540" y="952500"/>
                </a:lnTo>
                <a:lnTo>
                  <a:pt x="5070617" y="977900"/>
                </a:lnTo>
                <a:lnTo>
                  <a:pt x="5108259" y="1016000"/>
                </a:lnTo>
                <a:lnTo>
                  <a:pt x="5145461" y="1041400"/>
                </a:lnTo>
                <a:lnTo>
                  <a:pt x="5182217" y="1079500"/>
                </a:lnTo>
                <a:lnTo>
                  <a:pt x="5218521" y="1117600"/>
                </a:lnTo>
                <a:lnTo>
                  <a:pt x="5254368" y="1143000"/>
                </a:lnTo>
                <a:lnTo>
                  <a:pt x="5289753" y="1181100"/>
                </a:lnTo>
                <a:lnTo>
                  <a:pt x="5324670" y="1219200"/>
                </a:lnTo>
                <a:lnTo>
                  <a:pt x="5359114" y="1257300"/>
                </a:lnTo>
                <a:lnTo>
                  <a:pt x="5393080" y="1295400"/>
                </a:lnTo>
                <a:lnTo>
                  <a:pt x="5426561" y="1333500"/>
                </a:lnTo>
                <a:lnTo>
                  <a:pt x="5459553" y="1371600"/>
                </a:lnTo>
                <a:lnTo>
                  <a:pt x="5492051" y="1409700"/>
                </a:lnTo>
                <a:lnTo>
                  <a:pt x="5524048" y="1447800"/>
                </a:lnTo>
                <a:lnTo>
                  <a:pt x="5555540" y="1485900"/>
                </a:lnTo>
                <a:lnTo>
                  <a:pt x="5586520" y="1524000"/>
                </a:lnTo>
                <a:lnTo>
                  <a:pt x="5616985" y="1562100"/>
                </a:lnTo>
                <a:lnTo>
                  <a:pt x="5646901" y="1600200"/>
                </a:lnTo>
                <a:lnTo>
                  <a:pt x="5676242" y="1638300"/>
                </a:lnTo>
                <a:lnTo>
                  <a:pt x="5705003" y="1676400"/>
                </a:lnTo>
                <a:lnTo>
                  <a:pt x="5733183" y="1727200"/>
                </a:lnTo>
                <a:lnTo>
                  <a:pt x="5760778" y="1765300"/>
                </a:lnTo>
                <a:lnTo>
                  <a:pt x="5787786" y="1803400"/>
                </a:lnTo>
                <a:lnTo>
                  <a:pt x="5814204" y="1854200"/>
                </a:lnTo>
                <a:lnTo>
                  <a:pt x="5840030" y="1892300"/>
                </a:lnTo>
                <a:lnTo>
                  <a:pt x="5865260" y="1930400"/>
                </a:lnTo>
                <a:lnTo>
                  <a:pt x="5889892" y="1981200"/>
                </a:lnTo>
                <a:lnTo>
                  <a:pt x="5913923" y="2019300"/>
                </a:lnTo>
                <a:lnTo>
                  <a:pt x="5937351" y="2070100"/>
                </a:lnTo>
                <a:lnTo>
                  <a:pt x="5960172" y="2108200"/>
                </a:lnTo>
                <a:lnTo>
                  <a:pt x="5982384" y="2159000"/>
                </a:lnTo>
                <a:lnTo>
                  <a:pt x="6003985" y="2197100"/>
                </a:lnTo>
                <a:lnTo>
                  <a:pt x="6024971" y="2247900"/>
                </a:lnTo>
                <a:lnTo>
                  <a:pt x="6045341" y="2286000"/>
                </a:lnTo>
                <a:lnTo>
                  <a:pt x="6065090" y="2336800"/>
                </a:lnTo>
                <a:lnTo>
                  <a:pt x="6084217" y="2387600"/>
                </a:lnTo>
                <a:lnTo>
                  <a:pt x="6102718" y="2425700"/>
                </a:lnTo>
                <a:lnTo>
                  <a:pt x="6120592" y="2476500"/>
                </a:lnTo>
                <a:lnTo>
                  <a:pt x="6137835" y="2514600"/>
                </a:lnTo>
                <a:lnTo>
                  <a:pt x="6154444" y="2565400"/>
                </a:lnTo>
                <a:lnTo>
                  <a:pt x="6170417" y="2616200"/>
                </a:lnTo>
                <a:lnTo>
                  <a:pt x="6185752" y="2667000"/>
                </a:lnTo>
                <a:lnTo>
                  <a:pt x="6200445" y="2705100"/>
                </a:lnTo>
                <a:lnTo>
                  <a:pt x="6214493" y="2755900"/>
                </a:lnTo>
                <a:lnTo>
                  <a:pt x="6227894" y="2806700"/>
                </a:lnTo>
                <a:lnTo>
                  <a:pt x="6240646" y="2857500"/>
                </a:lnTo>
                <a:lnTo>
                  <a:pt x="6252745" y="2908300"/>
                </a:lnTo>
                <a:lnTo>
                  <a:pt x="6264189" y="2946400"/>
                </a:lnTo>
                <a:lnTo>
                  <a:pt x="6274976" y="2997200"/>
                </a:lnTo>
                <a:lnTo>
                  <a:pt x="6285101" y="3048000"/>
                </a:lnTo>
                <a:lnTo>
                  <a:pt x="6294563" y="3098800"/>
                </a:lnTo>
                <a:lnTo>
                  <a:pt x="6303360" y="3149600"/>
                </a:lnTo>
                <a:lnTo>
                  <a:pt x="6311487" y="3200400"/>
                </a:lnTo>
                <a:lnTo>
                  <a:pt x="6318937" y="3251200"/>
                </a:lnTo>
                <a:lnTo>
                  <a:pt x="6325702" y="3289300"/>
                </a:lnTo>
                <a:lnTo>
                  <a:pt x="6331784" y="3340100"/>
                </a:lnTo>
                <a:lnTo>
                  <a:pt x="6337183" y="3390900"/>
                </a:lnTo>
                <a:lnTo>
                  <a:pt x="6341899" y="3441700"/>
                </a:lnTo>
                <a:lnTo>
                  <a:pt x="6345934" y="3492500"/>
                </a:lnTo>
                <a:lnTo>
                  <a:pt x="6349288" y="3543300"/>
                </a:lnTo>
                <a:lnTo>
                  <a:pt x="6351961" y="3594100"/>
                </a:lnTo>
                <a:lnTo>
                  <a:pt x="6353954" y="3644900"/>
                </a:lnTo>
                <a:lnTo>
                  <a:pt x="6355268" y="3695700"/>
                </a:lnTo>
                <a:lnTo>
                  <a:pt x="6355903" y="3746500"/>
                </a:lnTo>
                <a:lnTo>
                  <a:pt x="6355860" y="3797300"/>
                </a:lnTo>
                <a:lnTo>
                  <a:pt x="6355140" y="3848100"/>
                </a:lnTo>
                <a:lnTo>
                  <a:pt x="6353743" y="3886200"/>
                </a:lnTo>
                <a:lnTo>
                  <a:pt x="6351670" y="3937000"/>
                </a:lnTo>
                <a:lnTo>
                  <a:pt x="6348921" y="3987800"/>
                </a:lnTo>
                <a:lnTo>
                  <a:pt x="6345498" y="4038600"/>
                </a:lnTo>
                <a:lnTo>
                  <a:pt x="6341400" y="4089400"/>
                </a:lnTo>
                <a:lnTo>
                  <a:pt x="6336628" y="4140200"/>
                </a:lnTo>
                <a:lnTo>
                  <a:pt x="6331183" y="4191000"/>
                </a:lnTo>
                <a:lnTo>
                  <a:pt x="6325066" y="4241800"/>
                </a:lnTo>
                <a:lnTo>
                  <a:pt x="6318277" y="4292600"/>
                </a:lnTo>
                <a:lnTo>
                  <a:pt x="6310817" y="4343400"/>
                </a:lnTo>
                <a:lnTo>
                  <a:pt x="6302687" y="4381500"/>
                </a:lnTo>
                <a:lnTo>
                  <a:pt x="6293886" y="4432300"/>
                </a:lnTo>
                <a:lnTo>
                  <a:pt x="6284416" y="4483100"/>
                </a:lnTo>
                <a:lnTo>
                  <a:pt x="6274278" y="4533900"/>
                </a:lnTo>
                <a:lnTo>
                  <a:pt x="6263471" y="4584700"/>
                </a:lnTo>
                <a:lnTo>
                  <a:pt x="6251997" y="4635500"/>
                </a:lnTo>
                <a:lnTo>
                  <a:pt x="6239856" y="4673600"/>
                </a:lnTo>
                <a:lnTo>
                  <a:pt x="6227049" y="4724400"/>
                </a:lnTo>
                <a:lnTo>
                  <a:pt x="6213576" y="4775200"/>
                </a:lnTo>
                <a:lnTo>
                  <a:pt x="6199438" y="4826000"/>
                </a:lnTo>
                <a:lnTo>
                  <a:pt x="6184636" y="4876800"/>
                </a:lnTo>
                <a:lnTo>
                  <a:pt x="6169170" y="4914900"/>
                </a:lnTo>
                <a:lnTo>
                  <a:pt x="6153041" y="4965700"/>
                </a:lnTo>
                <a:lnTo>
                  <a:pt x="6136265" y="5016500"/>
                </a:lnTo>
                <a:lnTo>
                  <a:pt x="6118858" y="5054600"/>
                </a:lnTo>
                <a:lnTo>
                  <a:pt x="6100824" y="5105400"/>
                </a:lnTo>
                <a:lnTo>
                  <a:pt x="6082167" y="5156200"/>
                </a:lnTo>
                <a:lnTo>
                  <a:pt x="6062892" y="5194300"/>
                </a:lnTo>
                <a:lnTo>
                  <a:pt x="6043001" y="5245100"/>
                </a:lnTo>
                <a:lnTo>
                  <a:pt x="6022499" y="5295900"/>
                </a:lnTo>
                <a:lnTo>
                  <a:pt x="6001389" y="5334000"/>
                </a:lnTo>
                <a:lnTo>
                  <a:pt x="5979676" y="5384800"/>
                </a:lnTo>
                <a:lnTo>
                  <a:pt x="5957363" y="5422900"/>
                </a:lnTo>
                <a:lnTo>
                  <a:pt x="5934453" y="5473700"/>
                </a:lnTo>
                <a:lnTo>
                  <a:pt x="5910951" y="5511800"/>
                </a:lnTo>
                <a:lnTo>
                  <a:pt x="5886861" y="5562600"/>
                </a:lnTo>
                <a:lnTo>
                  <a:pt x="5862185" y="5600700"/>
                </a:lnTo>
                <a:lnTo>
                  <a:pt x="5836929" y="5638800"/>
                </a:lnTo>
                <a:lnTo>
                  <a:pt x="5811096" y="5689600"/>
                </a:lnTo>
                <a:lnTo>
                  <a:pt x="5784689" y="5727700"/>
                </a:lnTo>
                <a:lnTo>
                  <a:pt x="5757713" y="5765800"/>
                </a:lnTo>
                <a:lnTo>
                  <a:pt x="5730171" y="5816600"/>
                </a:lnTo>
                <a:lnTo>
                  <a:pt x="5702068" y="5854700"/>
                </a:lnTo>
                <a:lnTo>
                  <a:pt x="5673406" y="5892800"/>
                </a:lnTo>
                <a:lnTo>
                  <a:pt x="5644189" y="5930900"/>
                </a:lnTo>
                <a:lnTo>
                  <a:pt x="5614423" y="5969000"/>
                </a:lnTo>
                <a:lnTo>
                  <a:pt x="5584109" y="6007100"/>
                </a:lnTo>
                <a:lnTo>
                  <a:pt x="5553253" y="6045200"/>
                </a:lnTo>
                <a:lnTo>
                  <a:pt x="5521858" y="6083300"/>
                </a:lnTo>
                <a:lnTo>
                  <a:pt x="5489927" y="6121400"/>
                </a:lnTo>
                <a:lnTo>
                  <a:pt x="5457465" y="6159500"/>
                </a:lnTo>
                <a:lnTo>
                  <a:pt x="5424475" y="6197600"/>
                </a:lnTo>
                <a:lnTo>
                  <a:pt x="5390962" y="6235700"/>
                </a:lnTo>
                <a:lnTo>
                  <a:pt x="5356928" y="6273800"/>
                </a:lnTo>
                <a:lnTo>
                  <a:pt x="5322378" y="6311900"/>
                </a:lnTo>
                <a:lnTo>
                  <a:pt x="5287316" y="6350000"/>
                </a:lnTo>
                <a:lnTo>
                  <a:pt x="5251745" y="6388100"/>
                </a:lnTo>
                <a:lnTo>
                  <a:pt x="5215669" y="6413500"/>
                </a:lnTo>
                <a:lnTo>
                  <a:pt x="5142189" y="6489700"/>
                </a:lnTo>
                <a:lnTo>
                  <a:pt x="5104860" y="6515100"/>
                </a:lnTo>
                <a:lnTo>
                  <a:pt x="5067113" y="6553200"/>
                </a:lnTo>
                <a:lnTo>
                  <a:pt x="5028954" y="6578600"/>
                </a:lnTo>
                <a:lnTo>
                  <a:pt x="4990387" y="6616700"/>
                </a:lnTo>
                <a:lnTo>
                  <a:pt x="4951420" y="6642100"/>
                </a:lnTo>
                <a:lnTo>
                  <a:pt x="4912059" y="6680200"/>
                </a:lnTo>
                <a:lnTo>
                  <a:pt x="4832176" y="6731000"/>
                </a:lnTo>
                <a:lnTo>
                  <a:pt x="4791667" y="6769100"/>
                </a:lnTo>
                <a:lnTo>
                  <a:pt x="4667941" y="6845300"/>
                </a:lnTo>
                <a:lnTo>
                  <a:pt x="4541044" y="6921500"/>
                </a:lnTo>
                <a:lnTo>
                  <a:pt x="4367197" y="7023100"/>
                </a:lnTo>
                <a:lnTo>
                  <a:pt x="4322945" y="7035800"/>
                </a:lnTo>
                <a:lnTo>
                  <a:pt x="4233535" y="7086600"/>
                </a:lnTo>
                <a:lnTo>
                  <a:pt x="4188389" y="7099300"/>
                </a:lnTo>
                <a:lnTo>
                  <a:pt x="4142957" y="7124700"/>
                </a:lnTo>
                <a:lnTo>
                  <a:pt x="4097245" y="7137400"/>
                </a:lnTo>
                <a:lnTo>
                  <a:pt x="4065103" y="7150100"/>
                </a:lnTo>
                <a:lnTo>
                  <a:pt x="4354362" y="7150100"/>
                </a:lnTo>
                <a:lnTo>
                  <a:pt x="4398888" y="7124700"/>
                </a:lnTo>
                <a:lnTo>
                  <a:pt x="4443115" y="7112000"/>
                </a:lnTo>
                <a:lnTo>
                  <a:pt x="4616905" y="7010400"/>
                </a:lnTo>
                <a:lnTo>
                  <a:pt x="4785434" y="6908800"/>
                </a:lnTo>
                <a:lnTo>
                  <a:pt x="4826701" y="6870700"/>
                </a:lnTo>
                <a:lnTo>
                  <a:pt x="4948334" y="6794500"/>
                </a:lnTo>
                <a:lnTo>
                  <a:pt x="4988137" y="6756400"/>
                </a:lnTo>
                <a:lnTo>
                  <a:pt x="5027559" y="6731000"/>
                </a:lnTo>
                <a:lnTo>
                  <a:pt x="5066595" y="6692900"/>
                </a:lnTo>
                <a:lnTo>
                  <a:pt x="5105239" y="6667500"/>
                </a:lnTo>
                <a:lnTo>
                  <a:pt x="5143485" y="6629400"/>
                </a:lnTo>
                <a:lnTo>
                  <a:pt x="5181328" y="6604000"/>
                </a:lnTo>
                <a:lnTo>
                  <a:pt x="5218762" y="6565900"/>
                </a:lnTo>
                <a:lnTo>
                  <a:pt x="5255781" y="6540500"/>
                </a:lnTo>
                <a:lnTo>
                  <a:pt x="5292476" y="6502400"/>
                </a:lnTo>
                <a:lnTo>
                  <a:pt x="5328681" y="6464300"/>
                </a:lnTo>
                <a:lnTo>
                  <a:pt x="5364395" y="6426200"/>
                </a:lnTo>
                <a:lnTo>
                  <a:pt x="5399613" y="6400800"/>
                </a:lnTo>
                <a:lnTo>
                  <a:pt x="5434330" y="6362700"/>
                </a:lnTo>
                <a:lnTo>
                  <a:pt x="5468545" y="6324600"/>
                </a:lnTo>
                <a:lnTo>
                  <a:pt x="5502253" y="6286500"/>
                </a:lnTo>
                <a:lnTo>
                  <a:pt x="5535450" y="6248400"/>
                </a:lnTo>
                <a:lnTo>
                  <a:pt x="5568133" y="6210300"/>
                </a:lnTo>
                <a:lnTo>
                  <a:pt x="5600299" y="6172200"/>
                </a:lnTo>
                <a:lnTo>
                  <a:pt x="5631943" y="6134100"/>
                </a:lnTo>
                <a:lnTo>
                  <a:pt x="5663062" y="6096000"/>
                </a:lnTo>
                <a:lnTo>
                  <a:pt x="5693653" y="6057900"/>
                </a:lnTo>
                <a:lnTo>
                  <a:pt x="5723711" y="6019800"/>
                </a:lnTo>
                <a:lnTo>
                  <a:pt x="5753234" y="5969000"/>
                </a:lnTo>
                <a:lnTo>
                  <a:pt x="5782217" y="5930900"/>
                </a:lnTo>
                <a:lnTo>
                  <a:pt x="5810657" y="5892800"/>
                </a:lnTo>
                <a:lnTo>
                  <a:pt x="5838551" y="5854700"/>
                </a:lnTo>
                <a:lnTo>
                  <a:pt x="5865894" y="5803900"/>
                </a:lnTo>
                <a:lnTo>
                  <a:pt x="5892684" y="5765800"/>
                </a:lnTo>
                <a:lnTo>
                  <a:pt x="5918915" y="5727700"/>
                </a:lnTo>
                <a:lnTo>
                  <a:pt x="5944586" y="5676900"/>
                </a:lnTo>
                <a:lnTo>
                  <a:pt x="5969692" y="5638800"/>
                </a:lnTo>
                <a:lnTo>
                  <a:pt x="5994230" y="5600700"/>
                </a:lnTo>
                <a:lnTo>
                  <a:pt x="6018196" y="5549900"/>
                </a:lnTo>
                <a:lnTo>
                  <a:pt x="6041586" y="5511800"/>
                </a:lnTo>
                <a:lnTo>
                  <a:pt x="6064397" y="5461000"/>
                </a:lnTo>
                <a:lnTo>
                  <a:pt x="6086625" y="5422900"/>
                </a:lnTo>
                <a:lnTo>
                  <a:pt x="6108267" y="5372100"/>
                </a:lnTo>
                <a:lnTo>
                  <a:pt x="6129318" y="5334000"/>
                </a:lnTo>
                <a:lnTo>
                  <a:pt x="6149776" y="5283200"/>
                </a:lnTo>
                <a:lnTo>
                  <a:pt x="6169637" y="5232400"/>
                </a:lnTo>
                <a:lnTo>
                  <a:pt x="6188897" y="5194300"/>
                </a:lnTo>
                <a:lnTo>
                  <a:pt x="6207552" y="5143500"/>
                </a:lnTo>
                <a:lnTo>
                  <a:pt x="6225600" y="5092700"/>
                </a:lnTo>
                <a:lnTo>
                  <a:pt x="6243035" y="5054600"/>
                </a:lnTo>
                <a:lnTo>
                  <a:pt x="6259855" y="5003800"/>
                </a:lnTo>
                <a:lnTo>
                  <a:pt x="6276042" y="4953000"/>
                </a:lnTo>
                <a:lnTo>
                  <a:pt x="6291582" y="4902200"/>
                </a:lnTo>
                <a:lnTo>
                  <a:pt x="6306474" y="4864100"/>
                </a:lnTo>
                <a:lnTo>
                  <a:pt x="6320717" y="4813300"/>
                </a:lnTo>
                <a:lnTo>
                  <a:pt x="6334312" y="4762500"/>
                </a:lnTo>
                <a:lnTo>
                  <a:pt x="6347257" y="4711700"/>
                </a:lnTo>
                <a:lnTo>
                  <a:pt x="6359552" y="4660900"/>
                </a:lnTo>
                <a:lnTo>
                  <a:pt x="6371196" y="4622800"/>
                </a:lnTo>
                <a:lnTo>
                  <a:pt x="6382189" y="4572000"/>
                </a:lnTo>
                <a:lnTo>
                  <a:pt x="6392530" y="4521200"/>
                </a:lnTo>
                <a:lnTo>
                  <a:pt x="6402219" y="4470400"/>
                </a:lnTo>
                <a:lnTo>
                  <a:pt x="6411254" y="4419600"/>
                </a:lnTo>
                <a:lnTo>
                  <a:pt x="6419636" y="4368800"/>
                </a:lnTo>
                <a:lnTo>
                  <a:pt x="6427364" y="4318000"/>
                </a:lnTo>
                <a:lnTo>
                  <a:pt x="6434437" y="4279900"/>
                </a:lnTo>
                <a:lnTo>
                  <a:pt x="6440854" y="4229100"/>
                </a:lnTo>
                <a:lnTo>
                  <a:pt x="6446616" y="4178300"/>
                </a:lnTo>
                <a:lnTo>
                  <a:pt x="6451721" y="4127500"/>
                </a:lnTo>
                <a:lnTo>
                  <a:pt x="6456169" y="4076700"/>
                </a:lnTo>
                <a:lnTo>
                  <a:pt x="6459959" y="4025900"/>
                </a:lnTo>
                <a:lnTo>
                  <a:pt x="6463091" y="3975100"/>
                </a:lnTo>
                <a:lnTo>
                  <a:pt x="6465564" y="3924300"/>
                </a:lnTo>
                <a:lnTo>
                  <a:pt x="6467377" y="3873500"/>
                </a:lnTo>
                <a:lnTo>
                  <a:pt x="6468530" y="3822700"/>
                </a:lnTo>
                <a:lnTo>
                  <a:pt x="6469023" y="3771900"/>
                </a:lnTo>
                <a:lnTo>
                  <a:pt x="6468854" y="3721100"/>
                </a:lnTo>
                <a:lnTo>
                  <a:pt x="6468024" y="3683000"/>
                </a:lnTo>
                <a:lnTo>
                  <a:pt x="6466531" y="3632200"/>
                </a:lnTo>
                <a:lnTo>
                  <a:pt x="6464375" y="3581400"/>
                </a:lnTo>
                <a:lnTo>
                  <a:pt x="6461556" y="3530600"/>
                </a:lnTo>
                <a:lnTo>
                  <a:pt x="6458072" y="3479800"/>
                </a:lnTo>
                <a:lnTo>
                  <a:pt x="6453924" y="3429000"/>
                </a:lnTo>
                <a:lnTo>
                  <a:pt x="6449110" y="3378200"/>
                </a:lnTo>
                <a:lnTo>
                  <a:pt x="6443631" y="3327400"/>
                </a:lnTo>
                <a:lnTo>
                  <a:pt x="6437484" y="3276600"/>
                </a:lnTo>
                <a:lnTo>
                  <a:pt x="6430671" y="3225800"/>
                </a:lnTo>
                <a:lnTo>
                  <a:pt x="6423190" y="3175000"/>
                </a:lnTo>
                <a:lnTo>
                  <a:pt x="6415047" y="3124200"/>
                </a:lnTo>
                <a:lnTo>
                  <a:pt x="6406252" y="3073400"/>
                </a:lnTo>
                <a:lnTo>
                  <a:pt x="6396806" y="3035300"/>
                </a:lnTo>
                <a:lnTo>
                  <a:pt x="6386712" y="2984500"/>
                </a:lnTo>
                <a:lnTo>
                  <a:pt x="6375973" y="2933700"/>
                </a:lnTo>
                <a:lnTo>
                  <a:pt x="6364592" y="2882900"/>
                </a:lnTo>
                <a:lnTo>
                  <a:pt x="6352572" y="2832100"/>
                </a:lnTo>
                <a:lnTo>
                  <a:pt x="6339913" y="2781300"/>
                </a:lnTo>
                <a:lnTo>
                  <a:pt x="6326621" y="2743200"/>
                </a:lnTo>
                <a:lnTo>
                  <a:pt x="6312696" y="2692400"/>
                </a:lnTo>
                <a:lnTo>
                  <a:pt x="6298141" y="2641600"/>
                </a:lnTo>
                <a:lnTo>
                  <a:pt x="6282960" y="2590800"/>
                </a:lnTo>
                <a:lnTo>
                  <a:pt x="6267154" y="2552700"/>
                </a:lnTo>
                <a:lnTo>
                  <a:pt x="6250727" y="2501900"/>
                </a:lnTo>
                <a:lnTo>
                  <a:pt x="6233680" y="2451100"/>
                </a:lnTo>
                <a:lnTo>
                  <a:pt x="6216016" y="2413000"/>
                </a:lnTo>
                <a:lnTo>
                  <a:pt x="6197739" y="2362200"/>
                </a:lnTo>
                <a:lnTo>
                  <a:pt x="6178850" y="2311400"/>
                </a:lnTo>
                <a:lnTo>
                  <a:pt x="6159352" y="2273300"/>
                </a:lnTo>
                <a:lnTo>
                  <a:pt x="6139248" y="2222500"/>
                </a:lnTo>
                <a:lnTo>
                  <a:pt x="6118540" y="2171700"/>
                </a:lnTo>
                <a:lnTo>
                  <a:pt x="6097231" y="2133600"/>
                </a:lnTo>
                <a:lnTo>
                  <a:pt x="6075324" y="2082800"/>
                </a:lnTo>
                <a:lnTo>
                  <a:pt x="6052820" y="2044700"/>
                </a:lnTo>
                <a:lnTo>
                  <a:pt x="6029723" y="1993900"/>
                </a:lnTo>
                <a:lnTo>
                  <a:pt x="6006035" y="1955800"/>
                </a:lnTo>
                <a:lnTo>
                  <a:pt x="5981759" y="1905000"/>
                </a:lnTo>
                <a:lnTo>
                  <a:pt x="5956897" y="1866900"/>
                </a:lnTo>
                <a:lnTo>
                  <a:pt x="5931453" y="1828800"/>
                </a:lnTo>
                <a:lnTo>
                  <a:pt x="5905427" y="1778000"/>
                </a:lnTo>
                <a:lnTo>
                  <a:pt x="5878824" y="1739900"/>
                </a:lnTo>
                <a:lnTo>
                  <a:pt x="5851645" y="1701800"/>
                </a:lnTo>
                <a:lnTo>
                  <a:pt x="5823894" y="1651000"/>
                </a:lnTo>
                <a:lnTo>
                  <a:pt x="5795572" y="1612900"/>
                </a:lnTo>
                <a:lnTo>
                  <a:pt x="5766683" y="1574800"/>
                </a:lnTo>
                <a:lnTo>
                  <a:pt x="5737229" y="1536700"/>
                </a:lnTo>
                <a:lnTo>
                  <a:pt x="5707212" y="1498600"/>
                </a:lnTo>
                <a:lnTo>
                  <a:pt x="5676661" y="1447800"/>
                </a:lnTo>
                <a:lnTo>
                  <a:pt x="5645606" y="1409700"/>
                </a:lnTo>
                <a:lnTo>
                  <a:pt x="5614052" y="1371600"/>
                </a:lnTo>
                <a:lnTo>
                  <a:pt x="5582005" y="1333500"/>
                </a:lnTo>
                <a:lnTo>
                  <a:pt x="5549468" y="1295400"/>
                </a:lnTo>
                <a:lnTo>
                  <a:pt x="5516448" y="1257300"/>
                </a:lnTo>
                <a:lnTo>
                  <a:pt x="5482949" y="1219200"/>
                </a:lnTo>
                <a:lnTo>
                  <a:pt x="5448978" y="1181100"/>
                </a:lnTo>
                <a:lnTo>
                  <a:pt x="5414538" y="1155700"/>
                </a:lnTo>
                <a:lnTo>
                  <a:pt x="5379635" y="1117600"/>
                </a:lnTo>
                <a:lnTo>
                  <a:pt x="5344274" y="1079500"/>
                </a:lnTo>
                <a:lnTo>
                  <a:pt x="5308460" y="1041400"/>
                </a:lnTo>
                <a:lnTo>
                  <a:pt x="5272199" y="1016000"/>
                </a:lnTo>
                <a:lnTo>
                  <a:pt x="5235495" y="977900"/>
                </a:lnTo>
                <a:lnTo>
                  <a:pt x="5198354" y="939800"/>
                </a:lnTo>
                <a:lnTo>
                  <a:pt x="5160781" y="914400"/>
                </a:lnTo>
                <a:lnTo>
                  <a:pt x="5122781" y="876300"/>
                </a:lnTo>
                <a:lnTo>
                  <a:pt x="5084359" y="850900"/>
                </a:lnTo>
                <a:lnTo>
                  <a:pt x="5045520" y="812800"/>
                </a:lnTo>
                <a:lnTo>
                  <a:pt x="5006269" y="787400"/>
                </a:lnTo>
                <a:lnTo>
                  <a:pt x="4966612" y="749300"/>
                </a:lnTo>
                <a:lnTo>
                  <a:pt x="4886099" y="698500"/>
                </a:lnTo>
                <a:lnTo>
                  <a:pt x="4845253" y="660400"/>
                </a:lnTo>
                <a:lnTo>
                  <a:pt x="4720420" y="584200"/>
                </a:lnTo>
                <a:lnTo>
                  <a:pt x="4548813" y="482600"/>
                </a:lnTo>
                <a:lnTo>
                  <a:pt x="4371605" y="381000"/>
                </a:lnTo>
                <a:lnTo>
                  <a:pt x="4326467" y="368300"/>
                </a:lnTo>
                <a:lnTo>
                  <a:pt x="4235262" y="317500"/>
                </a:lnTo>
                <a:lnTo>
                  <a:pt x="4189282" y="304800"/>
                </a:lnTo>
                <a:lnTo>
                  <a:pt x="4143073" y="279400"/>
                </a:lnTo>
                <a:lnTo>
                  <a:pt x="4096640" y="266700"/>
                </a:lnTo>
                <a:lnTo>
                  <a:pt x="4049990" y="241300"/>
                </a:lnTo>
                <a:lnTo>
                  <a:pt x="3956065" y="215900"/>
                </a:lnTo>
                <a:lnTo>
                  <a:pt x="3908803" y="190500"/>
                </a:lnTo>
                <a:lnTo>
                  <a:pt x="3621442" y="114300"/>
                </a:lnTo>
                <a:close/>
              </a:path>
              <a:path w="6469380" h="7150100">
                <a:moveTo>
                  <a:pt x="3377729" y="50800"/>
                </a:moveTo>
                <a:lnTo>
                  <a:pt x="2033846" y="50800"/>
                </a:lnTo>
                <a:lnTo>
                  <a:pt x="1838239" y="101600"/>
                </a:lnTo>
                <a:lnTo>
                  <a:pt x="1789728" y="101600"/>
                </a:lnTo>
                <a:lnTo>
                  <a:pt x="1693219" y="127000"/>
                </a:lnTo>
                <a:lnTo>
                  <a:pt x="1645233" y="152400"/>
                </a:lnTo>
                <a:lnTo>
                  <a:pt x="1455232" y="203200"/>
                </a:lnTo>
                <a:lnTo>
                  <a:pt x="1408248" y="228600"/>
                </a:lnTo>
                <a:lnTo>
                  <a:pt x="1314945" y="254000"/>
                </a:lnTo>
                <a:lnTo>
                  <a:pt x="1268638" y="279400"/>
                </a:lnTo>
                <a:lnTo>
                  <a:pt x="1222569" y="292100"/>
                </a:lnTo>
                <a:lnTo>
                  <a:pt x="1131171" y="342900"/>
                </a:lnTo>
                <a:lnTo>
                  <a:pt x="1085854" y="355600"/>
                </a:lnTo>
                <a:lnTo>
                  <a:pt x="951510" y="431800"/>
                </a:lnTo>
                <a:lnTo>
                  <a:pt x="907285" y="444500"/>
                </a:lnTo>
                <a:lnTo>
                  <a:pt x="776365" y="520700"/>
                </a:lnTo>
                <a:lnTo>
                  <a:pt x="648649" y="596900"/>
                </a:lnTo>
                <a:lnTo>
                  <a:pt x="606892" y="635000"/>
                </a:lnTo>
                <a:lnTo>
                  <a:pt x="484020" y="711200"/>
                </a:lnTo>
                <a:lnTo>
                  <a:pt x="443876" y="749300"/>
                </a:lnTo>
                <a:lnTo>
                  <a:pt x="364837" y="800100"/>
                </a:lnTo>
                <a:lnTo>
                  <a:pt x="325951" y="838200"/>
                </a:lnTo>
                <a:lnTo>
                  <a:pt x="287494" y="863600"/>
                </a:lnTo>
                <a:lnTo>
                  <a:pt x="249469" y="901700"/>
                </a:lnTo>
                <a:lnTo>
                  <a:pt x="211882" y="927100"/>
                </a:lnTo>
                <a:lnTo>
                  <a:pt x="174737" y="965200"/>
                </a:lnTo>
                <a:lnTo>
                  <a:pt x="138039" y="1003300"/>
                </a:lnTo>
                <a:lnTo>
                  <a:pt x="101792" y="1028700"/>
                </a:lnTo>
                <a:lnTo>
                  <a:pt x="66001" y="1066800"/>
                </a:lnTo>
                <a:lnTo>
                  <a:pt x="30670" y="1104900"/>
                </a:lnTo>
                <a:lnTo>
                  <a:pt x="0" y="1130300"/>
                </a:lnTo>
                <a:lnTo>
                  <a:pt x="0" y="1295400"/>
                </a:lnTo>
                <a:lnTo>
                  <a:pt x="25357" y="1270000"/>
                </a:lnTo>
                <a:lnTo>
                  <a:pt x="59387" y="1231900"/>
                </a:lnTo>
                <a:lnTo>
                  <a:pt x="93901" y="1206500"/>
                </a:lnTo>
                <a:lnTo>
                  <a:pt x="128894" y="1168400"/>
                </a:lnTo>
                <a:lnTo>
                  <a:pt x="164360" y="1130300"/>
                </a:lnTo>
                <a:lnTo>
                  <a:pt x="200296" y="1092200"/>
                </a:lnTo>
                <a:lnTo>
                  <a:pt x="236695" y="1066800"/>
                </a:lnTo>
                <a:lnTo>
                  <a:pt x="273554" y="1028700"/>
                </a:lnTo>
                <a:lnTo>
                  <a:pt x="310867" y="1003300"/>
                </a:lnTo>
                <a:lnTo>
                  <a:pt x="348630" y="965200"/>
                </a:lnTo>
                <a:lnTo>
                  <a:pt x="386838" y="927100"/>
                </a:lnTo>
                <a:lnTo>
                  <a:pt x="464569" y="876300"/>
                </a:lnTo>
                <a:lnTo>
                  <a:pt x="504083" y="838200"/>
                </a:lnTo>
                <a:lnTo>
                  <a:pt x="584382" y="787400"/>
                </a:lnTo>
                <a:lnTo>
                  <a:pt x="625158" y="749300"/>
                </a:lnTo>
                <a:lnTo>
                  <a:pt x="749933" y="673100"/>
                </a:lnTo>
                <a:lnTo>
                  <a:pt x="921982" y="571500"/>
                </a:lnTo>
                <a:lnTo>
                  <a:pt x="1054352" y="495300"/>
                </a:lnTo>
                <a:lnTo>
                  <a:pt x="1099048" y="482600"/>
                </a:lnTo>
                <a:lnTo>
                  <a:pt x="1189258" y="431800"/>
                </a:lnTo>
                <a:lnTo>
                  <a:pt x="1234759" y="419100"/>
                </a:lnTo>
                <a:lnTo>
                  <a:pt x="1280515" y="393700"/>
                </a:lnTo>
                <a:lnTo>
                  <a:pt x="1326520" y="381000"/>
                </a:lnTo>
                <a:lnTo>
                  <a:pt x="1372766" y="355600"/>
                </a:lnTo>
                <a:lnTo>
                  <a:pt x="1419248" y="342900"/>
                </a:lnTo>
                <a:lnTo>
                  <a:pt x="1465958" y="317500"/>
                </a:lnTo>
                <a:lnTo>
                  <a:pt x="1654953" y="266700"/>
                </a:lnTo>
                <a:lnTo>
                  <a:pt x="1702707" y="241300"/>
                </a:lnTo>
                <a:lnTo>
                  <a:pt x="1847074" y="203200"/>
                </a:lnTo>
                <a:lnTo>
                  <a:pt x="1895543" y="203200"/>
                </a:lnTo>
                <a:lnTo>
                  <a:pt x="2041897" y="165100"/>
                </a:lnTo>
                <a:lnTo>
                  <a:pt x="2090975" y="165100"/>
                </a:lnTo>
                <a:lnTo>
                  <a:pt x="2189532" y="139700"/>
                </a:lnTo>
                <a:lnTo>
                  <a:pt x="2238997" y="139700"/>
                </a:lnTo>
                <a:lnTo>
                  <a:pt x="2288578" y="127000"/>
                </a:lnTo>
                <a:lnTo>
                  <a:pt x="2388061" y="127000"/>
                </a:lnTo>
                <a:lnTo>
                  <a:pt x="2437950" y="114300"/>
                </a:lnTo>
                <a:lnTo>
                  <a:pt x="3621442" y="114300"/>
                </a:lnTo>
                <a:lnTo>
                  <a:pt x="3377729" y="50800"/>
                </a:lnTo>
                <a:close/>
              </a:path>
              <a:path w="6469380" h="7150100">
                <a:moveTo>
                  <a:pt x="3180563" y="25400"/>
                </a:moveTo>
                <a:lnTo>
                  <a:pt x="2182016" y="25400"/>
                </a:lnTo>
                <a:lnTo>
                  <a:pt x="2083107" y="50800"/>
                </a:lnTo>
                <a:lnTo>
                  <a:pt x="3328601" y="50800"/>
                </a:lnTo>
                <a:lnTo>
                  <a:pt x="3279360" y="38100"/>
                </a:lnTo>
                <a:lnTo>
                  <a:pt x="3230012" y="38100"/>
                </a:lnTo>
                <a:lnTo>
                  <a:pt x="3180563" y="25400"/>
                </a:lnTo>
                <a:close/>
              </a:path>
              <a:path w="6469380" h="7150100">
                <a:moveTo>
                  <a:pt x="3081391" y="12700"/>
                </a:moveTo>
                <a:lnTo>
                  <a:pt x="2281398" y="12700"/>
                </a:lnTo>
                <a:lnTo>
                  <a:pt x="2231651" y="25400"/>
                </a:lnTo>
                <a:lnTo>
                  <a:pt x="3131021" y="25400"/>
                </a:lnTo>
                <a:lnTo>
                  <a:pt x="3081391" y="12700"/>
                </a:lnTo>
                <a:close/>
              </a:path>
              <a:path w="6469380" h="7150100">
                <a:moveTo>
                  <a:pt x="2981896" y="0"/>
                </a:moveTo>
                <a:lnTo>
                  <a:pt x="2431251" y="0"/>
                </a:lnTo>
                <a:lnTo>
                  <a:pt x="2381204" y="12700"/>
                </a:lnTo>
                <a:lnTo>
                  <a:pt x="3031681" y="12700"/>
                </a:lnTo>
                <a:lnTo>
                  <a:pt x="2981896" y="0"/>
                </a:lnTo>
                <a:close/>
              </a:path>
            </a:pathLst>
          </a:custGeom>
          <a:solidFill>
            <a:srgbClr val="FFFFFF"/>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20" name="Footer Placeholder 3">
            <a:extLst>
              <a:ext uri="{FF2B5EF4-FFF2-40B4-BE49-F238E27FC236}">
                <a16:creationId xmlns:a16="http://schemas.microsoft.com/office/drawing/2014/main" id="{C0847295-96E1-439C-A118-C57AF87C433F}"/>
              </a:ext>
            </a:extLst>
          </p:cNvPr>
          <p:cNvSpPr txBox="1">
            <a:spLocks/>
          </p:cNvSpPr>
          <p:nvPr/>
        </p:nvSpPr>
        <p:spPr>
          <a:xfrm>
            <a:off x="1129971" y="10696973"/>
            <a:ext cx="12390245" cy="550116"/>
          </a:xfrm>
          <a:prstGeom prst="rect">
            <a:avLst/>
          </a:prstGeom>
        </p:spPr>
        <p:txBody>
          <a:bodyPr/>
          <a:ls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507846">
              <a:defRPr/>
            </a:pPr>
            <a:endParaRPr lang="en-US" sz="1319">
              <a:solidFill>
                <a:srgbClr val="4D4F4F">
                  <a:lumMod val="50000"/>
                  <a:lumOff val="50000"/>
                </a:srgbClr>
              </a:solidFill>
              <a:latin typeface="Trebuchet MS" panose="020B0603020202020204" pitchFamily="34" charset="0"/>
            </a:endParaRPr>
          </a:p>
        </p:txBody>
      </p:sp>
      <p:sp>
        <p:nvSpPr>
          <p:cNvPr id="23" name="object 79">
            <a:extLst>
              <a:ext uri="{FF2B5EF4-FFF2-40B4-BE49-F238E27FC236}">
                <a16:creationId xmlns:a16="http://schemas.microsoft.com/office/drawing/2014/main" id="{1896C073-DB3E-2C8A-21D0-4E36340F87EA}"/>
              </a:ext>
            </a:extLst>
          </p:cNvPr>
          <p:cNvSpPr txBox="1">
            <a:spLocks/>
          </p:cNvSpPr>
          <p:nvPr/>
        </p:nvSpPr>
        <p:spPr>
          <a:xfrm>
            <a:off x="1146562" y="1194693"/>
            <a:ext cx="11949025" cy="621191"/>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pPr>
            <a:r>
              <a:rPr lang="en-US" sz="3958">
                <a:solidFill>
                  <a:srgbClr val="000000"/>
                </a:solidFill>
              </a:rPr>
              <a:t>GENERAL OVERVIEW</a:t>
            </a:r>
          </a:p>
        </p:txBody>
      </p:sp>
      <p:sp>
        <p:nvSpPr>
          <p:cNvPr id="26" name="TextBox 25">
            <a:extLst>
              <a:ext uri="{FF2B5EF4-FFF2-40B4-BE49-F238E27FC236}">
                <a16:creationId xmlns:a16="http://schemas.microsoft.com/office/drawing/2014/main" id="{6FD34B09-888D-14CE-A63D-8379D57FB8FB}"/>
              </a:ext>
            </a:extLst>
          </p:cNvPr>
          <p:cNvSpPr txBox="1"/>
          <p:nvPr/>
        </p:nvSpPr>
        <p:spPr>
          <a:xfrm>
            <a:off x="1129971" y="2685381"/>
            <a:ext cx="9558588" cy="6372322"/>
          </a:xfrm>
          <a:prstGeom prst="rect">
            <a:avLst/>
          </a:prstGeom>
          <a:noFill/>
        </p:spPr>
        <p:txBody>
          <a:bodyPr wrap="square">
            <a:spAutoFit/>
          </a:bodyPr>
          <a:lstStyle/>
          <a:p>
            <a:pPr marL="12628" marR="580898" algn="l" defTabSz="909231" rtl="0">
              <a:lnSpc>
                <a:spcPct val="101000"/>
              </a:lnSpc>
            </a:pPr>
            <a:r>
              <a:rPr lang="en-US" sz="3958" b="1">
                <a:solidFill>
                  <a:srgbClr val="80B641"/>
                </a:solidFill>
                <a:latin typeface="Trebuchet MS"/>
                <a:ea typeface="+mn-ea"/>
                <a:cs typeface="Trebuchet MS"/>
              </a:rPr>
              <a:t>Eco </a:t>
            </a:r>
            <a:r>
              <a:rPr lang="en-US" sz="3958" b="1" err="1">
                <a:solidFill>
                  <a:srgbClr val="80B641"/>
                </a:solidFill>
                <a:latin typeface="Trebuchet MS"/>
                <a:ea typeface="+mn-ea"/>
                <a:cs typeface="Trebuchet MS"/>
              </a:rPr>
              <a:t>Baltia</a:t>
            </a:r>
            <a:r>
              <a:rPr lang="en-US" sz="3958" b="1">
                <a:solidFill>
                  <a:srgbClr val="80B641"/>
                </a:solidFill>
                <a:latin typeface="Trebuchet MS"/>
                <a:ea typeface="+mn-ea"/>
                <a:cs typeface="Trebuchet MS"/>
              </a:rPr>
              <a:t> is the largest vertically integrated multi-service environmental services group in Baltics</a:t>
            </a:r>
          </a:p>
          <a:p>
            <a:pPr marL="12628" marR="580898" algn="l" defTabSz="909231" rtl="0">
              <a:lnSpc>
                <a:spcPct val="101000"/>
              </a:lnSpc>
            </a:pPr>
            <a:endParaRPr lang="en-US" sz="2968" b="1">
              <a:solidFill>
                <a:srgbClr val="000000"/>
              </a:solidFill>
              <a:latin typeface="Trebuchet MS"/>
              <a:ea typeface="+mn-ea"/>
              <a:cs typeface="Trebuchet MS"/>
            </a:endParaRPr>
          </a:p>
          <a:p>
            <a:pPr marL="483830" marR="580898" indent="-471202" algn="l" defTabSz="909231" rtl="0">
              <a:lnSpc>
                <a:spcPct val="101000"/>
              </a:lnSpc>
              <a:buFont typeface="Arial" panose="020B0604020202020204" pitchFamily="34" charset="0"/>
              <a:buChar char="•"/>
            </a:pPr>
            <a:r>
              <a:rPr lang="en-US" sz="2638" b="1">
                <a:solidFill>
                  <a:srgbClr val="000000"/>
                </a:solidFill>
                <a:latin typeface="Trebuchet MS"/>
                <a:ea typeface="+mn-ea"/>
                <a:cs typeface="Trebuchet MS"/>
              </a:rPr>
              <a:t>As pioneers in the industry,</a:t>
            </a:r>
            <a:r>
              <a:rPr lang="en-US" sz="2638">
                <a:solidFill>
                  <a:srgbClr val="000000"/>
                </a:solidFill>
                <a:latin typeface="Trebuchet MS"/>
                <a:ea typeface="+mn-ea"/>
                <a:cs typeface="+mn-cs"/>
              </a:rPr>
              <a:t> Eco </a:t>
            </a:r>
            <a:r>
              <a:rPr lang="en-US" sz="2638" err="1">
                <a:solidFill>
                  <a:srgbClr val="000000"/>
                </a:solidFill>
                <a:latin typeface="Trebuchet MS"/>
                <a:ea typeface="+mn-ea"/>
                <a:cs typeface="+mn-cs"/>
              </a:rPr>
              <a:t>Baltia</a:t>
            </a:r>
            <a:r>
              <a:rPr lang="en-US" sz="2638">
                <a:solidFill>
                  <a:srgbClr val="000000"/>
                </a:solidFill>
                <a:latin typeface="Trebuchet MS"/>
                <a:ea typeface="+mn-ea"/>
                <a:cs typeface="+mn-cs"/>
              </a:rPr>
              <a:t> was the first to establish a PET bottle recycling plant in the Baltic States under PET </a:t>
            </a:r>
            <a:r>
              <a:rPr lang="en-US" sz="2638" err="1">
                <a:solidFill>
                  <a:srgbClr val="000000"/>
                </a:solidFill>
                <a:latin typeface="Trebuchet MS"/>
                <a:ea typeface="+mn-ea"/>
                <a:cs typeface="+mn-cs"/>
              </a:rPr>
              <a:t>Baltija</a:t>
            </a:r>
            <a:endParaRPr lang="en-US" sz="2638">
              <a:solidFill>
                <a:srgbClr val="000000"/>
              </a:solidFill>
              <a:latin typeface="Trebuchet MS"/>
              <a:ea typeface="+mn-ea"/>
              <a:cs typeface="+mn-cs"/>
            </a:endParaRPr>
          </a:p>
          <a:p>
            <a:pPr marL="483830" marR="580898" indent="-471202" algn="l" defTabSz="909231" rtl="0">
              <a:lnSpc>
                <a:spcPct val="101000"/>
              </a:lnSpc>
              <a:spcBef>
                <a:spcPts val="1979"/>
              </a:spcBef>
              <a:buFont typeface="Arial" panose="020B0604020202020204" pitchFamily="34" charset="0"/>
              <a:buChar char="•"/>
            </a:pPr>
            <a:r>
              <a:rPr lang="en-US" sz="2638" b="1">
                <a:solidFill>
                  <a:srgbClr val="000000"/>
                </a:solidFill>
                <a:latin typeface="Trebuchet MS"/>
                <a:ea typeface="+mn-ea"/>
                <a:cs typeface="Trebuchet MS"/>
              </a:rPr>
              <a:t>Eco </a:t>
            </a:r>
            <a:r>
              <a:rPr lang="en-US" sz="2638" b="1" err="1">
                <a:solidFill>
                  <a:srgbClr val="000000"/>
                </a:solidFill>
                <a:latin typeface="Trebuchet MS"/>
                <a:ea typeface="+mn-ea"/>
                <a:cs typeface="Trebuchet MS"/>
              </a:rPr>
              <a:t>Baltia</a:t>
            </a:r>
            <a:r>
              <a:rPr lang="en-US" sz="2638" b="1">
                <a:solidFill>
                  <a:srgbClr val="000000"/>
                </a:solidFill>
                <a:latin typeface="Trebuchet MS"/>
                <a:ea typeface="+mn-ea"/>
                <a:cs typeface="Trebuchet MS"/>
              </a:rPr>
              <a:t> has a modern asset base, </a:t>
            </a:r>
            <a:r>
              <a:rPr lang="en-US" sz="2638">
                <a:solidFill>
                  <a:srgbClr val="000000"/>
                </a:solidFill>
                <a:latin typeface="Trebuchet MS"/>
                <a:ea typeface="+mn-ea"/>
                <a:cs typeface="Trebuchet MS"/>
              </a:rPr>
              <a:t>able to meet the most demanding needs of our customers</a:t>
            </a:r>
          </a:p>
          <a:p>
            <a:pPr marL="483830" marR="580898" indent="-471202" algn="l" defTabSz="909231" rtl="0">
              <a:lnSpc>
                <a:spcPct val="101000"/>
              </a:lnSpc>
              <a:spcBef>
                <a:spcPts val="1979"/>
              </a:spcBef>
              <a:buFont typeface="Arial" panose="020B0604020202020204" pitchFamily="34" charset="0"/>
              <a:buChar char="•"/>
            </a:pPr>
            <a:r>
              <a:rPr lang="en-US" sz="2638" b="1">
                <a:solidFill>
                  <a:srgbClr val="000000"/>
                </a:solidFill>
                <a:latin typeface="Trebuchet MS"/>
                <a:ea typeface="+mn-ea"/>
                <a:cs typeface="Trebuchet MS"/>
              </a:rPr>
              <a:t>Backbone of Circular Economy in Baltics </a:t>
            </a:r>
            <a:r>
              <a:rPr lang="en-US" sz="2638">
                <a:solidFill>
                  <a:srgbClr val="000000"/>
                </a:solidFill>
                <a:latin typeface="Trebuchet MS"/>
                <a:ea typeface="+mn-ea"/>
                <a:cs typeface="Trebuchet MS"/>
              </a:rPr>
              <a:t>with high growth potential</a:t>
            </a:r>
            <a:endParaRPr lang="lv-LV" sz="2638">
              <a:solidFill>
                <a:srgbClr val="000000"/>
              </a:solidFill>
              <a:latin typeface="Trebuchet MS"/>
              <a:ea typeface="+mn-ea"/>
              <a:cs typeface="Trebuchet MS"/>
            </a:endParaRPr>
          </a:p>
        </p:txBody>
      </p:sp>
      <p:sp>
        <p:nvSpPr>
          <p:cNvPr id="2" name="object 10">
            <a:extLst>
              <a:ext uri="{FF2B5EF4-FFF2-40B4-BE49-F238E27FC236}">
                <a16:creationId xmlns:a16="http://schemas.microsoft.com/office/drawing/2014/main" id="{1DE02A98-7FB3-43FD-C95B-13218938B928}"/>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74E1D"/>
          </a:solidFill>
          <a:ln>
            <a:solidFill>
              <a:srgbClr val="274E1D"/>
            </a:solidFill>
          </a:ln>
        </p:spPr>
        <p:txBody>
          <a:bodyPr wrap="square" lIns="0" tIns="0" rIns="0" bIns="0" rtlCol="0"/>
          <a:lstStyle/>
          <a:p>
            <a:pPr algn="l" defTabSz="909231" rtl="0"/>
            <a:endParaRPr sz="1789">
              <a:latin typeface="Avenir Light"/>
              <a:ea typeface="+mn-ea"/>
              <a:cs typeface="+mn-cs"/>
            </a:endParaRPr>
          </a:p>
        </p:txBody>
      </p:sp>
      <p:pic>
        <p:nvPicPr>
          <p:cNvPr id="3" name="Picture 2">
            <a:extLst>
              <a:ext uri="{FF2B5EF4-FFF2-40B4-BE49-F238E27FC236}">
                <a16:creationId xmlns:a16="http://schemas.microsoft.com/office/drawing/2014/main" id="{BBD9CD63-6281-E448-C395-B8A6DB78E4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51028" y="10343470"/>
            <a:ext cx="1823103" cy="504035"/>
          </a:xfrm>
          <a:prstGeom prst="rect">
            <a:avLst/>
          </a:prstGeom>
        </p:spPr>
      </p:pic>
      <p:pic>
        <p:nvPicPr>
          <p:cNvPr id="5" name="Picture 4">
            <a:extLst>
              <a:ext uri="{FF2B5EF4-FFF2-40B4-BE49-F238E27FC236}">
                <a16:creationId xmlns:a16="http://schemas.microsoft.com/office/drawing/2014/main" id="{D7F4715E-70C0-4DAC-80DA-6F426BED3C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492735" y="325196"/>
            <a:ext cx="9611364" cy="11015508"/>
          </a:xfrm>
          <a:prstGeom prst="rect">
            <a:avLst/>
          </a:prstGeom>
        </p:spPr>
      </p:pic>
      <p:sp>
        <p:nvSpPr>
          <p:cNvPr id="6" name="Rectangle 5">
            <a:extLst>
              <a:ext uri="{FF2B5EF4-FFF2-40B4-BE49-F238E27FC236}">
                <a16:creationId xmlns:a16="http://schemas.microsoft.com/office/drawing/2014/main" id="{31A02CE3-5580-4999-B76C-3AA59EF42AB6}"/>
              </a:ext>
            </a:extLst>
          </p:cNvPr>
          <p:cNvSpPr/>
          <p:nvPr/>
        </p:nvSpPr>
        <p:spPr>
          <a:xfrm>
            <a:off x="10492735" y="32147"/>
            <a:ext cx="9611364" cy="11308556"/>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lv-LV" sz="2968" kern="1200">
              <a:solidFill>
                <a:srgbClr val="FFFFFF"/>
              </a:solidFill>
              <a:latin typeface="Avenir Light"/>
            </a:endParaRPr>
          </a:p>
        </p:txBody>
      </p:sp>
      <p:sp>
        <p:nvSpPr>
          <p:cNvPr id="7" name="TextBox 6">
            <a:extLst>
              <a:ext uri="{FF2B5EF4-FFF2-40B4-BE49-F238E27FC236}">
                <a16:creationId xmlns:a16="http://schemas.microsoft.com/office/drawing/2014/main" id="{D50355A4-C415-58F2-E87A-31D7297ABE25}"/>
              </a:ext>
            </a:extLst>
          </p:cNvPr>
          <p:cNvSpPr txBox="1"/>
          <p:nvPr/>
        </p:nvSpPr>
        <p:spPr>
          <a:xfrm>
            <a:off x="1146562" y="10761009"/>
            <a:ext cx="13832495" cy="355257"/>
          </a:xfrm>
          <a:prstGeom prst="rect">
            <a:avLst/>
          </a:prstGeom>
          <a:noFill/>
        </p:spPr>
        <p:txBody>
          <a:bodyPr wrap="square" lIns="150781" tIns="75390" rIns="150781" bIns="75390" rtlCol="0" anchor="t">
            <a:spAutoFit/>
          </a:bodyPr>
          <a:lstStyle/>
          <a:p>
            <a:pPr algn="l" defTabSz="1507846" rtl="0">
              <a:buClr>
                <a:srgbClr val="4F9D3A"/>
              </a:buClr>
            </a:pPr>
            <a:r>
              <a:rPr lang="en-US" sz="1319" kern="1200">
                <a:solidFill>
                  <a:srgbClr val="A7A9AC"/>
                </a:solidFill>
                <a:latin typeface="Trebuchet MS"/>
                <a:ea typeface="+mn-ea"/>
                <a:cs typeface="+mn-cs"/>
              </a:rPr>
              <a:t>Company rankings are determined through peer comparison based on turnover data sourced from commercial registries.</a:t>
            </a:r>
          </a:p>
        </p:txBody>
      </p:sp>
      <p:pic>
        <p:nvPicPr>
          <p:cNvPr id="11" name="Picture 10">
            <a:extLst>
              <a:ext uri="{FF2B5EF4-FFF2-40B4-BE49-F238E27FC236}">
                <a16:creationId xmlns:a16="http://schemas.microsoft.com/office/drawing/2014/main" id="{E3990FBE-E9E1-49E9-A15F-01319AC33E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76089" y="9792236"/>
            <a:ext cx="1396081" cy="898006"/>
          </a:xfrm>
          <a:prstGeom prst="rect">
            <a:avLst/>
          </a:prstGeom>
        </p:spPr>
      </p:pic>
    </p:spTree>
    <p:extLst>
      <p:ext uri="{BB962C8B-B14F-4D97-AF65-F5344CB8AC3E}">
        <p14:creationId xmlns:p14="http://schemas.microsoft.com/office/powerpoint/2010/main" val="411552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97B2079B-C9CF-3068-2FEE-CCB98DBFA4ED}"/>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157321" y="5061887"/>
            <a:ext cx="8089260" cy="1947090"/>
          </a:xfrm>
          <a:prstGeom prst="rect">
            <a:avLst/>
          </a:prstGeom>
        </p:spPr>
      </p:pic>
      <p:pic>
        <p:nvPicPr>
          <p:cNvPr id="90" name="Picture 89">
            <a:extLst>
              <a:ext uri="{FF2B5EF4-FFF2-40B4-BE49-F238E27FC236}">
                <a16:creationId xmlns:a16="http://schemas.microsoft.com/office/drawing/2014/main" id="{CFDBF858-D146-5ED4-07FC-1B04C82476EC}"/>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9695845" y="5061887"/>
            <a:ext cx="8089260" cy="1947090"/>
          </a:xfrm>
          <a:prstGeom prst="rect">
            <a:avLst/>
          </a:prstGeom>
        </p:spPr>
      </p:pic>
      <p:pic>
        <p:nvPicPr>
          <p:cNvPr id="89" name="Picture 88">
            <a:extLst>
              <a:ext uri="{FF2B5EF4-FFF2-40B4-BE49-F238E27FC236}">
                <a16:creationId xmlns:a16="http://schemas.microsoft.com/office/drawing/2014/main" id="{BE634AEE-63BB-B8B5-2763-05A1A81D84D1}"/>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9635419" y="2840310"/>
            <a:ext cx="8089260" cy="1947090"/>
          </a:xfrm>
          <a:prstGeom prst="rect">
            <a:avLst/>
          </a:prstGeom>
        </p:spPr>
      </p:pic>
      <p:pic>
        <p:nvPicPr>
          <p:cNvPr id="88" name="Picture 87">
            <a:extLst>
              <a:ext uri="{FF2B5EF4-FFF2-40B4-BE49-F238E27FC236}">
                <a16:creationId xmlns:a16="http://schemas.microsoft.com/office/drawing/2014/main" id="{58CF678F-245F-F5BF-2EF1-827113E755E2}"/>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225396" y="2840310"/>
            <a:ext cx="8089260" cy="1947090"/>
          </a:xfrm>
          <a:prstGeom prst="rect">
            <a:avLst/>
          </a:prstGeom>
        </p:spPr>
      </p:pic>
      <p:sp>
        <p:nvSpPr>
          <p:cNvPr id="27" name="object 79">
            <a:extLst>
              <a:ext uri="{FF2B5EF4-FFF2-40B4-BE49-F238E27FC236}">
                <a16:creationId xmlns:a16="http://schemas.microsoft.com/office/drawing/2014/main" id="{592BB0FC-43E4-84CA-72C7-3D174F6B2F79}"/>
              </a:ext>
            </a:extLst>
          </p:cNvPr>
          <p:cNvSpPr txBox="1">
            <a:spLocks/>
          </p:cNvSpPr>
          <p:nvPr/>
        </p:nvSpPr>
        <p:spPr>
          <a:xfrm>
            <a:off x="1146563" y="912254"/>
            <a:ext cx="6416409" cy="1661860"/>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pPr>
            <a:r>
              <a:rPr lang="lv-LV" sz="3958">
                <a:solidFill>
                  <a:srgbClr val="000000"/>
                </a:solidFill>
              </a:rPr>
              <a:t>ECO BALTIA KEY POINTS</a:t>
            </a:r>
            <a:endParaRPr lang="en-US" sz="3958">
              <a:solidFill>
                <a:srgbClr val="000000"/>
              </a:solidFill>
            </a:endParaRPr>
          </a:p>
          <a:p>
            <a:pPr marL="12628" marR="5051" defTabSz="1507846">
              <a:lnSpc>
                <a:spcPct val="100499"/>
              </a:lnSpc>
              <a:spcBef>
                <a:spcPts val="94"/>
              </a:spcBef>
            </a:pPr>
            <a:r>
              <a:rPr lang="en-US" sz="2638" b="0">
                <a:solidFill>
                  <a:srgbClr val="4D4F4F">
                    <a:lumMod val="50000"/>
                  </a:srgbClr>
                </a:solidFill>
              </a:rPr>
              <a:t>Leading waste management provider</a:t>
            </a:r>
          </a:p>
          <a:p>
            <a:pPr marL="12628" marR="5051" defTabSz="1507846">
              <a:lnSpc>
                <a:spcPct val="100499"/>
              </a:lnSpc>
              <a:spcBef>
                <a:spcPts val="94"/>
              </a:spcBef>
            </a:pPr>
            <a:endParaRPr lang="en-US" sz="3958">
              <a:solidFill>
                <a:srgbClr val="000000"/>
              </a:solidFill>
            </a:endParaRPr>
          </a:p>
        </p:txBody>
      </p:sp>
      <p:sp>
        <p:nvSpPr>
          <p:cNvPr id="48" name="TextBox 47">
            <a:extLst>
              <a:ext uri="{FF2B5EF4-FFF2-40B4-BE49-F238E27FC236}">
                <a16:creationId xmlns:a16="http://schemas.microsoft.com/office/drawing/2014/main" id="{179804E4-81B2-40B4-5B94-88336A39D204}"/>
              </a:ext>
            </a:extLst>
          </p:cNvPr>
          <p:cNvSpPr txBox="1"/>
          <p:nvPr/>
        </p:nvSpPr>
        <p:spPr>
          <a:xfrm>
            <a:off x="2875285" y="2808518"/>
            <a:ext cx="4585090" cy="447687"/>
          </a:xfrm>
          <a:prstGeom prst="rect">
            <a:avLst/>
          </a:prstGeom>
          <a:noFill/>
        </p:spPr>
        <p:txBody>
          <a:bodyPr wrap="square">
            <a:spAutoFit/>
          </a:bodyPr>
          <a:lstStyle/>
          <a:p>
            <a:pPr algn="ctr" defTabSz="858634" rtl="0" fontAlgn="base">
              <a:spcBef>
                <a:spcPct val="0"/>
              </a:spcBef>
              <a:spcAft>
                <a:spcPct val="0"/>
              </a:spcAft>
              <a:defRPr/>
            </a:pPr>
            <a:r>
              <a:rPr lang="en-US" sz="2309" b="1" kern="1200">
                <a:solidFill>
                  <a:srgbClr val="80B641"/>
                </a:solidFill>
                <a:latin typeface="Trebuchet MS" panose="020B0703020202090204" pitchFamily="34" charset="0"/>
                <a:ea typeface="+mn-ea"/>
                <a:cs typeface="Arial" pitchFamily="34" charset="0"/>
              </a:rPr>
              <a:t>WELL-INVESTED ASSET BASE…</a:t>
            </a:r>
          </a:p>
        </p:txBody>
      </p:sp>
      <p:sp>
        <p:nvSpPr>
          <p:cNvPr id="49" name="TextBox 48">
            <a:extLst>
              <a:ext uri="{FF2B5EF4-FFF2-40B4-BE49-F238E27FC236}">
                <a16:creationId xmlns:a16="http://schemas.microsoft.com/office/drawing/2014/main" id="{BF70DAB5-68A9-4C21-ADBE-0A46D0AF04F5}"/>
              </a:ext>
            </a:extLst>
          </p:cNvPr>
          <p:cNvSpPr txBox="1"/>
          <p:nvPr/>
        </p:nvSpPr>
        <p:spPr>
          <a:xfrm>
            <a:off x="10872673" y="2859393"/>
            <a:ext cx="5681662" cy="447687"/>
          </a:xfrm>
          <a:prstGeom prst="rect">
            <a:avLst/>
          </a:prstGeom>
          <a:noFill/>
        </p:spPr>
        <p:txBody>
          <a:bodyPr wrap="square">
            <a:spAutoFit/>
          </a:bodyPr>
          <a:lstStyle/>
          <a:p>
            <a:pPr algn="ctr" defTabSz="858634" rtl="0" fontAlgn="base">
              <a:spcBef>
                <a:spcPct val="0"/>
              </a:spcBef>
              <a:spcAft>
                <a:spcPct val="0"/>
              </a:spcAft>
              <a:defRPr/>
            </a:pPr>
            <a:r>
              <a:rPr lang="en-US" sz="2309" b="1" kern="1200">
                <a:solidFill>
                  <a:srgbClr val="80B641"/>
                </a:solidFill>
                <a:latin typeface="Trebuchet MS" panose="020B0703020202090204" pitchFamily="34" charset="0"/>
                <a:ea typeface="+mn-ea"/>
                <a:cs typeface="Arial" pitchFamily="34" charset="0"/>
              </a:rPr>
              <a:t>…RESULTING IN LARGE CAPACITIES</a:t>
            </a:r>
          </a:p>
        </p:txBody>
      </p:sp>
      <p:sp>
        <p:nvSpPr>
          <p:cNvPr id="55" name="Rectangle 54">
            <a:extLst>
              <a:ext uri="{FF2B5EF4-FFF2-40B4-BE49-F238E27FC236}">
                <a16:creationId xmlns:a16="http://schemas.microsoft.com/office/drawing/2014/main" id="{596F2227-FBF2-839D-1A8B-D2F136649AA7}"/>
              </a:ext>
            </a:extLst>
          </p:cNvPr>
          <p:cNvSpPr/>
          <p:nvPr/>
        </p:nvSpPr>
        <p:spPr>
          <a:xfrm>
            <a:off x="2379422" y="3365191"/>
            <a:ext cx="1345784" cy="110735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algn="r" defTabSz="858634">
              <a:defRPr/>
            </a:pPr>
            <a:r>
              <a:rPr lang="lv-LV" sz="6596" b="1" dirty="0">
                <a:solidFill>
                  <a:srgbClr val="000000"/>
                </a:solidFill>
                <a:latin typeface="Trebuchet MS" panose="020B0703020202090204" pitchFamily="34" charset="0"/>
                <a:cs typeface="Arial" pitchFamily="34" charset="0"/>
              </a:rPr>
              <a:t>30</a:t>
            </a:r>
            <a:endParaRPr lang="en-US" sz="3298" dirty="0">
              <a:solidFill>
                <a:srgbClr val="000000"/>
              </a:solidFill>
              <a:latin typeface="Trebuchet MS" panose="020B0703020202090204" pitchFamily="34" charset="0"/>
              <a:cs typeface="Arial" pitchFamily="34" charset="0"/>
            </a:endParaRPr>
          </a:p>
        </p:txBody>
      </p:sp>
      <p:sp>
        <p:nvSpPr>
          <p:cNvPr id="56" name="Rectangle 55">
            <a:extLst>
              <a:ext uri="{FF2B5EF4-FFF2-40B4-BE49-F238E27FC236}">
                <a16:creationId xmlns:a16="http://schemas.microsoft.com/office/drawing/2014/main" id="{BA779EB6-3C1C-2D64-A0AD-812FB60E8ED0}"/>
              </a:ext>
            </a:extLst>
          </p:cNvPr>
          <p:cNvSpPr/>
          <p:nvPr/>
        </p:nvSpPr>
        <p:spPr>
          <a:xfrm>
            <a:off x="3606536" y="3537620"/>
            <a:ext cx="5640043" cy="862960"/>
          </a:xfrm>
          <a:prstGeom prst="rect">
            <a:avLst/>
          </a:prstGeom>
        </p:spPr>
        <p:txBody>
          <a:bodyPr wrap="square" lIns="150781" tIns="75390" rIns="150781" bIns="75390" anchor="t">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en-US" sz="2309" dirty="0">
                <a:solidFill>
                  <a:srgbClr val="000000"/>
                </a:solidFill>
                <a:latin typeface="Trebuchet MS"/>
                <a:ea typeface="MS PGothic"/>
                <a:cs typeface="Arial"/>
              </a:rPr>
              <a:t>Number of facilities, across Latvia, Lithuania</a:t>
            </a:r>
            <a:r>
              <a:rPr lang="lv-LV" sz="2309" dirty="0">
                <a:solidFill>
                  <a:srgbClr val="000000"/>
                </a:solidFill>
                <a:latin typeface="Trebuchet MS"/>
                <a:ea typeface="MS PGothic"/>
                <a:cs typeface="Arial"/>
              </a:rPr>
              <a:t>, </a:t>
            </a:r>
            <a:r>
              <a:rPr lang="lv-LV" sz="2309" dirty="0" err="1">
                <a:solidFill>
                  <a:srgbClr val="000000"/>
                </a:solidFill>
                <a:latin typeface="Trebuchet MS"/>
                <a:ea typeface="MS PGothic"/>
                <a:cs typeface="Arial"/>
              </a:rPr>
              <a:t>Poland</a:t>
            </a:r>
            <a:r>
              <a:rPr lang="lv-LV" sz="2309" dirty="0">
                <a:solidFill>
                  <a:srgbClr val="000000"/>
                </a:solidFill>
                <a:latin typeface="Trebuchet MS"/>
                <a:ea typeface="MS PGothic"/>
                <a:cs typeface="Arial"/>
              </a:rPr>
              <a:t> </a:t>
            </a:r>
            <a:r>
              <a:rPr lang="en-US" sz="2309" dirty="0">
                <a:solidFill>
                  <a:srgbClr val="000000"/>
                </a:solidFill>
                <a:latin typeface="Trebuchet MS"/>
                <a:ea typeface="MS PGothic"/>
                <a:cs typeface="Arial"/>
              </a:rPr>
              <a:t>and Czech Republic</a:t>
            </a:r>
            <a:endParaRPr lang="en-US" sz="2309" dirty="0">
              <a:solidFill>
                <a:srgbClr val="000000"/>
              </a:solidFill>
              <a:highlight>
                <a:srgbClr val="FFFF00"/>
              </a:highlight>
              <a:latin typeface="Trebuchet MS"/>
              <a:ea typeface="MS PGothic"/>
              <a:cs typeface="Arial"/>
            </a:endParaRPr>
          </a:p>
        </p:txBody>
      </p:sp>
      <p:sp>
        <p:nvSpPr>
          <p:cNvPr id="59" name="Rectangle 58">
            <a:extLst>
              <a:ext uri="{FF2B5EF4-FFF2-40B4-BE49-F238E27FC236}">
                <a16:creationId xmlns:a16="http://schemas.microsoft.com/office/drawing/2014/main" id="{8CEDBB07-52AB-AE12-6FB3-12159260E1F2}"/>
              </a:ext>
            </a:extLst>
          </p:cNvPr>
          <p:cNvSpPr/>
          <p:nvPr/>
        </p:nvSpPr>
        <p:spPr>
          <a:xfrm>
            <a:off x="10244099" y="3454698"/>
            <a:ext cx="2842047" cy="110735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algn="just" defTabSz="858634">
              <a:defRPr/>
            </a:pPr>
            <a:r>
              <a:rPr lang="pl-PL" sz="3958" b="1" kern="400" spc="-165">
                <a:solidFill>
                  <a:srgbClr val="000000"/>
                </a:solidFill>
                <a:latin typeface="Trebuchet MS" panose="020B0703020202090204" pitchFamily="34" charset="0"/>
                <a:cs typeface="Arial" pitchFamily="34" charset="0"/>
              </a:rPr>
              <a:t>&gt;</a:t>
            </a:r>
            <a:r>
              <a:rPr lang="pl-PL" sz="6596" b="1">
                <a:solidFill>
                  <a:srgbClr val="000000"/>
                </a:solidFill>
                <a:latin typeface="Trebuchet MS" panose="020B0703020202090204" pitchFamily="34" charset="0"/>
                <a:cs typeface="Arial" pitchFamily="34" charset="0"/>
              </a:rPr>
              <a:t>250</a:t>
            </a:r>
            <a:endParaRPr lang="en-US" sz="6596">
              <a:solidFill>
                <a:srgbClr val="000000"/>
              </a:solidFill>
              <a:latin typeface="Trebuchet MS" panose="020B0703020202090204" pitchFamily="34" charset="0"/>
              <a:cs typeface="Arial" pitchFamily="34" charset="0"/>
            </a:endParaRPr>
          </a:p>
        </p:txBody>
      </p:sp>
      <p:sp>
        <p:nvSpPr>
          <p:cNvPr id="60" name="Rectangle 59">
            <a:extLst>
              <a:ext uri="{FF2B5EF4-FFF2-40B4-BE49-F238E27FC236}">
                <a16:creationId xmlns:a16="http://schemas.microsoft.com/office/drawing/2014/main" id="{EC95C0EE-18CA-14AF-2FFF-3F477D094CC7}"/>
              </a:ext>
            </a:extLst>
          </p:cNvPr>
          <p:cNvSpPr/>
          <p:nvPr/>
        </p:nvSpPr>
        <p:spPr>
          <a:xfrm>
            <a:off x="13016241" y="3610422"/>
            <a:ext cx="2719253" cy="803040"/>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pl-PL" sz="2309">
                <a:solidFill>
                  <a:srgbClr val="000000"/>
                </a:solidFill>
                <a:latin typeface="Trebuchet MS" panose="020B0703020202090204" pitchFamily="34" charset="0"/>
                <a:cs typeface="Arial" pitchFamily="34" charset="0"/>
              </a:rPr>
              <a:t>P</a:t>
            </a:r>
            <a:r>
              <a:rPr lang="en-US" sz="2309" err="1">
                <a:solidFill>
                  <a:srgbClr val="000000"/>
                </a:solidFill>
                <a:latin typeface="Trebuchet MS" panose="020B0703020202090204" pitchFamily="34" charset="0"/>
                <a:cs typeface="Arial" pitchFamily="34" charset="0"/>
              </a:rPr>
              <a:t>rocessing</a:t>
            </a:r>
            <a:r>
              <a:rPr lang="en-US" sz="2309">
                <a:solidFill>
                  <a:srgbClr val="000000"/>
                </a:solidFill>
                <a:latin typeface="Trebuchet MS" panose="020B0703020202090204" pitchFamily="34" charset="0"/>
                <a:cs typeface="Arial" pitchFamily="34" charset="0"/>
              </a:rPr>
              <a:t> capacity</a:t>
            </a:r>
          </a:p>
        </p:txBody>
      </p:sp>
      <p:sp>
        <p:nvSpPr>
          <p:cNvPr id="61" name="Rectangle 60">
            <a:extLst>
              <a:ext uri="{FF2B5EF4-FFF2-40B4-BE49-F238E27FC236}">
                <a16:creationId xmlns:a16="http://schemas.microsoft.com/office/drawing/2014/main" id="{8D21BE79-872E-7E74-7367-F623B4617FDC}"/>
              </a:ext>
            </a:extLst>
          </p:cNvPr>
          <p:cNvSpPr/>
          <p:nvPr/>
        </p:nvSpPr>
        <p:spPr>
          <a:xfrm>
            <a:off x="12130243" y="3598533"/>
            <a:ext cx="1492137" cy="803040"/>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lv-LV" sz="2309" b="1" err="1">
                <a:solidFill>
                  <a:srgbClr val="000000"/>
                </a:solidFill>
                <a:latin typeface="Trebuchet MS" panose="020B0703020202090204" pitchFamily="34" charset="0"/>
                <a:cs typeface="Arial" pitchFamily="34" charset="0"/>
              </a:rPr>
              <a:t>kt</a:t>
            </a:r>
            <a:endParaRPr lang="lv-LV" sz="2309" b="1">
              <a:solidFill>
                <a:srgbClr val="000000"/>
              </a:solidFill>
              <a:latin typeface="Trebuchet MS" panose="020B0703020202090204" pitchFamily="34" charset="0"/>
              <a:cs typeface="Arial" pitchFamily="34" charset="0"/>
            </a:endParaRPr>
          </a:p>
          <a:p>
            <a:pPr defTabSz="858634">
              <a:defRPr/>
            </a:pPr>
            <a:r>
              <a:rPr lang="lv-LV" sz="2309" b="1" err="1">
                <a:solidFill>
                  <a:srgbClr val="000000"/>
                </a:solidFill>
                <a:latin typeface="Trebuchet MS" panose="020B0703020202090204" pitchFamily="34" charset="0"/>
                <a:cs typeface="Arial" pitchFamily="34" charset="0"/>
              </a:rPr>
              <a:t>p.a</a:t>
            </a:r>
            <a:r>
              <a:rPr lang="lv-LV" sz="2309" b="1">
                <a:solidFill>
                  <a:srgbClr val="000000"/>
                </a:solidFill>
                <a:latin typeface="Trebuchet MS" panose="020B0703020202090204" pitchFamily="34" charset="0"/>
                <a:cs typeface="Arial" pitchFamily="34" charset="0"/>
              </a:rPr>
              <a:t>.</a:t>
            </a:r>
          </a:p>
        </p:txBody>
      </p:sp>
      <p:sp>
        <p:nvSpPr>
          <p:cNvPr id="73" name="TextBox 72">
            <a:extLst>
              <a:ext uri="{FF2B5EF4-FFF2-40B4-BE49-F238E27FC236}">
                <a16:creationId xmlns:a16="http://schemas.microsoft.com/office/drawing/2014/main" id="{C0B92595-EC7E-90E7-E93B-3E7B377B597F}"/>
              </a:ext>
            </a:extLst>
          </p:cNvPr>
          <p:cNvSpPr txBox="1"/>
          <p:nvPr/>
        </p:nvSpPr>
        <p:spPr>
          <a:xfrm>
            <a:off x="2714083" y="5058525"/>
            <a:ext cx="5111883" cy="447687"/>
          </a:xfrm>
          <a:prstGeom prst="rect">
            <a:avLst/>
          </a:prstGeom>
          <a:noFill/>
        </p:spPr>
        <p:txBody>
          <a:bodyPr wrap="square">
            <a:spAutoFit/>
          </a:bodyPr>
          <a:lstStyle/>
          <a:p>
            <a:pPr algn="ctr" defTabSz="858634" rtl="0" fontAlgn="base">
              <a:spcBef>
                <a:spcPct val="0"/>
              </a:spcBef>
              <a:spcAft>
                <a:spcPct val="0"/>
              </a:spcAft>
              <a:defRPr/>
            </a:pPr>
            <a:r>
              <a:rPr lang="en-US" sz="2309" b="1" kern="1200" dirty="0">
                <a:solidFill>
                  <a:srgbClr val="80B641"/>
                </a:solidFill>
                <a:latin typeface="Trebuchet MS" panose="020B0703020202090204" pitchFamily="34" charset="0"/>
                <a:ea typeface="+mn-ea"/>
                <a:cs typeface="Arial" pitchFamily="34" charset="0"/>
              </a:rPr>
              <a:t>LEADER IN THE BALTICS REGION </a:t>
            </a:r>
          </a:p>
        </p:txBody>
      </p:sp>
      <p:sp>
        <p:nvSpPr>
          <p:cNvPr id="74" name="TextBox 73">
            <a:extLst>
              <a:ext uri="{FF2B5EF4-FFF2-40B4-BE49-F238E27FC236}">
                <a16:creationId xmlns:a16="http://schemas.microsoft.com/office/drawing/2014/main" id="{A9C2A0C6-262E-07BB-781E-A20C40031BED}"/>
              </a:ext>
            </a:extLst>
          </p:cNvPr>
          <p:cNvSpPr txBox="1"/>
          <p:nvPr/>
        </p:nvSpPr>
        <p:spPr>
          <a:xfrm>
            <a:off x="11195830" y="4985154"/>
            <a:ext cx="5035345" cy="447687"/>
          </a:xfrm>
          <a:prstGeom prst="rect">
            <a:avLst/>
          </a:prstGeom>
          <a:noFill/>
        </p:spPr>
        <p:txBody>
          <a:bodyPr wrap="square">
            <a:spAutoFit/>
          </a:bodyPr>
          <a:lstStyle/>
          <a:p>
            <a:pPr algn="ctr" defTabSz="858634" rtl="0" fontAlgn="base">
              <a:spcBef>
                <a:spcPct val="0"/>
              </a:spcBef>
              <a:spcAft>
                <a:spcPct val="0"/>
              </a:spcAft>
              <a:defRPr/>
            </a:pPr>
            <a:r>
              <a:rPr lang="en-US" sz="2309" b="1" kern="1200">
                <a:solidFill>
                  <a:srgbClr val="80B641"/>
                </a:solidFill>
                <a:latin typeface="Trebuchet MS" panose="020B0703020202090204" pitchFamily="34" charset="0"/>
                <a:ea typeface="+mn-ea"/>
                <a:cs typeface="Arial" pitchFamily="34" charset="0"/>
              </a:rPr>
              <a:t>SIZABLE AND GROWING BUSINESS</a:t>
            </a:r>
          </a:p>
        </p:txBody>
      </p:sp>
      <p:sp>
        <p:nvSpPr>
          <p:cNvPr id="75" name="Rectangle 74">
            <a:extLst>
              <a:ext uri="{FF2B5EF4-FFF2-40B4-BE49-F238E27FC236}">
                <a16:creationId xmlns:a16="http://schemas.microsoft.com/office/drawing/2014/main" id="{B4D2BEF1-8F3C-003F-2C81-641D39DFD814}"/>
              </a:ext>
            </a:extLst>
          </p:cNvPr>
          <p:cNvSpPr/>
          <p:nvPr/>
        </p:nvSpPr>
        <p:spPr>
          <a:xfrm>
            <a:off x="2596755" y="5666847"/>
            <a:ext cx="1345784" cy="110735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algn="r" defTabSz="858634">
              <a:defRPr/>
            </a:pPr>
            <a:r>
              <a:rPr lang="pl-PL" sz="6596" b="1">
                <a:solidFill>
                  <a:srgbClr val="000000"/>
                </a:solidFill>
                <a:latin typeface="Trebuchet MS" panose="020B0703020202090204" pitchFamily="34" charset="0"/>
                <a:cs typeface="Arial" pitchFamily="34" charset="0"/>
              </a:rPr>
              <a:t>#1</a:t>
            </a:r>
            <a:endParaRPr lang="en-US" sz="3298">
              <a:solidFill>
                <a:srgbClr val="000000"/>
              </a:solidFill>
              <a:latin typeface="Trebuchet MS" panose="020B0703020202090204" pitchFamily="34" charset="0"/>
              <a:cs typeface="Arial" pitchFamily="34" charset="0"/>
            </a:endParaRPr>
          </a:p>
        </p:txBody>
      </p:sp>
      <p:sp>
        <p:nvSpPr>
          <p:cNvPr id="76" name="Rectangle 75">
            <a:extLst>
              <a:ext uri="{FF2B5EF4-FFF2-40B4-BE49-F238E27FC236}">
                <a16:creationId xmlns:a16="http://schemas.microsoft.com/office/drawing/2014/main" id="{035195E5-9023-7D10-EB13-05AADA57F205}"/>
              </a:ext>
            </a:extLst>
          </p:cNvPr>
          <p:cNvSpPr/>
          <p:nvPr/>
        </p:nvSpPr>
        <p:spPr>
          <a:xfrm>
            <a:off x="3849477" y="5819100"/>
            <a:ext cx="4526417" cy="803040"/>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en-US" sz="2309">
                <a:solidFill>
                  <a:srgbClr val="000000"/>
                </a:solidFill>
                <a:latin typeface="Trebuchet MS" panose="020B0703020202090204" pitchFamily="34" charset="0"/>
                <a:cs typeface="Arial" pitchFamily="34" charset="0"/>
              </a:rPr>
              <a:t>Leading waste management provider in the Baltics</a:t>
            </a:r>
          </a:p>
        </p:txBody>
      </p:sp>
      <p:sp>
        <p:nvSpPr>
          <p:cNvPr id="78" name="Rectangle 77">
            <a:extLst>
              <a:ext uri="{FF2B5EF4-FFF2-40B4-BE49-F238E27FC236}">
                <a16:creationId xmlns:a16="http://schemas.microsoft.com/office/drawing/2014/main" id="{98279B29-C311-65B8-BAA4-92F27D82FEC3}"/>
              </a:ext>
            </a:extLst>
          </p:cNvPr>
          <p:cNvSpPr/>
          <p:nvPr/>
        </p:nvSpPr>
        <p:spPr>
          <a:xfrm>
            <a:off x="9945217" y="5663887"/>
            <a:ext cx="2842047" cy="110735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pl-PL" sz="2968" b="1" kern="400" spc="-165" dirty="0">
                <a:solidFill>
                  <a:srgbClr val="000000"/>
                </a:solidFill>
                <a:latin typeface="Trebuchet MS" panose="020B0703020202090204" pitchFamily="34" charset="0"/>
                <a:cs typeface="Arial" pitchFamily="34" charset="0"/>
              </a:rPr>
              <a:t>EUR</a:t>
            </a:r>
            <a:r>
              <a:rPr lang="pl-PL" sz="6596" b="1" dirty="0">
                <a:solidFill>
                  <a:srgbClr val="000000"/>
                </a:solidFill>
                <a:latin typeface="Trebuchet MS" panose="020B0703020202090204" pitchFamily="34" charset="0"/>
                <a:cs typeface="Arial" pitchFamily="34" charset="0"/>
              </a:rPr>
              <a:t>2</a:t>
            </a:r>
            <a:r>
              <a:rPr lang="lv-LV" sz="6596" b="1" dirty="0">
                <a:solidFill>
                  <a:srgbClr val="000000"/>
                </a:solidFill>
                <a:latin typeface="Trebuchet MS" panose="020B0703020202090204" pitchFamily="34" charset="0"/>
                <a:cs typeface="Arial" pitchFamily="34" charset="0"/>
              </a:rPr>
              <a:t>18</a:t>
            </a:r>
            <a:r>
              <a:rPr lang="pl-PL" sz="2968" b="1" kern="400" spc="-165" dirty="0">
                <a:solidFill>
                  <a:srgbClr val="000000"/>
                </a:solidFill>
                <a:latin typeface="Trebuchet MS" panose="020B0703020202090204" pitchFamily="34" charset="0"/>
                <a:cs typeface="Arial" pitchFamily="34" charset="0"/>
              </a:rPr>
              <a:t>M</a:t>
            </a:r>
            <a:endParaRPr lang="en-US" sz="2968" b="1" kern="400" spc="-165" dirty="0">
              <a:solidFill>
                <a:srgbClr val="000000"/>
              </a:solidFill>
              <a:latin typeface="Trebuchet MS" panose="020B0703020202090204" pitchFamily="34" charset="0"/>
              <a:cs typeface="Arial" pitchFamily="34" charset="0"/>
            </a:endParaRPr>
          </a:p>
        </p:txBody>
      </p:sp>
      <p:sp>
        <p:nvSpPr>
          <p:cNvPr id="79" name="Rectangle 78">
            <a:extLst>
              <a:ext uri="{FF2B5EF4-FFF2-40B4-BE49-F238E27FC236}">
                <a16:creationId xmlns:a16="http://schemas.microsoft.com/office/drawing/2014/main" id="{456AB7DB-820F-E46E-B056-DA3CBBCA7A28}"/>
              </a:ext>
            </a:extLst>
          </p:cNvPr>
          <p:cNvSpPr/>
          <p:nvPr/>
        </p:nvSpPr>
        <p:spPr>
          <a:xfrm>
            <a:off x="12490458" y="5915898"/>
            <a:ext cx="1492137" cy="70147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lv-LV" sz="1979" b="1" dirty="0">
                <a:solidFill>
                  <a:srgbClr val="000000"/>
                </a:solidFill>
                <a:latin typeface="Trebuchet MS" panose="020B0703020202090204" pitchFamily="34" charset="0"/>
                <a:cs typeface="Arial" pitchFamily="34" charset="0"/>
              </a:rPr>
              <a:t>2023 </a:t>
            </a:r>
          </a:p>
          <a:p>
            <a:pPr defTabSz="858634">
              <a:defRPr/>
            </a:pPr>
            <a:r>
              <a:rPr lang="lv-LV" sz="1979" b="1" dirty="0" err="1">
                <a:solidFill>
                  <a:srgbClr val="000000"/>
                </a:solidFill>
                <a:latin typeface="Trebuchet MS" panose="020B0703020202090204" pitchFamily="34" charset="0"/>
                <a:cs typeface="Arial" pitchFamily="34" charset="0"/>
              </a:rPr>
              <a:t>Revenue</a:t>
            </a:r>
            <a:endParaRPr lang="en-US" sz="1979" b="1" dirty="0">
              <a:solidFill>
                <a:srgbClr val="000000"/>
              </a:solidFill>
              <a:latin typeface="Trebuchet MS" panose="020B0703020202090204" pitchFamily="34" charset="0"/>
              <a:cs typeface="Arial" pitchFamily="34" charset="0"/>
            </a:endParaRPr>
          </a:p>
        </p:txBody>
      </p:sp>
      <p:sp>
        <p:nvSpPr>
          <p:cNvPr id="85" name="Rectangle 84">
            <a:extLst>
              <a:ext uri="{FF2B5EF4-FFF2-40B4-BE49-F238E27FC236}">
                <a16:creationId xmlns:a16="http://schemas.microsoft.com/office/drawing/2014/main" id="{EFC99DC8-4639-77B7-149C-C0443638F79F}"/>
              </a:ext>
            </a:extLst>
          </p:cNvPr>
          <p:cNvSpPr/>
          <p:nvPr/>
        </p:nvSpPr>
        <p:spPr>
          <a:xfrm>
            <a:off x="13740473" y="5630946"/>
            <a:ext cx="4410034" cy="115839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en-US" sz="2309">
                <a:solidFill>
                  <a:srgbClr val="000000"/>
                </a:solidFill>
                <a:latin typeface="Trebuchet MS" panose="020B0703020202090204" pitchFamily="34" charset="0"/>
                <a:cs typeface="Arial" pitchFamily="34" charset="0"/>
              </a:rPr>
              <a:t>Accelerated revenue growth fueled by strategic M&amp;A and operational enhancements.</a:t>
            </a:r>
          </a:p>
        </p:txBody>
      </p:sp>
      <p:pic>
        <p:nvPicPr>
          <p:cNvPr id="92" name="Picture 91">
            <a:extLst>
              <a:ext uri="{FF2B5EF4-FFF2-40B4-BE49-F238E27FC236}">
                <a16:creationId xmlns:a16="http://schemas.microsoft.com/office/drawing/2014/main" id="{5EE6A6D3-EA8E-452B-B52A-C801E54C2F36}"/>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157321" y="7269868"/>
            <a:ext cx="8089260" cy="2103504"/>
          </a:xfrm>
          <a:prstGeom prst="rect">
            <a:avLst/>
          </a:prstGeom>
        </p:spPr>
      </p:pic>
      <p:pic>
        <p:nvPicPr>
          <p:cNvPr id="93" name="Picture 92">
            <a:extLst>
              <a:ext uri="{FF2B5EF4-FFF2-40B4-BE49-F238E27FC236}">
                <a16:creationId xmlns:a16="http://schemas.microsoft.com/office/drawing/2014/main" id="{5198E961-A15A-F2AE-DCD0-629C8FA30FFE}"/>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9635419" y="7269868"/>
            <a:ext cx="8089260" cy="2103504"/>
          </a:xfrm>
          <a:prstGeom prst="rect">
            <a:avLst/>
          </a:prstGeom>
        </p:spPr>
      </p:pic>
      <p:sp>
        <p:nvSpPr>
          <p:cNvPr id="94" name="TextBox 93">
            <a:extLst>
              <a:ext uri="{FF2B5EF4-FFF2-40B4-BE49-F238E27FC236}">
                <a16:creationId xmlns:a16="http://schemas.microsoft.com/office/drawing/2014/main" id="{60C8C4EE-2477-ABDB-AFAD-EC75801AB4DF}"/>
              </a:ext>
            </a:extLst>
          </p:cNvPr>
          <p:cNvSpPr txBox="1"/>
          <p:nvPr/>
        </p:nvSpPr>
        <p:spPr>
          <a:xfrm>
            <a:off x="2568251" y="7203254"/>
            <a:ext cx="5199159" cy="447687"/>
          </a:xfrm>
          <a:prstGeom prst="rect">
            <a:avLst/>
          </a:prstGeom>
          <a:noFill/>
        </p:spPr>
        <p:txBody>
          <a:bodyPr wrap="square">
            <a:spAutoFit/>
          </a:bodyPr>
          <a:lstStyle/>
          <a:p>
            <a:pPr algn="ctr" defTabSz="858634" rtl="0" fontAlgn="base">
              <a:spcBef>
                <a:spcPct val="0"/>
              </a:spcBef>
              <a:spcAft>
                <a:spcPct val="0"/>
              </a:spcAft>
              <a:defRPr/>
            </a:pPr>
            <a:r>
              <a:rPr lang="en-US" sz="2309" b="1" kern="1200">
                <a:solidFill>
                  <a:srgbClr val="80B641"/>
                </a:solidFill>
                <a:latin typeface="Trebuchet MS" panose="020B0703020202090204" pitchFamily="34" charset="0"/>
                <a:ea typeface="+mn-ea"/>
                <a:cs typeface="Arial" pitchFamily="34" charset="0"/>
              </a:rPr>
              <a:t>GROWTH THROUGH INVESTMENT</a:t>
            </a:r>
          </a:p>
        </p:txBody>
      </p:sp>
      <p:sp>
        <p:nvSpPr>
          <p:cNvPr id="95" name="TextBox 94">
            <a:extLst>
              <a:ext uri="{FF2B5EF4-FFF2-40B4-BE49-F238E27FC236}">
                <a16:creationId xmlns:a16="http://schemas.microsoft.com/office/drawing/2014/main" id="{F91FD99B-639E-6365-E289-F749DB831B22}"/>
              </a:ext>
            </a:extLst>
          </p:cNvPr>
          <p:cNvSpPr txBox="1"/>
          <p:nvPr/>
        </p:nvSpPr>
        <p:spPr>
          <a:xfrm>
            <a:off x="11403951" y="7257979"/>
            <a:ext cx="4619107" cy="447687"/>
          </a:xfrm>
          <a:prstGeom prst="rect">
            <a:avLst/>
          </a:prstGeom>
          <a:noFill/>
        </p:spPr>
        <p:txBody>
          <a:bodyPr wrap="square">
            <a:spAutoFit/>
          </a:bodyPr>
          <a:lstStyle/>
          <a:p>
            <a:pPr algn="ctr" defTabSz="858634" rtl="0" fontAlgn="base">
              <a:spcBef>
                <a:spcPct val="0"/>
              </a:spcBef>
              <a:spcAft>
                <a:spcPct val="0"/>
              </a:spcAft>
              <a:defRPr/>
            </a:pPr>
            <a:r>
              <a:rPr lang="en-US" sz="2309" b="1" kern="1200">
                <a:solidFill>
                  <a:srgbClr val="80B641"/>
                </a:solidFill>
                <a:latin typeface="Trebuchet MS" panose="020B0703020202090204" pitchFamily="34" charset="0"/>
                <a:ea typeface="+mn-ea"/>
                <a:cs typeface="Arial" pitchFamily="34" charset="0"/>
              </a:rPr>
              <a:t>EXCELLENT PROFITABILITY</a:t>
            </a:r>
          </a:p>
        </p:txBody>
      </p:sp>
      <p:sp>
        <p:nvSpPr>
          <p:cNvPr id="98" name="Rectangle 97">
            <a:extLst>
              <a:ext uri="{FF2B5EF4-FFF2-40B4-BE49-F238E27FC236}">
                <a16:creationId xmlns:a16="http://schemas.microsoft.com/office/drawing/2014/main" id="{51AFD054-C6C7-18D3-110C-38EF5C2F915D}"/>
              </a:ext>
            </a:extLst>
          </p:cNvPr>
          <p:cNvSpPr/>
          <p:nvPr/>
        </p:nvSpPr>
        <p:spPr>
          <a:xfrm>
            <a:off x="9945217" y="7871868"/>
            <a:ext cx="2842047" cy="110735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pl-PL" sz="2968" b="1" kern="400" spc="-165" dirty="0">
                <a:solidFill>
                  <a:srgbClr val="000000"/>
                </a:solidFill>
                <a:latin typeface="Trebuchet MS" panose="020B0703020202090204" pitchFamily="34" charset="0"/>
                <a:cs typeface="Arial" pitchFamily="34" charset="0"/>
              </a:rPr>
              <a:t>EUR</a:t>
            </a:r>
            <a:r>
              <a:rPr lang="lv-LV" sz="6596" b="1" kern="400" spc="-165" dirty="0">
                <a:solidFill>
                  <a:srgbClr val="000000"/>
                </a:solidFill>
                <a:latin typeface="Trebuchet MS" panose="020B0703020202090204" pitchFamily="34" charset="0"/>
                <a:cs typeface="Arial" pitchFamily="34" charset="0"/>
              </a:rPr>
              <a:t>28</a:t>
            </a:r>
            <a:r>
              <a:rPr lang="pl-PL" sz="2968" b="1" kern="400" spc="-165" dirty="0">
                <a:solidFill>
                  <a:srgbClr val="000000"/>
                </a:solidFill>
                <a:latin typeface="Trebuchet MS" panose="020B0703020202090204" pitchFamily="34" charset="0"/>
                <a:cs typeface="Arial" pitchFamily="34" charset="0"/>
              </a:rPr>
              <a:t>M</a:t>
            </a:r>
            <a:endParaRPr lang="en-US" sz="2968" b="1" kern="400" spc="-165" dirty="0">
              <a:solidFill>
                <a:srgbClr val="000000"/>
              </a:solidFill>
              <a:latin typeface="Trebuchet MS" panose="020B0703020202090204" pitchFamily="34" charset="0"/>
              <a:cs typeface="Arial" pitchFamily="34" charset="0"/>
            </a:endParaRPr>
          </a:p>
        </p:txBody>
      </p:sp>
      <p:sp>
        <p:nvSpPr>
          <p:cNvPr id="107" name="Rectangle 106">
            <a:extLst>
              <a:ext uri="{FF2B5EF4-FFF2-40B4-BE49-F238E27FC236}">
                <a16:creationId xmlns:a16="http://schemas.microsoft.com/office/drawing/2014/main" id="{BE855936-5D16-DC29-108A-8AFBFC9DE1B5}"/>
              </a:ext>
            </a:extLst>
          </p:cNvPr>
          <p:cNvSpPr/>
          <p:nvPr/>
        </p:nvSpPr>
        <p:spPr>
          <a:xfrm>
            <a:off x="13236525" y="7921963"/>
            <a:ext cx="4455373" cy="115839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en-US" sz="2309">
                <a:solidFill>
                  <a:srgbClr val="000000"/>
                </a:solidFill>
                <a:latin typeface="Trebuchet MS" panose="020B0703020202090204" pitchFamily="34" charset="0"/>
                <a:cs typeface="Arial" pitchFamily="34" charset="0"/>
              </a:rPr>
              <a:t>Substantial improvement of profitability results reinforced by operational efficiency</a:t>
            </a:r>
          </a:p>
        </p:txBody>
      </p:sp>
      <p:sp>
        <p:nvSpPr>
          <p:cNvPr id="109" name="Rectangle 108">
            <a:extLst>
              <a:ext uri="{FF2B5EF4-FFF2-40B4-BE49-F238E27FC236}">
                <a16:creationId xmlns:a16="http://schemas.microsoft.com/office/drawing/2014/main" id="{81B7A6AF-F0C7-82FE-2473-D0DCBBD2CFC2}"/>
              </a:ext>
            </a:extLst>
          </p:cNvPr>
          <p:cNvSpPr/>
          <p:nvPr/>
        </p:nvSpPr>
        <p:spPr>
          <a:xfrm>
            <a:off x="1631291" y="7834042"/>
            <a:ext cx="2842047" cy="110735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pl-PL" sz="2968" b="1" kern="400" spc="-165" dirty="0">
                <a:solidFill>
                  <a:srgbClr val="000000"/>
                </a:solidFill>
                <a:latin typeface="Trebuchet MS" panose="020B0703020202090204" pitchFamily="34" charset="0"/>
                <a:cs typeface="Arial" pitchFamily="34" charset="0"/>
              </a:rPr>
              <a:t>&gt; EUR</a:t>
            </a:r>
            <a:r>
              <a:rPr lang="lv-LV" sz="6596" b="1" kern="400" spc="-165" dirty="0">
                <a:solidFill>
                  <a:srgbClr val="000000"/>
                </a:solidFill>
                <a:latin typeface="Trebuchet MS" panose="020B0703020202090204" pitchFamily="34" charset="0"/>
                <a:cs typeface="Arial" pitchFamily="34" charset="0"/>
              </a:rPr>
              <a:t>15</a:t>
            </a:r>
            <a:r>
              <a:rPr lang="pl-PL" sz="2968" b="1" kern="400" spc="-165" dirty="0">
                <a:solidFill>
                  <a:srgbClr val="000000"/>
                </a:solidFill>
                <a:latin typeface="Trebuchet MS" panose="020B0703020202090204" pitchFamily="34" charset="0"/>
                <a:cs typeface="Arial" pitchFamily="34" charset="0"/>
              </a:rPr>
              <a:t>M</a:t>
            </a:r>
            <a:endParaRPr lang="en-US" sz="2968" b="1" kern="400" spc="-165" dirty="0">
              <a:solidFill>
                <a:srgbClr val="000000"/>
              </a:solidFill>
              <a:latin typeface="Trebuchet MS" panose="020B0703020202090204" pitchFamily="34" charset="0"/>
              <a:cs typeface="Arial" pitchFamily="34" charset="0"/>
            </a:endParaRPr>
          </a:p>
        </p:txBody>
      </p:sp>
      <p:sp>
        <p:nvSpPr>
          <p:cNvPr id="110" name="Rectangle 109">
            <a:extLst>
              <a:ext uri="{FF2B5EF4-FFF2-40B4-BE49-F238E27FC236}">
                <a16:creationId xmlns:a16="http://schemas.microsoft.com/office/drawing/2014/main" id="{DC6B4B4A-E542-EB87-2968-5FCCB725D445}"/>
              </a:ext>
            </a:extLst>
          </p:cNvPr>
          <p:cNvSpPr/>
          <p:nvPr/>
        </p:nvSpPr>
        <p:spPr>
          <a:xfrm>
            <a:off x="4092477" y="8016055"/>
            <a:ext cx="4843813" cy="862960"/>
          </a:xfrm>
          <a:prstGeom prst="rect">
            <a:avLst/>
          </a:prstGeom>
        </p:spPr>
        <p:txBody>
          <a:bodyPr wrap="square" lIns="150781" tIns="75390" rIns="150781" bIns="75390" anchor="t">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lv-LV" sz="2309" err="1">
                <a:solidFill>
                  <a:srgbClr val="000000"/>
                </a:solidFill>
                <a:latin typeface="Trebuchet MS"/>
                <a:ea typeface="MS PGothic"/>
                <a:cs typeface="Arial"/>
              </a:rPr>
              <a:t>Average</a:t>
            </a:r>
            <a:r>
              <a:rPr lang="lv-LV" sz="2309">
                <a:solidFill>
                  <a:srgbClr val="000000"/>
                </a:solidFill>
                <a:latin typeface="Trebuchet MS"/>
                <a:ea typeface="MS PGothic"/>
                <a:cs typeface="Arial"/>
              </a:rPr>
              <a:t> CAPEX </a:t>
            </a:r>
            <a:r>
              <a:rPr lang="lv-LV" sz="2309" err="1">
                <a:solidFill>
                  <a:srgbClr val="000000"/>
                </a:solidFill>
                <a:latin typeface="Trebuchet MS"/>
                <a:ea typeface="MS PGothic"/>
                <a:cs typeface="Arial"/>
              </a:rPr>
              <a:t>investments</a:t>
            </a:r>
            <a:r>
              <a:rPr lang="lv-LV" sz="2309">
                <a:solidFill>
                  <a:srgbClr val="000000"/>
                </a:solidFill>
                <a:latin typeface="Trebuchet MS"/>
                <a:ea typeface="MS PGothic"/>
                <a:cs typeface="Arial"/>
              </a:rPr>
              <a:t> </a:t>
            </a:r>
            <a:r>
              <a:rPr lang="lv-LV" sz="2309" err="1">
                <a:solidFill>
                  <a:srgbClr val="000000"/>
                </a:solidFill>
                <a:latin typeface="Trebuchet MS"/>
                <a:ea typeface="MS PGothic"/>
                <a:cs typeface="Arial"/>
              </a:rPr>
              <a:t>p.a</a:t>
            </a:r>
            <a:r>
              <a:rPr lang="lv-LV" sz="2309">
                <a:solidFill>
                  <a:srgbClr val="000000"/>
                </a:solidFill>
                <a:latin typeface="Trebuchet MS"/>
                <a:ea typeface="MS PGothic"/>
                <a:cs typeface="Arial"/>
              </a:rPr>
              <a:t>. </a:t>
            </a:r>
            <a:r>
              <a:rPr lang="lv-LV" sz="2309" err="1">
                <a:solidFill>
                  <a:srgbClr val="000000"/>
                </a:solidFill>
                <a:latin typeface="Trebuchet MS"/>
                <a:ea typeface="MS PGothic"/>
                <a:cs typeface="Arial"/>
              </a:rPr>
              <a:t>since</a:t>
            </a:r>
            <a:r>
              <a:rPr lang="lv-LV" sz="2309">
                <a:solidFill>
                  <a:srgbClr val="000000"/>
                </a:solidFill>
                <a:latin typeface="Trebuchet MS"/>
                <a:ea typeface="MS PGothic"/>
                <a:cs typeface="Arial"/>
              </a:rPr>
              <a:t> 2020</a:t>
            </a:r>
            <a:endParaRPr lang="en-US" sz="3463">
              <a:solidFill>
                <a:srgbClr val="4D4F4F"/>
              </a:solidFill>
              <a:latin typeface="Trebuchet MS"/>
              <a:ea typeface="MS PGothic"/>
              <a:cs typeface="Arial"/>
            </a:endParaRPr>
          </a:p>
        </p:txBody>
      </p:sp>
      <p:sp>
        <p:nvSpPr>
          <p:cNvPr id="111" name="Rectangle 110">
            <a:extLst>
              <a:ext uri="{FF2B5EF4-FFF2-40B4-BE49-F238E27FC236}">
                <a16:creationId xmlns:a16="http://schemas.microsoft.com/office/drawing/2014/main" id="{9EDB235C-1A97-4E16-62AA-A2336F0B3C66}"/>
              </a:ext>
            </a:extLst>
          </p:cNvPr>
          <p:cNvSpPr/>
          <p:nvPr/>
        </p:nvSpPr>
        <p:spPr>
          <a:xfrm>
            <a:off x="12041194" y="8117558"/>
            <a:ext cx="1492137" cy="701474"/>
          </a:xfrm>
          <a:prstGeom prst="rect">
            <a:avLst/>
          </a:prstGeom>
        </p:spPr>
        <p:txBody>
          <a:bodyPr wrap="square">
            <a:spAutoFit/>
          </a:bodyPr>
          <a:lstStyle>
            <a:defPPr>
              <a:defRPr lang="en-US"/>
            </a:defPPr>
            <a:lvl1pPr algn="l" defTabSz="520700" rtl="0" fontAlgn="base">
              <a:spcBef>
                <a:spcPct val="0"/>
              </a:spcBef>
              <a:spcAft>
                <a:spcPct val="0"/>
              </a:spcAft>
              <a:defRPr sz="2100" kern="1200">
                <a:solidFill>
                  <a:schemeClr val="tx1"/>
                </a:solidFill>
                <a:latin typeface="Arial" charset="0"/>
                <a:ea typeface="MS PGothic" pitchFamily="34" charset="-128"/>
                <a:cs typeface="Arial" charset="0"/>
              </a:defRPr>
            </a:lvl1pPr>
            <a:lvl2pPr marL="520700" indent="-635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2pPr>
            <a:lvl3pPr marL="1041400" indent="-127000" algn="l" defTabSz="520700" rtl="0" fontAlgn="base">
              <a:spcBef>
                <a:spcPct val="0"/>
              </a:spcBef>
              <a:spcAft>
                <a:spcPct val="0"/>
              </a:spcAft>
              <a:defRPr sz="2100" kern="1200">
                <a:solidFill>
                  <a:schemeClr val="tx1"/>
                </a:solidFill>
                <a:latin typeface="Arial" charset="0"/>
                <a:ea typeface="MS PGothic" pitchFamily="34" charset="-128"/>
                <a:cs typeface="Arial" charset="0"/>
              </a:defRPr>
            </a:lvl3pPr>
            <a:lvl4pPr marL="1563688" indent="-1920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4pPr>
            <a:lvl5pPr marL="2084388" indent="-255588" algn="l" defTabSz="520700" rtl="0" fontAlgn="base">
              <a:spcBef>
                <a:spcPct val="0"/>
              </a:spcBef>
              <a:spcAft>
                <a:spcPct val="0"/>
              </a:spcAft>
              <a:defRPr sz="2100" kern="1200">
                <a:solidFill>
                  <a:schemeClr val="tx1"/>
                </a:solidFill>
                <a:latin typeface="Arial" charset="0"/>
                <a:ea typeface="MS PGothic" pitchFamily="34" charset="-128"/>
                <a:cs typeface="Arial" charset="0"/>
              </a:defRPr>
            </a:lvl5pPr>
            <a:lvl6pPr marL="2286000" algn="l" defTabSz="914400" rtl="0" eaLnBrk="1" latinLnBrk="0" hangingPunct="1">
              <a:defRPr sz="2100" kern="1200">
                <a:solidFill>
                  <a:schemeClr val="tx1"/>
                </a:solidFill>
                <a:latin typeface="Arial" charset="0"/>
                <a:ea typeface="MS PGothic" pitchFamily="34" charset="-128"/>
                <a:cs typeface="Arial" charset="0"/>
              </a:defRPr>
            </a:lvl6pPr>
            <a:lvl7pPr marL="2743200" algn="l" defTabSz="914400" rtl="0" eaLnBrk="1" latinLnBrk="0" hangingPunct="1">
              <a:defRPr sz="2100" kern="1200">
                <a:solidFill>
                  <a:schemeClr val="tx1"/>
                </a:solidFill>
                <a:latin typeface="Arial" charset="0"/>
                <a:ea typeface="MS PGothic" pitchFamily="34" charset="-128"/>
                <a:cs typeface="Arial" charset="0"/>
              </a:defRPr>
            </a:lvl7pPr>
            <a:lvl8pPr marL="3200400" algn="l" defTabSz="914400" rtl="0" eaLnBrk="1" latinLnBrk="0" hangingPunct="1">
              <a:defRPr sz="2100" kern="1200">
                <a:solidFill>
                  <a:schemeClr val="tx1"/>
                </a:solidFill>
                <a:latin typeface="Arial" charset="0"/>
                <a:ea typeface="MS PGothic" pitchFamily="34" charset="-128"/>
                <a:cs typeface="Arial" charset="0"/>
              </a:defRPr>
            </a:lvl8pPr>
            <a:lvl9pPr marL="3657600" algn="l" defTabSz="914400" rtl="0" eaLnBrk="1" latinLnBrk="0" hangingPunct="1">
              <a:defRPr sz="2100" kern="1200">
                <a:solidFill>
                  <a:schemeClr val="tx1"/>
                </a:solidFill>
                <a:latin typeface="Arial" charset="0"/>
                <a:ea typeface="MS PGothic" pitchFamily="34" charset="-128"/>
                <a:cs typeface="Arial" charset="0"/>
              </a:defRPr>
            </a:lvl9pPr>
          </a:lstStyle>
          <a:p>
            <a:pPr defTabSz="858634">
              <a:defRPr/>
            </a:pPr>
            <a:r>
              <a:rPr lang="lv-LV" sz="1979" b="1" dirty="0">
                <a:solidFill>
                  <a:srgbClr val="000000"/>
                </a:solidFill>
                <a:latin typeface="Trebuchet MS" panose="020B0703020202090204" pitchFamily="34" charset="0"/>
                <a:cs typeface="Arial" pitchFamily="34" charset="0"/>
              </a:rPr>
              <a:t>2023</a:t>
            </a:r>
          </a:p>
          <a:p>
            <a:pPr defTabSz="858634">
              <a:defRPr/>
            </a:pPr>
            <a:r>
              <a:rPr lang="lv-LV" sz="1979" b="1" dirty="0">
                <a:solidFill>
                  <a:srgbClr val="000000"/>
                </a:solidFill>
                <a:latin typeface="Trebuchet MS" panose="020B0703020202090204" pitchFamily="34" charset="0"/>
                <a:cs typeface="Arial" pitchFamily="34" charset="0"/>
              </a:rPr>
              <a:t>EBITDA</a:t>
            </a:r>
            <a:endParaRPr lang="en-US" sz="1979" b="1" dirty="0">
              <a:solidFill>
                <a:srgbClr val="000000"/>
              </a:solidFill>
              <a:latin typeface="Trebuchet MS" panose="020B0703020202090204" pitchFamily="34" charset="0"/>
              <a:cs typeface="Arial" pitchFamily="34" charset="0"/>
            </a:endParaRPr>
          </a:p>
        </p:txBody>
      </p:sp>
      <p:sp>
        <p:nvSpPr>
          <p:cNvPr id="2" name="object 10">
            <a:extLst>
              <a:ext uri="{FF2B5EF4-FFF2-40B4-BE49-F238E27FC236}">
                <a16:creationId xmlns:a16="http://schemas.microsoft.com/office/drawing/2014/main" id="{2D10DDC7-808A-3D66-695C-4FBF5E0C1715}"/>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endParaRPr sz="1789">
              <a:latin typeface="Avenir Light"/>
              <a:ea typeface="+mn-ea"/>
              <a:cs typeface="+mn-cs"/>
            </a:endParaRPr>
          </a:p>
        </p:txBody>
      </p:sp>
      <p:grpSp>
        <p:nvGrpSpPr>
          <p:cNvPr id="14" name="Group 13">
            <a:extLst>
              <a:ext uri="{FF2B5EF4-FFF2-40B4-BE49-F238E27FC236}">
                <a16:creationId xmlns:a16="http://schemas.microsoft.com/office/drawing/2014/main" id="{7E1F898D-5812-90A9-3497-2A63F6630463}"/>
              </a:ext>
            </a:extLst>
          </p:cNvPr>
          <p:cNvGrpSpPr/>
          <p:nvPr/>
        </p:nvGrpSpPr>
        <p:grpSpPr>
          <a:xfrm>
            <a:off x="17185683" y="10358518"/>
            <a:ext cx="1771855" cy="487770"/>
            <a:chOff x="9840014" y="6262360"/>
            <a:chExt cx="1074530" cy="295805"/>
          </a:xfrm>
        </p:grpSpPr>
        <p:grpSp>
          <p:nvGrpSpPr>
            <p:cNvPr id="15" name="object 2">
              <a:extLst>
                <a:ext uri="{FF2B5EF4-FFF2-40B4-BE49-F238E27FC236}">
                  <a16:creationId xmlns:a16="http://schemas.microsoft.com/office/drawing/2014/main" id="{27FE955F-E955-6A19-98B5-590D75319A49}"/>
                </a:ext>
              </a:extLst>
            </p:cNvPr>
            <p:cNvGrpSpPr/>
            <p:nvPr/>
          </p:nvGrpSpPr>
          <p:grpSpPr>
            <a:xfrm>
              <a:off x="10107672" y="6262360"/>
              <a:ext cx="395934" cy="295227"/>
              <a:chOff x="17249685" y="10385080"/>
              <a:chExt cx="656590" cy="489584"/>
            </a:xfrm>
          </p:grpSpPr>
          <p:sp>
            <p:nvSpPr>
              <p:cNvPr id="23" name="object 3">
                <a:extLst>
                  <a:ext uri="{FF2B5EF4-FFF2-40B4-BE49-F238E27FC236}">
                    <a16:creationId xmlns:a16="http://schemas.microsoft.com/office/drawing/2014/main" id="{B700E1F1-13FD-289F-CCC2-065C31E3DDEC}"/>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24" name="object 4">
                <a:extLst>
                  <a:ext uri="{FF2B5EF4-FFF2-40B4-BE49-F238E27FC236}">
                    <a16:creationId xmlns:a16="http://schemas.microsoft.com/office/drawing/2014/main" id="{BCAD32BF-9A5D-0C2F-B33C-74D90B307B72}"/>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nvGrpSpPr>
            <p:cNvPr id="16" name="Group 15">
              <a:extLst>
                <a:ext uri="{FF2B5EF4-FFF2-40B4-BE49-F238E27FC236}">
                  <a16:creationId xmlns:a16="http://schemas.microsoft.com/office/drawing/2014/main" id="{0055CCBC-FA99-03E3-C897-4DE75FDFAED1}"/>
                </a:ext>
              </a:extLst>
            </p:cNvPr>
            <p:cNvGrpSpPr/>
            <p:nvPr/>
          </p:nvGrpSpPr>
          <p:grpSpPr>
            <a:xfrm>
              <a:off x="9840014" y="6359815"/>
              <a:ext cx="1074530" cy="198350"/>
              <a:chOff x="9840014" y="6359815"/>
              <a:chExt cx="1074530" cy="198350"/>
            </a:xfrm>
          </p:grpSpPr>
          <p:grpSp>
            <p:nvGrpSpPr>
              <p:cNvPr id="17" name="object 5">
                <a:extLst>
                  <a:ext uri="{FF2B5EF4-FFF2-40B4-BE49-F238E27FC236}">
                    <a16:creationId xmlns:a16="http://schemas.microsoft.com/office/drawing/2014/main" id="{5A8D4211-420C-9A75-A9B1-F6B69B44A639}"/>
                  </a:ext>
                </a:extLst>
              </p:cNvPr>
              <p:cNvGrpSpPr/>
              <p:nvPr/>
            </p:nvGrpSpPr>
            <p:grpSpPr>
              <a:xfrm>
                <a:off x="9840014" y="6359815"/>
                <a:ext cx="297141" cy="198350"/>
                <a:chOff x="16805817" y="10546693"/>
                <a:chExt cx="492759" cy="328930"/>
              </a:xfrm>
            </p:grpSpPr>
            <p:pic>
              <p:nvPicPr>
                <p:cNvPr id="21" name="object 6">
                  <a:extLst>
                    <a:ext uri="{FF2B5EF4-FFF2-40B4-BE49-F238E27FC236}">
                      <a16:creationId xmlns:a16="http://schemas.microsoft.com/office/drawing/2014/main" id="{91D80A47-AAD3-8364-B899-BD34BF123585}"/>
                    </a:ext>
                  </a:extLst>
                </p:cNvPr>
                <p:cNvPicPr/>
                <p:nvPr/>
              </p:nvPicPr>
              <p:blipFill>
                <a:blip r:embed="rId4"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22" name="object 7">
                  <a:extLst>
                    <a:ext uri="{FF2B5EF4-FFF2-40B4-BE49-F238E27FC236}">
                      <a16:creationId xmlns:a16="http://schemas.microsoft.com/office/drawing/2014/main" id="{955D2A1F-95CD-1CB6-D75F-E0F2E862C0B6}"/>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nvGrpSpPr>
              <p:cNvPr id="18" name="object 8">
                <a:extLst>
                  <a:ext uri="{FF2B5EF4-FFF2-40B4-BE49-F238E27FC236}">
                    <a16:creationId xmlns:a16="http://schemas.microsoft.com/office/drawing/2014/main" id="{3CB60E3A-B622-2029-EF62-2B8F712E3916}"/>
                  </a:ext>
                </a:extLst>
              </p:cNvPr>
              <p:cNvGrpSpPr/>
              <p:nvPr/>
            </p:nvGrpSpPr>
            <p:grpSpPr>
              <a:xfrm>
                <a:off x="10375784" y="6461756"/>
                <a:ext cx="538760" cy="91899"/>
                <a:chOff x="17694304" y="10715745"/>
                <a:chExt cx="893444" cy="152400"/>
              </a:xfrm>
            </p:grpSpPr>
            <p:pic>
              <p:nvPicPr>
                <p:cNvPr id="19" name="object 9">
                  <a:extLst>
                    <a:ext uri="{FF2B5EF4-FFF2-40B4-BE49-F238E27FC236}">
                      <a16:creationId xmlns:a16="http://schemas.microsoft.com/office/drawing/2014/main" id="{CC370B8E-FA9F-59AB-EFD7-3F1B75346578}"/>
                    </a:ext>
                  </a:extLst>
                </p:cNvPr>
                <p:cNvPicPr/>
                <p:nvPr/>
              </p:nvPicPr>
              <p:blipFill>
                <a:blip r:embed="rId5"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20" name="object 10">
                  <a:extLst>
                    <a:ext uri="{FF2B5EF4-FFF2-40B4-BE49-F238E27FC236}">
                      <a16:creationId xmlns:a16="http://schemas.microsoft.com/office/drawing/2014/main" id="{271C9A20-B84E-F503-D84E-9440E0409B13}"/>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grpSp>
      <p:sp>
        <p:nvSpPr>
          <p:cNvPr id="43" name="object 25">
            <a:extLst>
              <a:ext uri="{FF2B5EF4-FFF2-40B4-BE49-F238E27FC236}">
                <a16:creationId xmlns:a16="http://schemas.microsoft.com/office/drawing/2014/main" id="{A15AF0DC-D77A-4405-A448-3829F84B8EC4}"/>
              </a:ext>
            </a:extLst>
          </p:cNvPr>
          <p:cNvSpPr txBox="1"/>
          <p:nvPr/>
        </p:nvSpPr>
        <p:spPr>
          <a:xfrm>
            <a:off x="1146562" y="10128571"/>
            <a:ext cx="18307111" cy="420940"/>
          </a:xfrm>
          <a:prstGeom prst="rect">
            <a:avLst/>
          </a:prstGeom>
        </p:spPr>
        <p:txBody>
          <a:bodyPr vert="horz" wrap="square" lIns="0" tIns="12628" rIns="0" bIns="0" rtlCol="0" anchor="t">
            <a:spAutoFit/>
          </a:bodyPr>
          <a:lstStyle/>
          <a:p>
            <a:pPr marL="37696" algn="l" defTabSz="1507846" rtl="0">
              <a:lnSpc>
                <a:spcPts val="1571"/>
              </a:lnSpc>
              <a:spcBef>
                <a:spcPts val="99"/>
              </a:spcBef>
            </a:pPr>
            <a:r>
              <a:rPr lang="en-GB" sz="1319" b="1" kern="1200" dirty="0">
                <a:solidFill>
                  <a:srgbClr val="A7A9AC"/>
                </a:solidFill>
                <a:latin typeface="Trebuchet MS"/>
                <a:ea typeface="+mn-ea"/>
                <a:cs typeface="Trebuchet MS"/>
              </a:rPr>
              <a:t>Notes</a:t>
            </a:r>
            <a:r>
              <a:rPr lang="en-GB" sz="1319" kern="1200" dirty="0">
                <a:solidFill>
                  <a:srgbClr val="A7A9AC"/>
                </a:solidFill>
                <a:latin typeface="Trebuchet MS"/>
                <a:ea typeface="+mn-ea"/>
                <a:cs typeface="Trebuchet MS"/>
              </a:rPr>
              <a:t>: </a:t>
            </a:r>
            <a:endParaRPr lang="en-US" sz="2968" kern="1200" dirty="0">
              <a:solidFill>
                <a:srgbClr val="4D4F4F"/>
              </a:solidFill>
              <a:latin typeface="Avenir Light"/>
              <a:ea typeface="+mn-ea"/>
              <a:cs typeface="+mn-cs"/>
            </a:endParaRPr>
          </a:p>
          <a:p>
            <a:pPr algn="l" defTabSz="1507846" rtl="0"/>
            <a:r>
              <a:rPr lang="en-US" sz="1319" kern="1200" dirty="0">
                <a:solidFill>
                  <a:srgbClr val="A7A9AC"/>
                </a:solidFill>
                <a:latin typeface="Trebuchet MS"/>
                <a:ea typeface="+mn-ea"/>
                <a:cs typeface="Trebuchet MS"/>
              </a:rPr>
              <a:t>Company rankings are determined through peer comparison based on turnover data sourced from commercial registries.</a:t>
            </a:r>
            <a:endParaRPr lang="en-GB" sz="1319" kern="1200" dirty="0">
              <a:solidFill>
                <a:srgbClr val="A7A9AC"/>
              </a:solidFill>
              <a:latin typeface="Trebuchet MS"/>
              <a:ea typeface="+mn-ea"/>
              <a:cs typeface="Trebuchet MS"/>
            </a:endParaRPr>
          </a:p>
        </p:txBody>
      </p:sp>
    </p:spTree>
    <p:extLst>
      <p:ext uri="{BB962C8B-B14F-4D97-AF65-F5344CB8AC3E}">
        <p14:creationId xmlns:p14="http://schemas.microsoft.com/office/powerpoint/2010/main" val="3479193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 image&#10;&#10;Description automatically generated">
            <a:extLst>
              <a:ext uri="{FF2B5EF4-FFF2-40B4-BE49-F238E27FC236}">
                <a16:creationId xmlns:a16="http://schemas.microsoft.com/office/drawing/2014/main" id="{01F63AD3-A537-A46A-3CC9-83CA9425C3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303701" y="2597556"/>
            <a:ext cx="2653838" cy="7597594"/>
          </a:xfrm>
          <a:prstGeom prst="rect">
            <a:avLst/>
          </a:prstGeom>
        </p:spPr>
      </p:pic>
      <p:sp>
        <p:nvSpPr>
          <p:cNvPr id="54" name="Rectangle 53">
            <a:extLst>
              <a:ext uri="{FF2B5EF4-FFF2-40B4-BE49-F238E27FC236}">
                <a16:creationId xmlns:a16="http://schemas.microsoft.com/office/drawing/2014/main" id="{7DCFD63F-85EE-6C73-8A29-904C69B2FB91}"/>
              </a:ext>
            </a:extLst>
          </p:cNvPr>
          <p:cNvSpPr/>
          <p:nvPr/>
        </p:nvSpPr>
        <p:spPr>
          <a:xfrm>
            <a:off x="6179472" y="2604959"/>
            <a:ext cx="5160832" cy="2394083"/>
          </a:xfrm>
          <a:prstGeom prst="rect">
            <a:avLst/>
          </a:prstGeom>
          <a:noFill/>
          <a:ln>
            <a:solidFill>
              <a:srgbClr val="80B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LV" sz="2968" kern="1200">
              <a:solidFill>
                <a:srgbClr val="FFFFFF"/>
              </a:solidFill>
              <a:latin typeface="Avenir Light"/>
            </a:endParaRPr>
          </a:p>
        </p:txBody>
      </p:sp>
      <p:sp>
        <p:nvSpPr>
          <p:cNvPr id="55" name="Rectangle 54">
            <a:extLst>
              <a:ext uri="{FF2B5EF4-FFF2-40B4-BE49-F238E27FC236}">
                <a16:creationId xmlns:a16="http://schemas.microsoft.com/office/drawing/2014/main" id="{5B3517F5-4AB6-8D94-619F-9F1A85130D5B}"/>
              </a:ext>
            </a:extLst>
          </p:cNvPr>
          <p:cNvSpPr/>
          <p:nvPr/>
        </p:nvSpPr>
        <p:spPr>
          <a:xfrm>
            <a:off x="6179472" y="5205127"/>
            <a:ext cx="5160832" cy="2394083"/>
          </a:xfrm>
          <a:prstGeom prst="rect">
            <a:avLst/>
          </a:prstGeom>
          <a:noFill/>
          <a:ln>
            <a:solidFill>
              <a:srgbClr val="80B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LV" sz="2968" kern="1200">
              <a:solidFill>
                <a:srgbClr val="FFFFFF"/>
              </a:solidFill>
              <a:latin typeface="Avenir Light"/>
            </a:endParaRPr>
          </a:p>
        </p:txBody>
      </p:sp>
      <p:sp>
        <p:nvSpPr>
          <p:cNvPr id="56" name="Rectangle 55">
            <a:extLst>
              <a:ext uri="{FF2B5EF4-FFF2-40B4-BE49-F238E27FC236}">
                <a16:creationId xmlns:a16="http://schemas.microsoft.com/office/drawing/2014/main" id="{6ADABFCD-E15D-401A-628C-B2AB82D15724}"/>
              </a:ext>
            </a:extLst>
          </p:cNvPr>
          <p:cNvSpPr/>
          <p:nvPr/>
        </p:nvSpPr>
        <p:spPr>
          <a:xfrm>
            <a:off x="6179472" y="7805294"/>
            <a:ext cx="5160832" cy="2394083"/>
          </a:xfrm>
          <a:prstGeom prst="rect">
            <a:avLst/>
          </a:prstGeom>
          <a:noFill/>
          <a:ln>
            <a:solidFill>
              <a:srgbClr val="80B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LV" sz="2968" kern="1200">
              <a:solidFill>
                <a:srgbClr val="FFFFFF"/>
              </a:solidFill>
              <a:latin typeface="Avenir Light"/>
            </a:endParaRPr>
          </a:p>
        </p:txBody>
      </p:sp>
      <p:sp>
        <p:nvSpPr>
          <p:cNvPr id="35" name="Rectangle 34">
            <a:extLst>
              <a:ext uri="{FF2B5EF4-FFF2-40B4-BE49-F238E27FC236}">
                <a16:creationId xmlns:a16="http://schemas.microsoft.com/office/drawing/2014/main" id="{88F50584-95F6-6A1D-2D61-379BD406A4EE}"/>
              </a:ext>
            </a:extLst>
          </p:cNvPr>
          <p:cNvSpPr/>
          <p:nvPr/>
        </p:nvSpPr>
        <p:spPr>
          <a:xfrm>
            <a:off x="1146563" y="2604960"/>
            <a:ext cx="4839361" cy="7594418"/>
          </a:xfrm>
          <a:prstGeom prst="rect">
            <a:avLst/>
          </a:prstGeom>
          <a:noFill/>
          <a:ln>
            <a:solidFill>
              <a:srgbClr val="80B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LV" sz="2968" kern="1200">
              <a:solidFill>
                <a:srgbClr val="FFFFFF"/>
              </a:solidFill>
              <a:latin typeface="Avenir Light"/>
            </a:endParaRPr>
          </a:p>
        </p:txBody>
      </p:sp>
      <p:pic>
        <p:nvPicPr>
          <p:cNvPr id="20" name="Picture 19">
            <a:extLst>
              <a:ext uri="{FF2B5EF4-FFF2-40B4-BE49-F238E27FC236}">
                <a16:creationId xmlns:a16="http://schemas.microsoft.com/office/drawing/2014/main" id="{9DE54100-8C17-ABA9-7509-F65E7C91FD9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80802" y="7268251"/>
            <a:ext cx="4805122" cy="2701561"/>
          </a:xfrm>
          <a:prstGeom prst="rect">
            <a:avLst/>
          </a:prstGeom>
        </p:spPr>
      </p:pic>
      <p:sp>
        <p:nvSpPr>
          <p:cNvPr id="34" name="TextBox 33">
            <a:extLst>
              <a:ext uri="{FF2B5EF4-FFF2-40B4-BE49-F238E27FC236}">
                <a16:creationId xmlns:a16="http://schemas.microsoft.com/office/drawing/2014/main" id="{477FD841-0960-442B-C71D-260A67D60885}"/>
              </a:ext>
            </a:extLst>
          </p:cNvPr>
          <p:cNvSpPr txBox="1"/>
          <p:nvPr/>
        </p:nvSpPr>
        <p:spPr>
          <a:xfrm>
            <a:off x="1371584" y="3221235"/>
            <a:ext cx="4816000" cy="3146855"/>
          </a:xfrm>
          <a:prstGeom prst="rect">
            <a:avLst/>
          </a:prstGeom>
          <a:noFill/>
        </p:spPr>
        <p:txBody>
          <a:bodyPr wrap="square" lIns="150781" tIns="75390" rIns="150781" bIns="75390" anchor="t">
            <a:spAutoFit/>
          </a:bodyPr>
          <a:lstStyle/>
          <a:p>
            <a:pPr algn="l" defTabSz="1507846" rtl="0">
              <a:defRPr/>
            </a:pPr>
            <a:r>
              <a:rPr lang="en-US" sz="2968" kern="1200">
                <a:solidFill>
                  <a:srgbClr val="000000"/>
                </a:solidFill>
                <a:latin typeface="Trebuchet MS"/>
                <a:ea typeface="+mn-ea"/>
                <a:cs typeface="Arial"/>
              </a:rPr>
              <a:t>The leading high-growth Baltics waste management provider, </a:t>
            </a:r>
            <a:endParaRPr lang="en-US" sz="2968" kern="1200">
              <a:solidFill>
                <a:srgbClr val="000000"/>
              </a:solidFill>
              <a:latin typeface="Trebuchet MS" panose="020B0703020202090204" pitchFamily="34" charset="0"/>
              <a:ea typeface="+mn-ea"/>
              <a:cs typeface="Arial" pitchFamily="34" charset="0"/>
            </a:endParaRPr>
          </a:p>
          <a:p>
            <a:pPr algn="l" defTabSz="1507846" rtl="0">
              <a:defRPr/>
            </a:pPr>
            <a:endParaRPr lang="en-US" sz="660" kern="1200">
              <a:solidFill>
                <a:srgbClr val="000000"/>
              </a:solidFill>
              <a:latin typeface="Trebuchet MS" panose="020B0703020202090204" pitchFamily="34" charset="0"/>
              <a:ea typeface="+mn-ea"/>
              <a:cs typeface="Arial" pitchFamily="34" charset="0"/>
            </a:endParaRPr>
          </a:p>
          <a:p>
            <a:pPr algn="l" defTabSz="1507846" rtl="0">
              <a:defRPr/>
            </a:pPr>
            <a:r>
              <a:rPr lang="en-US" sz="1979" kern="1200">
                <a:solidFill>
                  <a:srgbClr val="000000"/>
                </a:solidFill>
                <a:latin typeface="Trebuchet MS"/>
                <a:ea typeface="+mn-ea"/>
                <a:cs typeface="Arial"/>
              </a:rPr>
              <a:t>which covers the entire waste management value chain, </a:t>
            </a:r>
            <a:r>
              <a:rPr lang="lv-LV" sz="1979" kern="1200" err="1">
                <a:solidFill>
                  <a:srgbClr val="000000"/>
                </a:solidFill>
                <a:latin typeface="Trebuchet MS"/>
                <a:ea typeface="+mn-ea"/>
                <a:cs typeface="Arial"/>
              </a:rPr>
              <a:t>making</a:t>
            </a:r>
            <a:r>
              <a:rPr lang="lv-LV" sz="1979" kern="1200">
                <a:solidFill>
                  <a:srgbClr val="000000"/>
                </a:solidFill>
                <a:latin typeface="Trebuchet MS"/>
                <a:ea typeface="+mn-ea"/>
                <a:cs typeface="Arial"/>
              </a:rPr>
              <a:t> it a </a:t>
            </a:r>
            <a:endParaRPr lang="lv-LV" sz="1979" kern="1200">
              <a:solidFill>
                <a:srgbClr val="000000"/>
              </a:solidFill>
              <a:latin typeface="Trebuchet MS" panose="020B0703020202090204" pitchFamily="34" charset="0"/>
              <a:ea typeface="+mn-ea"/>
              <a:cs typeface="Arial" pitchFamily="34" charset="0"/>
            </a:endParaRPr>
          </a:p>
          <a:p>
            <a:pPr algn="l" defTabSz="1507846" rtl="0">
              <a:defRPr/>
            </a:pPr>
            <a:r>
              <a:rPr lang="en-US" sz="1979" b="1" kern="1200">
                <a:solidFill>
                  <a:srgbClr val="80B641"/>
                </a:solidFill>
                <a:latin typeface="Trebuchet MS"/>
                <a:ea typeface="+mn-ea"/>
                <a:cs typeface="Arial"/>
              </a:rPr>
              <a:t>unique investment opportunity in circular economy and </a:t>
            </a:r>
            <a:endParaRPr lang="en-US" sz="1979" b="1" kern="1200">
              <a:solidFill>
                <a:srgbClr val="80B641"/>
              </a:solidFill>
              <a:latin typeface="Trebuchet MS" panose="020B0703020202090204" pitchFamily="34" charset="0"/>
              <a:ea typeface="+mn-ea"/>
              <a:cs typeface="Arial" pitchFamily="34" charset="0"/>
            </a:endParaRPr>
          </a:p>
          <a:p>
            <a:pPr algn="l" defTabSz="1507846" rtl="0">
              <a:defRPr/>
            </a:pPr>
            <a:r>
              <a:rPr lang="en-US" sz="1979" b="1" kern="1200">
                <a:solidFill>
                  <a:srgbClr val="80B641"/>
                </a:solidFill>
                <a:latin typeface="Trebuchet MS"/>
                <a:ea typeface="+mn-ea"/>
                <a:cs typeface="Arial"/>
              </a:rPr>
              <a:t>ESG frontrunner in the region</a:t>
            </a:r>
            <a:endParaRPr lang="lv-LV" sz="1979" b="1" kern="1200">
              <a:solidFill>
                <a:srgbClr val="80B641"/>
              </a:solidFill>
              <a:latin typeface="Trebuchet MS"/>
              <a:ea typeface="+mn-ea"/>
              <a:cs typeface="Arial"/>
            </a:endParaRPr>
          </a:p>
        </p:txBody>
      </p:sp>
      <p:sp>
        <p:nvSpPr>
          <p:cNvPr id="48" name="TextBox 47">
            <a:extLst>
              <a:ext uri="{FF2B5EF4-FFF2-40B4-BE49-F238E27FC236}">
                <a16:creationId xmlns:a16="http://schemas.microsoft.com/office/drawing/2014/main" id="{1B06DCCA-03A0-B7A9-9C93-1D41D48A2082}"/>
              </a:ext>
            </a:extLst>
          </p:cNvPr>
          <p:cNvSpPr txBox="1"/>
          <p:nvPr/>
        </p:nvSpPr>
        <p:spPr>
          <a:xfrm>
            <a:off x="6513612" y="3037220"/>
            <a:ext cx="4638429" cy="1688442"/>
          </a:xfrm>
          <a:prstGeom prst="rect">
            <a:avLst/>
          </a:prstGeom>
          <a:noFill/>
        </p:spPr>
        <p:txBody>
          <a:bodyPr wrap="square" lIns="150781" tIns="75390" rIns="150781" bIns="75390" anchor="t">
            <a:spAutoFit/>
          </a:bodyPr>
          <a:lstStyle/>
          <a:p>
            <a:pPr algn="ctr" defTabSz="858634" rtl="0" fontAlgn="base">
              <a:spcBef>
                <a:spcPct val="0"/>
              </a:spcBef>
              <a:spcAft>
                <a:spcPts val="495"/>
              </a:spcAft>
              <a:defRPr/>
            </a:pPr>
            <a:r>
              <a:rPr lang="en-US" sz="1649" b="1" kern="1200">
                <a:solidFill>
                  <a:srgbClr val="7FB439"/>
                </a:solidFill>
                <a:latin typeface="Trebuchet MS"/>
                <a:ea typeface="+mn-ea"/>
                <a:cs typeface="Arial"/>
              </a:rPr>
              <a:t>HIGH ENTRY BARRIERS</a:t>
            </a:r>
          </a:p>
          <a:p>
            <a:pPr algn="ctr" defTabSz="858634" rtl="0" fontAlgn="base">
              <a:spcBef>
                <a:spcPct val="0"/>
              </a:spcBef>
              <a:spcAft>
                <a:spcPts val="495"/>
              </a:spcAft>
              <a:defRPr/>
            </a:pPr>
            <a:r>
              <a:rPr lang="en-US" sz="1979" kern="1200">
                <a:solidFill>
                  <a:srgbClr val="000000"/>
                </a:solidFill>
                <a:latin typeface="Trebuchet MS"/>
                <a:ea typeface="+mn-ea"/>
                <a:cs typeface="Arial"/>
              </a:rPr>
              <a:t>Eco Baltia owns a very optimized distribution network of plants across Latvia and Lithuania, making it difficult for any company to compete</a:t>
            </a:r>
          </a:p>
        </p:txBody>
      </p:sp>
      <p:sp>
        <p:nvSpPr>
          <p:cNvPr id="52" name="TextBox 51">
            <a:extLst>
              <a:ext uri="{FF2B5EF4-FFF2-40B4-BE49-F238E27FC236}">
                <a16:creationId xmlns:a16="http://schemas.microsoft.com/office/drawing/2014/main" id="{C1B8CA50-7C82-456F-8016-BC80225163E4}"/>
              </a:ext>
            </a:extLst>
          </p:cNvPr>
          <p:cNvSpPr txBox="1"/>
          <p:nvPr/>
        </p:nvSpPr>
        <p:spPr>
          <a:xfrm>
            <a:off x="6513612" y="5686426"/>
            <a:ext cx="4638429" cy="1358224"/>
          </a:xfrm>
          <a:prstGeom prst="rect">
            <a:avLst/>
          </a:prstGeom>
          <a:noFill/>
        </p:spPr>
        <p:txBody>
          <a:bodyPr wrap="square" lIns="150781" tIns="75390" rIns="150781" bIns="75390" anchor="t">
            <a:spAutoFit/>
          </a:bodyPr>
          <a:lstStyle/>
          <a:p>
            <a:pPr algn="ctr" defTabSz="1507846" rtl="0">
              <a:spcAft>
                <a:spcPts val="330"/>
              </a:spcAft>
              <a:defRPr/>
            </a:pPr>
            <a:r>
              <a:rPr lang="en-US" sz="1649" b="1" kern="1200">
                <a:solidFill>
                  <a:srgbClr val="80B641"/>
                </a:solidFill>
                <a:latin typeface="Trebuchet MS"/>
                <a:ea typeface="+mn-ea"/>
                <a:cs typeface="Arial"/>
              </a:rPr>
              <a:t>COMPREHENSIVE SERVICES PORTFOLIO</a:t>
            </a:r>
          </a:p>
          <a:p>
            <a:pPr algn="ctr" defTabSz="1507846" rtl="0"/>
            <a:r>
              <a:rPr lang="en-US" sz="1979" kern="1200">
                <a:solidFill>
                  <a:srgbClr val="000000"/>
                </a:solidFill>
                <a:latin typeface="Trebuchet MS"/>
                <a:ea typeface="+mn-ea"/>
                <a:cs typeface="Arial"/>
              </a:rPr>
              <a:t>Eco Baltia companies represent unique one-stop shop for B2B clients with waste management needs</a:t>
            </a:r>
            <a:endParaRPr lang="en-GB" sz="1979" kern="1200">
              <a:solidFill>
                <a:srgbClr val="000000"/>
              </a:solidFill>
              <a:latin typeface="Trebuchet MS"/>
              <a:ea typeface="+mn-ea"/>
              <a:cs typeface="Arial"/>
            </a:endParaRPr>
          </a:p>
        </p:txBody>
      </p:sp>
      <p:sp>
        <p:nvSpPr>
          <p:cNvPr id="53" name="TextBox 52">
            <a:extLst>
              <a:ext uri="{FF2B5EF4-FFF2-40B4-BE49-F238E27FC236}">
                <a16:creationId xmlns:a16="http://schemas.microsoft.com/office/drawing/2014/main" id="{41AE823A-2110-B185-05C5-29F695DF292D}"/>
              </a:ext>
            </a:extLst>
          </p:cNvPr>
          <p:cNvSpPr txBox="1"/>
          <p:nvPr/>
        </p:nvSpPr>
        <p:spPr>
          <a:xfrm>
            <a:off x="6253026" y="8105821"/>
            <a:ext cx="5159602" cy="1946430"/>
          </a:xfrm>
          <a:prstGeom prst="rect">
            <a:avLst/>
          </a:prstGeom>
          <a:noFill/>
        </p:spPr>
        <p:txBody>
          <a:bodyPr wrap="square">
            <a:spAutoFit/>
          </a:bodyPr>
          <a:lstStyle/>
          <a:p>
            <a:pPr algn="ctr" defTabSz="858634" rtl="0" fontAlgn="base">
              <a:spcBef>
                <a:spcPct val="0"/>
              </a:spcBef>
              <a:spcAft>
                <a:spcPts val="495"/>
              </a:spcAft>
              <a:defRPr/>
            </a:pPr>
            <a:r>
              <a:rPr lang="en-US" sz="1649" b="1" kern="1200">
                <a:solidFill>
                  <a:srgbClr val="80B641"/>
                </a:solidFill>
                <a:latin typeface="Trebuchet MS" panose="020B0703020202090204" pitchFamily="34" charset="0"/>
                <a:ea typeface="+mn-ea"/>
                <a:cs typeface="Arial" panose="020B0604020202020204" pitchFamily="34" charset="0"/>
              </a:rPr>
              <a:t>VERTICAL INTEGRATION</a:t>
            </a:r>
          </a:p>
          <a:p>
            <a:pPr algn="ctr" defTabSz="858634" rtl="0" fontAlgn="base">
              <a:spcBef>
                <a:spcPct val="0"/>
              </a:spcBef>
              <a:spcAft>
                <a:spcPts val="495"/>
              </a:spcAft>
              <a:defRPr/>
            </a:pPr>
            <a:r>
              <a:rPr lang="en-US" sz="1979" kern="1200">
                <a:solidFill>
                  <a:srgbClr val="000000"/>
                </a:solidFill>
                <a:latin typeface="Trebuchet MS" panose="020B0703020202090204" pitchFamily="34" charset="0"/>
                <a:ea typeface="+mn-ea"/>
                <a:cs typeface="Arial" panose="020B0604020202020204" pitchFamily="34" charset="0"/>
              </a:rPr>
              <a:t>Eco </a:t>
            </a:r>
            <a:r>
              <a:rPr lang="en-US" sz="1979" kern="1200" err="1">
                <a:solidFill>
                  <a:srgbClr val="000000"/>
                </a:solidFill>
                <a:latin typeface="Trebuchet MS" panose="020B0703020202090204" pitchFamily="34" charset="0"/>
                <a:ea typeface="+mn-ea"/>
                <a:cs typeface="Arial" panose="020B0604020202020204" pitchFamily="34" charset="0"/>
              </a:rPr>
              <a:t>Baltia</a:t>
            </a:r>
            <a:r>
              <a:rPr lang="en-US" sz="1979" kern="1200">
                <a:solidFill>
                  <a:srgbClr val="000000"/>
                </a:solidFill>
                <a:latin typeface="Trebuchet MS" panose="020B0703020202090204" pitchFamily="34" charset="0"/>
                <a:ea typeface="+mn-ea"/>
                <a:cs typeface="Arial" panose="020B0604020202020204" pitchFamily="34" charset="0"/>
              </a:rPr>
              <a:t>, thanks to its vertically integrated business units, is able to offer comprehensive waste services that ultimately allow for higher margins</a:t>
            </a:r>
          </a:p>
          <a:p>
            <a:pPr algn="ctr" defTabSz="858634" rtl="0" fontAlgn="base">
              <a:spcBef>
                <a:spcPct val="0"/>
              </a:spcBef>
              <a:spcAft>
                <a:spcPts val="495"/>
              </a:spcAft>
              <a:defRPr/>
            </a:pPr>
            <a:endParaRPr lang="en-US" sz="1649" b="1" kern="1200">
              <a:solidFill>
                <a:srgbClr val="7FB439"/>
              </a:solidFill>
              <a:latin typeface="Trebuchet MS" panose="020B0703020202090204" pitchFamily="34" charset="0"/>
              <a:ea typeface="+mn-ea"/>
              <a:cs typeface="Arial" panose="020B0604020202020204" pitchFamily="34" charset="0"/>
            </a:endParaRPr>
          </a:p>
        </p:txBody>
      </p:sp>
      <p:sp>
        <p:nvSpPr>
          <p:cNvPr id="57" name="Rectangle 56">
            <a:extLst>
              <a:ext uri="{FF2B5EF4-FFF2-40B4-BE49-F238E27FC236}">
                <a16:creationId xmlns:a16="http://schemas.microsoft.com/office/drawing/2014/main" id="{33582962-8211-8FF6-0547-27D215AA687D}"/>
              </a:ext>
            </a:extLst>
          </p:cNvPr>
          <p:cNvSpPr/>
          <p:nvPr/>
        </p:nvSpPr>
        <p:spPr>
          <a:xfrm>
            <a:off x="11533852" y="2604960"/>
            <a:ext cx="4576301" cy="1518125"/>
          </a:xfrm>
          <a:prstGeom prst="rect">
            <a:avLst/>
          </a:prstGeom>
          <a:noFill/>
          <a:ln>
            <a:solidFill>
              <a:srgbClr val="80B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LV" sz="2968" kern="1200">
              <a:solidFill>
                <a:srgbClr val="FFFFFF"/>
              </a:solidFill>
              <a:latin typeface="Avenir Light"/>
            </a:endParaRPr>
          </a:p>
        </p:txBody>
      </p:sp>
      <p:sp>
        <p:nvSpPr>
          <p:cNvPr id="58" name="Rectangle 57">
            <a:extLst>
              <a:ext uri="{FF2B5EF4-FFF2-40B4-BE49-F238E27FC236}">
                <a16:creationId xmlns:a16="http://schemas.microsoft.com/office/drawing/2014/main" id="{A347BF6D-24B6-1277-53AC-17B7A5BBDB08}"/>
              </a:ext>
            </a:extLst>
          </p:cNvPr>
          <p:cNvSpPr/>
          <p:nvPr/>
        </p:nvSpPr>
        <p:spPr>
          <a:xfrm>
            <a:off x="11533852" y="4340820"/>
            <a:ext cx="4576301" cy="1518125"/>
          </a:xfrm>
          <a:prstGeom prst="rect">
            <a:avLst/>
          </a:prstGeom>
          <a:noFill/>
          <a:ln>
            <a:solidFill>
              <a:srgbClr val="80B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LV" sz="2968" kern="1200">
              <a:solidFill>
                <a:srgbClr val="FFFFFF"/>
              </a:solidFill>
              <a:latin typeface="Avenir Light"/>
            </a:endParaRPr>
          </a:p>
        </p:txBody>
      </p:sp>
      <p:sp>
        <p:nvSpPr>
          <p:cNvPr id="59" name="Rectangle 58">
            <a:extLst>
              <a:ext uri="{FF2B5EF4-FFF2-40B4-BE49-F238E27FC236}">
                <a16:creationId xmlns:a16="http://schemas.microsoft.com/office/drawing/2014/main" id="{A937537F-F74B-A3E1-47E5-DFEA41F00633}"/>
              </a:ext>
            </a:extLst>
          </p:cNvPr>
          <p:cNvSpPr/>
          <p:nvPr/>
        </p:nvSpPr>
        <p:spPr>
          <a:xfrm>
            <a:off x="11533852" y="7805294"/>
            <a:ext cx="4576301" cy="2394083"/>
          </a:xfrm>
          <a:prstGeom prst="rect">
            <a:avLst/>
          </a:prstGeom>
          <a:noFill/>
          <a:ln>
            <a:solidFill>
              <a:srgbClr val="80B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LV" sz="2968" kern="1200">
              <a:solidFill>
                <a:srgbClr val="FFFFFF"/>
              </a:solidFill>
              <a:latin typeface="Avenir Light"/>
            </a:endParaRPr>
          </a:p>
        </p:txBody>
      </p:sp>
      <p:sp>
        <p:nvSpPr>
          <p:cNvPr id="60" name="Rectangle 59">
            <a:extLst>
              <a:ext uri="{FF2B5EF4-FFF2-40B4-BE49-F238E27FC236}">
                <a16:creationId xmlns:a16="http://schemas.microsoft.com/office/drawing/2014/main" id="{8FF14176-F65A-7067-3689-4608F759CC76}"/>
              </a:ext>
            </a:extLst>
          </p:cNvPr>
          <p:cNvSpPr/>
          <p:nvPr/>
        </p:nvSpPr>
        <p:spPr>
          <a:xfrm>
            <a:off x="11533852" y="6076678"/>
            <a:ext cx="4576301" cy="1518125"/>
          </a:xfrm>
          <a:prstGeom prst="rect">
            <a:avLst/>
          </a:prstGeom>
          <a:noFill/>
          <a:ln>
            <a:solidFill>
              <a:srgbClr val="80B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507846" rtl="0"/>
            <a:endParaRPr lang="en-LV" sz="2968" kern="1200">
              <a:solidFill>
                <a:srgbClr val="FFFFFF"/>
              </a:solidFill>
              <a:latin typeface="Avenir Light"/>
            </a:endParaRPr>
          </a:p>
        </p:txBody>
      </p:sp>
      <p:sp>
        <p:nvSpPr>
          <p:cNvPr id="61" name="TextBox 60">
            <a:extLst>
              <a:ext uri="{FF2B5EF4-FFF2-40B4-BE49-F238E27FC236}">
                <a16:creationId xmlns:a16="http://schemas.microsoft.com/office/drawing/2014/main" id="{096CFD12-1599-C217-1D33-25BC5889F544}"/>
              </a:ext>
            </a:extLst>
          </p:cNvPr>
          <p:cNvSpPr txBox="1"/>
          <p:nvPr/>
        </p:nvSpPr>
        <p:spPr>
          <a:xfrm>
            <a:off x="11800953" y="8455450"/>
            <a:ext cx="4042098" cy="1171603"/>
          </a:xfrm>
          <a:prstGeom prst="rect">
            <a:avLst/>
          </a:prstGeom>
          <a:noFill/>
        </p:spPr>
        <p:txBody>
          <a:bodyPr wrap="square">
            <a:spAutoFit/>
          </a:bodyPr>
          <a:lstStyle/>
          <a:p>
            <a:pPr algn="ctr" defTabSz="858634" rtl="0" fontAlgn="base">
              <a:spcBef>
                <a:spcPct val="0"/>
              </a:spcBef>
              <a:spcAft>
                <a:spcPts val="495"/>
              </a:spcAft>
              <a:defRPr/>
            </a:pPr>
            <a:r>
              <a:rPr lang="en-US" sz="1649" b="1" kern="1200">
                <a:solidFill>
                  <a:srgbClr val="80B641"/>
                </a:solidFill>
                <a:latin typeface="Trebuchet MS" panose="020B0703020202090204" pitchFamily="34" charset="0"/>
                <a:ea typeface="+mn-ea"/>
                <a:cs typeface="Arial" panose="020B0604020202020204" pitchFamily="34" charset="0"/>
              </a:rPr>
              <a:t>SUPPORTIVE EU REGULATIONS</a:t>
            </a:r>
            <a:r>
              <a:rPr lang="lv-LV" sz="1649" b="1" kern="1200">
                <a:solidFill>
                  <a:srgbClr val="80B641"/>
                </a:solidFill>
                <a:latin typeface="Trebuchet MS" panose="020B0703020202090204" pitchFamily="34" charset="0"/>
                <a:ea typeface="+mn-ea"/>
                <a:cs typeface="Arial" panose="020B0604020202020204" pitchFamily="34" charset="0"/>
              </a:rPr>
              <a:t> </a:t>
            </a:r>
            <a:r>
              <a:rPr lang="en-US" sz="1649" b="1" kern="1200">
                <a:solidFill>
                  <a:srgbClr val="80B641"/>
                </a:solidFill>
                <a:latin typeface="Trebuchet MS" panose="020B0703020202090204" pitchFamily="34" charset="0"/>
                <a:ea typeface="+mn-ea"/>
                <a:cs typeface="Arial" panose="020B0604020202020204" pitchFamily="34" charset="0"/>
              </a:rPr>
              <a:t>FOR POLYMERS INDUSTRY AND PACKAGING RECYCLING</a:t>
            </a:r>
          </a:p>
          <a:p>
            <a:pPr algn="ctr" defTabSz="858634" rtl="0" fontAlgn="base">
              <a:spcBef>
                <a:spcPct val="0"/>
              </a:spcBef>
              <a:spcAft>
                <a:spcPts val="495"/>
              </a:spcAft>
              <a:defRPr/>
            </a:pPr>
            <a:endParaRPr lang="en-US" sz="1649" b="1" kern="1200">
              <a:solidFill>
                <a:srgbClr val="80B641"/>
              </a:solidFill>
              <a:latin typeface="Trebuchet MS" panose="020B070302020209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EAF881A2-D22C-5FB0-A6A6-5B9B872E3814}"/>
              </a:ext>
            </a:extLst>
          </p:cNvPr>
          <p:cNvSpPr txBox="1"/>
          <p:nvPr/>
        </p:nvSpPr>
        <p:spPr>
          <a:xfrm>
            <a:off x="12205886" y="3037221"/>
            <a:ext cx="3232232" cy="599908"/>
          </a:xfrm>
          <a:prstGeom prst="rect">
            <a:avLst/>
          </a:prstGeom>
          <a:noFill/>
        </p:spPr>
        <p:txBody>
          <a:bodyPr wrap="square">
            <a:spAutoFit/>
          </a:bodyPr>
          <a:lstStyle/>
          <a:p>
            <a:pPr algn="ctr" defTabSz="858634" rtl="0" fontAlgn="base">
              <a:spcBef>
                <a:spcPct val="0"/>
              </a:spcBef>
              <a:spcAft>
                <a:spcPts val="495"/>
              </a:spcAft>
              <a:defRPr/>
            </a:pPr>
            <a:r>
              <a:rPr lang="en-US" sz="1649" b="1" kern="1200">
                <a:solidFill>
                  <a:srgbClr val="80B641"/>
                </a:solidFill>
                <a:latin typeface="Trebuchet MS" panose="020B0703020202090204" pitchFamily="34" charset="0"/>
                <a:ea typeface="+mn-ea"/>
                <a:cs typeface="Arial" panose="020B0604020202020204" pitchFamily="34" charset="0"/>
              </a:rPr>
              <a:t>LONG-TERM COOPERATION WITH MUNICIPALITIES</a:t>
            </a:r>
          </a:p>
        </p:txBody>
      </p:sp>
      <p:sp>
        <p:nvSpPr>
          <p:cNvPr id="63" name="TextBox 62">
            <a:extLst>
              <a:ext uri="{FF2B5EF4-FFF2-40B4-BE49-F238E27FC236}">
                <a16:creationId xmlns:a16="http://schemas.microsoft.com/office/drawing/2014/main" id="{6C180B04-EF21-A167-D5EC-9B7A01A93668}"/>
              </a:ext>
            </a:extLst>
          </p:cNvPr>
          <p:cNvSpPr txBox="1"/>
          <p:nvPr/>
        </p:nvSpPr>
        <p:spPr>
          <a:xfrm>
            <a:off x="12205886" y="4694721"/>
            <a:ext cx="3232232" cy="664028"/>
          </a:xfrm>
          <a:prstGeom prst="rect">
            <a:avLst/>
          </a:prstGeom>
          <a:noFill/>
        </p:spPr>
        <p:txBody>
          <a:bodyPr wrap="square">
            <a:spAutoFit/>
          </a:bodyPr>
          <a:lstStyle/>
          <a:p>
            <a:pPr algn="ctr" defTabSz="858634" rtl="0" fontAlgn="base">
              <a:spcBef>
                <a:spcPct val="0"/>
              </a:spcBef>
              <a:spcAft>
                <a:spcPts val="495"/>
              </a:spcAft>
              <a:defRPr/>
            </a:pPr>
            <a:r>
              <a:rPr lang="en-US" sz="1649" b="1" kern="1200">
                <a:solidFill>
                  <a:srgbClr val="80B641"/>
                </a:solidFill>
                <a:latin typeface="Trebuchet MS" panose="020B0703020202090204" pitchFamily="34" charset="0"/>
                <a:ea typeface="+mn-ea"/>
                <a:cs typeface="Arial" panose="020B0604020202020204" pitchFamily="34" charset="0"/>
              </a:rPr>
              <a:t>HIGHLY EXPERIENCED   </a:t>
            </a:r>
          </a:p>
          <a:p>
            <a:pPr algn="ctr" defTabSz="858634" rtl="0" fontAlgn="base">
              <a:spcBef>
                <a:spcPct val="0"/>
              </a:spcBef>
              <a:spcAft>
                <a:spcPts val="495"/>
              </a:spcAft>
              <a:defRPr/>
            </a:pPr>
            <a:r>
              <a:rPr lang="en-US" sz="1649" b="1" kern="1200">
                <a:solidFill>
                  <a:srgbClr val="80B641"/>
                </a:solidFill>
                <a:latin typeface="Trebuchet MS" panose="020B0703020202090204" pitchFamily="34" charset="0"/>
                <a:ea typeface="+mn-ea"/>
                <a:cs typeface="Arial" panose="020B0604020202020204" pitchFamily="34" charset="0"/>
              </a:rPr>
              <a:t>C-LEVEL TEAM</a:t>
            </a:r>
          </a:p>
        </p:txBody>
      </p:sp>
      <p:sp>
        <p:nvSpPr>
          <p:cNvPr id="64" name="TextBox 63">
            <a:extLst>
              <a:ext uri="{FF2B5EF4-FFF2-40B4-BE49-F238E27FC236}">
                <a16:creationId xmlns:a16="http://schemas.microsoft.com/office/drawing/2014/main" id="{64DD205B-EFC3-ABD2-35D5-6902946CD5FC}"/>
              </a:ext>
            </a:extLst>
          </p:cNvPr>
          <p:cNvSpPr txBox="1"/>
          <p:nvPr/>
        </p:nvSpPr>
        <p:spPr>
          <a:xfrm>
            <a:off x="12205886" y="6507644"/>
            <a:ext cx="3232232" cy="599908"/>
          </a:xfrm>
          <a:prstGeom prst="rect">
            <a:avLst/>
          </a:prstGeom>
          <a:noFill/>
        </p:spPr>
        <p:txBody>
          <a:bodyPr wrap="square">
            <a:spAutoFit/>
          </a:bodyPr>
          <a:lstStyle/>
          <a:p>
            <a:pPr algn="ctr" defTabSz="858634" rtl="0" fontAlgn="base">
              <a:spcBef>
                <a:spcPct val="0"/>
              </a:spcBef>
              <a:spcAft>
                <a:spcPts val="495"/>
              </a:spcAft>
              <a:defRPr/>
            </a:pPr>
            <a:r>
              <a:rPr lang="en-US" sz="1649" b="1" kern="1200">
                <a:solidFill>
                  <a:srgbClr val="80B641"/>
                </a:solidFill>
                <a:latin typeface="Trebuchet MS" panose="020B0703020202090204" pitchFamily="34" charset="0"/>
                <a:ea typeface="+mn-ea"/>
                <a:cs typeface="Arial" panose="020B0604020202020204" pitchFamily="34" charset="0"/>
              </a:rPr>
              <a:t>RESILIENT AND SUSTAINABLE FINANCIAL PERFORMANCE</a:t>
            </a:r>
          </a:p>
        </p:txBody>
      </p:sp>
      <p:sp>
        <p:nvSpPr>
          <p:cNvPr id="79" name="object 79">
            <a:extLst>
              <a:ext uri="{FF2B5EF4-FFF2-40B4-BE49-F238E27FC236}">
                <a16:creationId xmlns:a16="http://schemas.microsoft.com/office/drawing/2014/main" id="{FA5DC10D-FEAC-A1CA-A038-96EB6C6728F2}"/>
              </a:ext>
            </a:extLst>
          </p:cNvPr>
          <p:cNvSpPr txBox="1">
            <a:spLocks/>
          </p:cNvSpPr>
          <p:nvPr/>
        </p:nvSpPr>
        <p:spPr>
          <a:xfrm>
            <a:off x="1146561" y="1106092"/>
            <a:ext cx="11882442" cy="1243091"/>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565" marR="4188" defTabSz="1507846">
              <a:lnSpc>
                <a:spcPct val="100499"/>
              </a:lnSpc>
              <a:spcBef>
                <a:spcPts val="94"/>
              </a:spcBef>
            </a:pPr>
            <a:r>
              <a:rPr lang="lv-LV" sz="3958" dirty="0">
                <a:solidFill>
                  <a:srgbClr val="000000"/>
                </a:solidFill>
              </a:rPr>
              <a:t>ECO BALTIA CORE STRENGHTS </a:t>
            </a:r>
            <a:endParaRPr lang="lv-LV" sz="3958" dirty="0">
              <a:solidFill>
                <a:srgbClr val="000000"/>
              </a:solidFill>
              <a:highlight>
                <a:srgbClr val="00FF00"/>
              </a:highlight>
            </a:endParaRPr>
          </a:p>
          <a:p>
            <a:pPr marL="12565" marR="4188" defTabSz="1507846">
              <a:lnSpc>
                <a:spcPct val="100499"/>
              </a:lnSpc>
              <a:spcBef>
                <a:spcPts val="94"/>
              </a:spcBef>
            </a:pPr>
            <a:endParaRPr lang="en-US" sz="3958" dirty="0">
              <a:solidFill>
                <a:srgbClr val="000000"/>
              </a:solidFill>
            </a:endParaRPr>
          </a:p>
        </p:txBody>
      </p:sp>
      <p:sp>
        <p:nvSpPr>
          <p:cNvPr id="4" name="object 10">
            <a:extLst>
              <a:ext uri="{FF2B5EF4-FFF2-40B4-BE49-F238E27FC236}">
                <a16:creationId xmlns:a16="http://schemas.microsoft.com/office/drawing/2014/main" id="{0A5B8AFE-47A7-FA32-01A5-12798BA3690A}"/>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endParaRPr sz="1789">
              <a:latin typeface="Avenir Light"/>
              <a:ea typeface="+mn-ea"/>
              <a:cs typeface="+mn-cs"/>
            </a:endParaRPr>
          </a:p>
        </p:txBody>
      </p:sp>
      <p:grpSp>
        <p:nvGrpSpPr>
          <p:cNvPr id="17" name="Group 16">
            <a:extLst>
              <a:ext uri="{FF2B5EF4-FFF2-40B4-BE49-F238E27FC236}">
                <a16:creationId xmlns:a16="http://schemas.microsoft.com/office/drawing/2014/main" id="{66EF6BE7-8C27-1AA2-3032-93EECAD858D3}"/>
              </a:ext>
            </a:extLst>
          </p:cNvPr>
          <p:cNvGrpSpPr/>
          <p:nvPr/>
        </p:nvGrpSpPr>
        <p:grpSpPr>
          <a:xfrm>
            <a:off x="17185683" y="10358518"/>
            <a:ext cx="1771855" cy="487770"/>
            <a:chOff x="9840014" y="6262360"/>
            <a:chExt cx="1074530" cy="295805"/>
          </a:xfrm>
        </p:grpSpPr>
        <p:grpSp>
          <p:nvGrpSpPr>
            <p:cNvPr id="18" name="object 2">
              <a:extLst>
                <a:ext uri="{FF2B5EF4-FFF2-40B4-BE49-F238E27FC236}">
                  <a16:creationId xmlns:a16="http://schemas.microsoft.com/office/drawing/2014/main" id="{998C6020-B3F3-4FAA-EF6C-7E1611178511}"/>
                </a:ext>
              </a:extLst>
            </p:cNvPr>
            <p:cNvGrpSpPr/>
            <p:nvPr/>
          </p:nvGrpSpPr>
          <p:grpSpPr>
            <a:xfrm>
              <a:off x="10107672" y="6262360"/>
              <a:ext cx="395934" cy="295227"/>
              <a:chOff x="17249685" y="10385080"/>
              <a:chExt cx="656590" cy="489584"/>
            </a:xfrm>
          </p:grpSpPr>
          <p:sp>
            <p:nvSpPr>
              <p:cNvPr id="40" name="object 3">
                <a:extLst>
                  <a:ext uri="{FF2B5EF4-FFF2-40B4-BE49-F238E27FC236}">
                    <a16:creationId xmlns:a16="http://schemas.microsoft.com/office/drawing/2014/main" id="{29853649-AA1F-AE1C-0875-2C1DCD5CA1A3}"/>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41" name="object 4">
                <a:extLst>
                  <a:ext uri="{FF2B5EF4-FFF2-40B4-BE49-F238E27FC236}">
                    <a16:creationId xmlns:a16="http://schemas.microsoft.com/office/drawing/2014/main" id="{3BA8C796-D9B0-BC11-EC0A-CC6A0660FD30}"/>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nvGrpSpPr>
            <p:cNvPr id="19" name="Group 18">
              <a:extLst>
                <a:ext uri="{FF2B5EF4-FFF2-40B4-BE49-F238E27FC236}">
                  <a16:creationId xmlns:a16="http://schemas.microsoft.com/office/drawing/2014/main" id="{8B4E8789-C614-C7F3-6759-964179BF323F}"/>
                </a:ext>
              </a:extLst>
            </p:cNvPr>
            <p:cNvGrpSpPr/>
            <p:nvPr/>
          </p:nvGrpSpPr>
          <p:grpSpPr>
            <a:xfrm>
              <a:off x="9840014" y="6359815"/>
              <a:ext cx="1074530" cy="198350"/>
              <a:chOff x="9840014" y="6359815"/>
              <a:chExt cx="1074530" cy="198350"/>
            </a:xfrm>
          </p:grpSpPr>
          <p:grpSp>
            <p:nvGrpSpPr>
              <p:cNvPr id="21" name="object 5">
                <a:extLst>
                  <a:ext uri="{FF2B5EF4-FFF2-40B4-BE49-F238E27FC236}">
                    <a16:creationId xmlns:a16="http://schemas.microsoft.com/office/drawing/2014/main" id="{27E85A01-4907-8EE6-B1F3-2D1073113B6F}"/>
                  </a:ext>
                </a:extLst>
              </p:cNvPr>
              <p:cNvGrpSpPr/>
              <p:nvPr/>
            </p:nvGrpSpPr>
            <p:grpSpPr>
              <a:xfrm>
                <a:off x="9840014" y="6359815"/>
                <a:ext cx="297141" cy="198350"/>
                <a:chOff x="16805817" y="10546693"/>
                <a:chExt cx="492759" cy="328930"/>
              </a:xfrm>
            </p:grpSpPr>
            <p:pic>
              <p:nvPicPr>
                <p:cNvPr id="38" name="object 6">
                  <a:extLst>
                    <a:ext uri="{FF2B5EF4-FFF2-40B4-BE49-F238E27FC236}">
                      <a16:creationId xmlns:a16="http://schemas.microsoft.com/office/drawing/2014/main" id="{480E2831-96B8-3B1A-04CF-DF4527B2DBA9}"/>
                    </a:ext>
                  </a:extLst>
                </p:cNvPr>
                <p:cNvPicPr/>
                <p:nvPr/>
              </p:nvPicPr>
              <p:blipFill>
                <a:blip r:embed="rId5"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39" name="object 7">
                  <a:extLst>
                    <a:ext uri="{FF2B5EF4-FFF2-40B4-BE49-F238E27FC236}">
                      <a16:creationId xmlns:a16="http://schemas.microsoft.com/office/drawing/2014/main" id="{BB0ACDDD-75AE-DA0C-8128-D6FB8EE6506A}"/>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nvGrpSpPr>
              <p:cNvPr id="33" name="object 8">
                <a:extLst>
                  <a:ext uri="{FF2B5EF4-FFF2-40B4-BE49-F238E27FC236}">
                    <a16:creationId xmlns:a16="http://schemas.microsoft.com/office/drawing/2014/main" id="{914FE1E6-EACE-1E88-7537-E7F1C410A506}"/>
                  </a:ext>
                </a:extLst>
              </p:cNvPr>
              <p:cNvGrpSpPr/>
              <p:nvPr/>
            </p:nvGrpSpPr>
            <p:grpSpPr>
              <a:xfrm>
                <a:off x="10375784" y="6461756"/>
                <a:ext cx="538760" cy="91899"/>
                <a:chOff x="17694304" y="10715745"/>
                <a:chExt cx="893444" cy="152400"/>
              </a:xfrm>
            </p:grpSpPr>
            <p:pic>
              <p:nvPicPr>
                <p:cNvPr id="36" name="object 9">
                  <a:extLst>
                    <a:ext uri="{FF2B5EF4-FFF2-40B4-BE49-F238E27FC236}">
                      <a16:creationId xmlns:a16="http://schemas.microsoft.com/office/drawing/2014/main" id="{8D637885-DF92-70FB-AF7F-BE2C8E5CF277}"/>
                    </a:ext>
                  </a:extLst>
                </p:cNvPr>
                <p:cNvPicPr/>
                <p:nvPr/>
              </p:nvPicPr>
              <p:blipFill>
                <a:blip r:embed="rId6"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37" name="object 10">
                  <a:extLst>
                    <a:ext uri="{FF2B5EF4-FFF2-40B4-BE49-F238E27FC236}">
                      <a16:creationId xmlns:a16="http://schemas.microsoft.com/office/drawing/2014/main" id="{AFED7983-7657-CE72-A9FD-CA93803F10DE}"/>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grpSp>
      <p:sp>
        <p:nvSpPr>
          <p:cNvPr id="42" name="TextBox 41">
            <a:extLst>
              <a:ext uri="{FF2B5EF4-FFF2-40B4-BE49-F238E27FC236}">
                <a16:creationId xmlns:a16="http://schemas.microsoft.com/office/drawing/2014/main" id="{4E06AE9D-FF99-4D32-97B2-DD50A984DFBF}"/>
              </a:ext>
            </a:extLst>
          </p:cNvPr>
          <p:cNvSpPr txBox="1"/>
          <p:nvPr/>
        </p:nvSpPr>
        <p:spPr>
          <a:xfrm>
            <a:off x="1180801" y="10817045"/>
            <a:ext cx="13832495" cy="355257"/>
          </a:xfrm>
          <a:prstGeom prst="rect">
            <a:avLst/>
          </a:prstGeom>
          <a:noFill/>
        </p:spPr>
        <p:txBody>
          <a:bodyPr wrap="square" lIns="150781" tIns="75390" rIns="150781" bIns="75390" rtlCol="0" anchor="t">
            <a:spAutoFit/>
          </a:bodyPr>
          <a:lstStyle/>
          <a:p>
            <a:pPr algn="l" defTabSz="1507846" rtl="0">
              <a:buClr>
                <a:srgbClr val="4F9D3A"/>
              </a:buClr>
            </a:pPr>
            <a:r>
              <a:rPr lang="en-US" sz="1319" kern="1200">
                <a:solidFill>
                  <a:srgbClr val="A7A9AC"/>
                </a:solidFill>
                <a:latin typeface="Trebuchet MS"/>
                <a:ea typeface="+mn-ea"/>
                <a:cs typeface="+mn-cs"/>
              </a:rPr>
              <a:t>Company rankings are determined through peer comparison based on turnover data sourced from commercial registries.</a:t>
            </a:r>
          </a:p>
        </p:txBody>
      </p:sp>
    </p:spTree>
    <p:extLst>
      <p:ext uri="{BB962C8B-B14F-4D97-AF65-F5344CB8AC3E}">
        <p14:creationId xmlns:p14="http://schemas.microsoft.com/office/powerpoint/2010/main" val="2151192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11"/>
          <p:cNvGrpSpPr/>
          <p:nvPr/>
        </p:nvGrpSpPr>
        <p:grpSpPr>
          <a:xfrm>
            <a:off x="56829" y="4167095"/>
            <a:ext cx="17932681" cy="7109678"/>
            <a:chOff x="0" y="4158456"/>
            <a:chExt cx="18034635" cy="7150100"/>
          </a:xfrm>
        </p:grpSpPr>
        <p:sp>
          <p:nvSpPr>
            <p:cNvPr id="12" name="object 12"/>
            <p:cNvSpPr/>
            <p:nvPr/>
          </p:nvSpPr>
          <p:spPr>
            <a:xfrm>
              <a:off x="0" y="4158456"/>
              <a:ext cx="6469380" cy="7150100"/>
            </a:xfrm>
            <a:custGeom>
              <a:avLst/>
              <a:gdLst/>
              <a:ahLst/>
              <a:cxnLst/>
              <a:rect l="l" t="t" r="r" b="b"/>
              <a:pathLst>
                <a:path w="6469380" h="7150100">
                  <a:moveTo>
                    <a:pt x="3621442" y="114300"/>
                  </a:moveTo>
                  <a:lnTo>
                    <a:pt x="2986846" y="114300"/>
                  </a:lnTo>
                  <a:lnTo>
                    <a:pt x="3036458" y="127000"/>
                  </a:lnTo>
                  <a:lnTo>
                    <a:pt x="3085992" y="127000"/>
                  </a:lnTo>
                  <a:lnTo>
                    <a:pt x="3135440" y="139700"/>
                  </a:lnTo>
                  <a:lnTo>
                    <a:pt x="3184797" y="139700"/>
                  </a:lnTo>
                  <a:lnTo>
                    <a:pt x="3234055" y="152400"/>
                  </a:lnTo>
                  <a:lnTo>
                    <a:pt x="3283207" y="152400"/>
                  </a:lnTo>
                  <a:lnTo>
                    <a:pt x="3381168" y="177800"/>
                  </a:lnTo>
                  <a:lnTo>
                    <a:pt x="3429963" y="177800"/>
                  </a:lnTo>
                  <a:lnTo>
                    <a:pt x="3862317" y="292100"/>
                  </a:lnTo>
                  <a:lnTo>
                    <a:pt x="3909475" y="317500"/>
                  </a:lnTo>
                  <a:lnTo>
                    <a:pt x="4003182" y="342900"/>
                  </a:lnTo>
                  <a:lnTo>
                    <a:pt x="4049717" y="368300"/>
                  </a:lnTo>
                  <a:lnTo>
                    <a:pt x="4096030" y="381000"/>
                  </a:lnTo>
                  <a:lnTo>
                    <a:pt x="4142115" y="406400"/>
                  </a:lnTo>
                  <a:lnTo>
                    <a:pt x="4187964" y="419100"/>
                  </a:lnTo>
                  <a:lnTo>
                    <a:pt x="4323876" y="495300"/>
                  </a:lnTo>
                  <a:lnTo>
                    <a:pt x="4368524" y="508000"/>
                  </a:lnTo>
                  <a:lnTo>
                    <a:pt x="4456786" y="558800"/>
                  </a:lnTo>
                  <a:lnTo>
                    <a:pt x="4629017" y="660400"/>
                  </a:lnTo>
                  <a:lnTo>
                    <a:pt x="4754265" y="736600"/>
                  </a:lnTo>
                  <a:lnTo>
                    <a:pt x="4795238" y="774700"/>
                  </a:lnTo>
                  <a:lnTo>
                    <a:pt x="4915750" y="850900"/>
                  </a:lnTo>
                  <a:lnTo>
                    <a:pt x="4955101" y="889000"/>
                  </a:lnTo>
                  <a:lnTo>
                    <a:pt x="4994032" y="914400"/>
                  </a:lnTo>
                  <a:lnTo>
                    <a:pt x="5032540" y="952500"/>
                  </a:lnTo>
                  <a:lnTo>
                    <a:pt x="5070617" y="977900"/>
                  </a:lnTo>
                  <a:lnTo>
                    <a:pt x="5108259" y="1016000"/>
                  </a:lnTo>
                  <a:lnTo>
                    <a:pt x="5145461" y="1041400"/>
                  </a:lnTo>
                  <a:lnTo>
                    <a:pt x="5182217" y="1079500"/>
                  </a:lnTo>
                  <a:lnTo>
                    <a:pt x="5218521" y="1117600"/>
                  </a:lnTo>
                  <a:lnTo>
                    <a:pt x="5254368" y="1143000"/>
                  </a:lnTo>
                  <a:lnTo>
                    <a:pt x="5289753" y="1181100"/>
                  </a:lnTo>
                  <a:lnTo>
                    <a:pt x="5324670" y="1219200"/>
                  </a:lnTo>
                  <a:lnTo>
                    <a:pt x="5359114" y="1257300"/>
                  </a:lnTo>
                  <a:lnTo>
                    <a:pt x="5393080" y="1295400"/>
                  </a:lnTo>
                  <a:lnTo>
                    <a:pt x="5426561" y="1333500"/>
                  </a:lnTo>
                  <a:lnTo>
                    <a:pt x="5459553" y="1371600"/>
                  </a:lnTo>
                  <a:lnTo>
                    <a:pt x="5492051" y="1409700"/>
                  </a:lnTo>
                  <a:lnTo>
                    <a:pt x="5524048" y="1447800"/>
                  </a:lnTo>
                  <a:lnTo>
                    <a:pt x="5555540" y="1485900"/>
                  </a:lnTo>
                  <a:lnTo>
                    <a:pt x="5586520" y="1524000"/>
                  </a:lnTo>
                  <a:lnTo>
                    <a:pt x="5616985" y="1562100"/>
                  </a:lnTo>
                  <a:lnTo>
                    <a:pt x="5646901" y="1600200"/>
                  </a:lnTo>
                  <a:lnTo>
                    <a:pt x="5676242" y="1638300"/>
                  </a:lnTo>
                  <a:lnTo>
                    <a:pt x="5705003" y="1676400"/>
                  </a:lnTo>
                  <a:lnTo>
                    <a:pt x="5733183" y="1727200"/>
                  </a:lnTo>
                  <a:lnTo>
                    <a:pt x="5760778" y="1765300"/>
                  </a:lnTo>
                  <a:lnTo>
                    <a:pt x="5787786" y="1803400"/>
                  </a:lnTo>
                  <a:lnTo>
                    <a:pt x="5814204" y="1854200"/>
                  </a:lnTo>
                  <a:lnTo>
                    <a:pt x="5840030" y="1892300"/>
                  </a:lnTo>
                  <a:lnTo>
                    <a:pt x="5865260" y="1930400"/>
                  </a:lnTo>
                  <a:lnTo>
                    <a:pt x="5889892" y="1981200"/>
                  </a:lnTo>
                  <a:lnTo>
                    <a:pt x="5913923" y="2019300"/>
                  </a:lnTo>
                  <a:lnTo>
                    <a:pt x="5937351" y="2070100"/>
                  </a:lnTo>
                  <a:lnTo>
                    <a:pt x="5960172" y="2108200"/>
                  </a:lnTo>
                  <a:lnTo>
                    <a:pt x="5982384" y="2159000"/>
                  </a:lnTo>
                  <a:lnTo>
                    <a:pt x="6003985" y="2197100"/>
                  </a:lnTo>
                  <a:lnTo>
                    <a:pt x="6024971" y="2247900"/>
                  </a:lnTo>
                  <a:lnTo>
                    <a:pt x="6045341" y="2286000"/>
                  </a:lnTo>
                  <a:lnTo>
                    <a:pt x="6065090" y="2336800"/>
                  </a:lnTo>
                  <a:lnTo>
                    <a:pt x="6084217" y="2387600"/>
                  </a:lnTo>
                  <a:lnTo>
                    <a:pt x="6102718" y="2425700"/>
                  </a:lnTo>
                  <a:lnTo>
                    <a:pt x="6120592" y="2476500"/>
                  </a:lnTo>
                  <a:lnTo>
                    <a:pt x="6137835" y="2514600"/>
                  </a:lnTo>
                  <a:lnTo>
                    <a:pt x="6154444" y="2565400"/>
                  </a:lnTo>
                  <a:lnTo>
                    <a:pt x="6170417" y="2616200"/>
                  </a:lnTo>
                  <a:lnTo>
                    <a:pt x="6185752" y="2667000"/>
                  </a:lnTo>
                  <a:lnTo>
                    <a:pt x="6200445" y="2705100"/>
                  </a:lnTo>
                  <a:lnTo>
                    <a:pt x="6214493" y="2755900"/>
                  </a:lnTo>
                  <a:lnTo>
                    <a:pt x="6227894" y="2806700"/>
                  </a:lnTo>
                  <a:lnTo>
                    <a:pt x="6240646" y="2857500"/>
                  </a:lnTo>
                  <a:lnTo>
                    <a:pt x="6252745" y="2908300"/>
                  </a:lnTo>
                  <a:lnTo>
                    <a:pt x="6264189" y="2946400"/>
                  </a:lnTo>
                  <a:lnTo>
                    <a:pt x="6274976" y="2997200"/>
                  </a:lnTo>
                  <a:lnTo>
                    <a:pt x="6285101" y="3048000"/>
                  </a:lnTo>
                  <a:lnTo>
                    <a:pt x="6294563" y="3098800"/>
                  </a:lnTo>
                  <a:lnTo>
                    <a:pt x="6303360" y="3149600"/>
                  </a:lnTo>
                  <a:lnTo>
                    <a:pt x="6311487" y="3200400"/>
                  </a:lnTo>
                  <a:lnTo>
                    <a:pt x="6318937" y="3251200"/>
                  </a:lnTo>
                  <a:lnTo>
                    <a:pt x="6325702" y="3289300"/>
                  </a:lnTo>
                  <a:lnTo>
                    <a:pt x="6331784" y="3340100"/>
                  </a:lnTo>
                  <a:lnTo>
                    <a:pt x="6337183" y="3390900"/>
                  </a:lnTo>
                  <a:lnTo>
                    <a:pt x="6341899" y="3441700"/>
                  </a:lnTo>
                  <a:lnTo>
                    <a:pt x="6345934" y="3492500"/>
                  </a:lnTo>
                  <a:lnTo>
                    <a:pt x="6349288" y="3543300"/>
                  </a:lnTo>
                  <a:lnTo>
                    <a:pt x="6351961" y="3594100"/>
                  </a:lnTo>
                  <a:lnTo>
                    <a:pt x="6353954" y="3644900"/>
                  </a:lnTo>
                  <a:lnTo>
                    <a:pt x="6355268" y="3695700"/>
                  </a:lnTo>
                  <a:lnTo>
                    <a:pt x="6355903" y="3746500"/>
                  </a:lnTo>
                  <a:lnTo>
                    <a:pt x="6355860" y="3797300"/>
                  </a:lnTo>
                  <a:lnTo>
                    <a:pt x="6355140" y="3848100"/>
                  </a:lnTo>
                  <a:lnTo>
                    <a:pt x="6353743" y="3886200"/>
                  </a:lnTo>
                  <a:lnTo>
                    <a:pt x="6351670" y="3937000"/>
                  </a:lnTo>
                  <a:lnTo>
                    <a:pt x="6348921" y="3987800"/>
                  </a:lnTo>
                  <a:lnTo>
                    <a:pt x="6345498" y="4038600"/>
                  </a:lnTo>
                  <a:lnTo>
                    <a:pt x="6341400" y="4089400"/>
                  </a:lnTo>
                  <a:lnTo>
                    <a:pt x="6336628" y="4140200"/>
                  </a:lnTo>
                  <a:lnTo>
                    <a:pt x="6331183" y="4191000"/>
                  </a:lnTo>
                  <a:lnTo>
                    <a:pt x="6325066" y="4241800"/>
                  </a:lnTo>
                  <a:lnTo>
                    <a:pt x="6318277" y="4292600"/>
                  </a:lnTo>
                  <a:lnTo>
                    <a:pt x="6310817" y="4343400"/>
                  </a:lnTo>
                  <a:lnTo>
                    <a:pt x="6302687" y="4381500"/>
                  </a:lnTo>
                  <a:lnTo>
                    <a:pt x="6293886" y="4432300"/>
                  </a:lnTo>
                  <a:lnTo>
                    <a:pt x="6284416" y="4483100"/>
                  </a:lnTo>
                  <a:lnTo>
                    <a:pt x="6274278" y="4533900"/>
                  </a:lnTo>
                  <a:lnTo>
                    <a:pt x="6263471" y="4584700"/>
                  </a:lnTo>
                  <a:lnTo>
                    <a:pt x="6251997" y="4635500"/>
                  </a:lnTo>
                  <a:lnTo>
                    <a:pt x="6239856" y="4673600"/>
                  </a:lnTo>
                  <a:lnTo>
                    <a:pt x="6227049" y="4724400"/>
                  </a:lnTo>
                  <a:lnTo>
                    <a:pt x="6213576" y="4775200"/>
                  </a:lnTo>
                  <a:lnTo>
                    <a:pt x="6199438" y="4826000"/>
                  </a:lnTo>
                  <a:lnTo>
                    <a:pt x="6184636" y="4876800"/>
                  </a:lnTo>
                  <a:lnTo>
                    <a:pt x="6169170" y="4914900"/>
                  </a:lnTo>
                  <a:lnTo>
                    <a:pt x="6153041" y="4965700"/>
                  </a:lnTo>
                  <a:lnTo>
                    <a:pt x="6136265" y="5016500"/>
                  </a:lnTo>
                  <a:lnTo>
                    <a:pt x="6118858" y="5054600"/>
                  </a:lnTo>
                  <a:lnTo>
                    <a:pt x="6100824" y="5105400"/>
                  </a:lnTo>
                  <a:lnTo>
                    <a:pt x="6082167" y="5156200"/>
                  </a:lnTo>
                  <a:lnTo>
                    <a:pt x="6062892" y="5194300"/>
                  </a:lnTo>
                  <a:lnTo>
                    <a:pt x="6043001" y="5245100"/>
                  </a:lnTo>
                  <a:lnTo>
                    <a:pt x="6022499" y="5295900"/>
                  </a:lnTo>
                  <a:lnTo>
                    <a:pt x="6001389" y="5334000"/>
                  </a:lnTo>
                  <a:lnTo>
                    <a:pt x="5979676" y="5384800"/>
                  </a:lnTo>
                  <a:lnTo>
                    <a:pt x="5957363" y="5422900"/>
                  </a:lnTo>
                  <a:lnTo>
                    <a:pt x="5934453" y="5473700"/>
                  </a:lnTo>
                  <a:lnTo>
                    <a:pt x="5910951" y="5511800"/>
                  </a:lnTo>
                  <a:lnTo>
                    <a:pt x="5886861" y="5562600"/>
                  </a:lnTo>
                  <a:lnTo>
                    <a:pt x="5862185" y="5600700"/>
                  </a:lnTo>
                  <a:lnTo>
                    <a:pt x="5836929" y="5638800"/>
                  </a:lnTo>
                  <a:lnTo>
                    <a:pt x="5811096" y="5689600"/>
                  </a:lnTo>
                  <a:lnTo>
                    <a:pt x="5784689" y="5727700"/>
                  </a:lnTo>
                  <a:lnTo>
                    <a:pt x="5757713" y="5765800"/>
                  </a:lnTo>
                  <a:lnTo>
                    <a:pt x="5730171" y="5816600"/>
                  </a:lnTo>
                  <a:lnTo>
                    <a:pt x="5702068" y="5854700"/>
                  </a:lnTo>
                  <a:lnTo>
                    <a:pt x="5673406" y="5892800"/>
                  </a:lnTo>
                  <a:lnTo>
                    <a:pt x="5644189" y="5930900"/>
                  </a:lnTo>
                  <a:lnTo>
                    <a:pt x="5614423" y="5969000"/>
                  </a:lnTo>
                  <a:lnTo>
                    <a:pt x="5584109" y="6007100"/>
                  </a:lnTo>
                  <a:lnTo>
                    <a:pt x="5553253" y="6045200"/>
                  </a:lnTo>
                  <a:lnTo>
                    <a:pt x="5521858" y="6083300"/>
                  </a:lnTo>
                  <a:lnTo>
                    <a:pt x="5489927" y="6121400"/>
                  </a:lnTo>
                  <a:lnTo>
                    <a:pt x="5457465" y="6159500"/>
                  </a:lnTo>
                  <a:lnTo>
                    <a:pt x="5424475" y="6197600"/>
                  </a:lnTo>
                  <a:lnTo>
                    <a:pt x="5390962" y="6235700"/>
                  </a:lnTo>
                  <a:lnTo>
                    <a:pt x="5356928" y="6273800"/>
                  </a:lnTo>
                  <a:lnTo>
                    <a:pt x="5322378" y="6311900"/>
                  </a:lnTo>
                  <a:lnTo>
                    <a:pt x="5287316" y="6350000"/>
                  </a:lnTo>
                  <a:lnTo>
                    <a:pt x="5251745" y="6388100"/>
                  </a:lnTo>
                  <a:lnTo>
                    <a:pt x="5215669" y="6413500"/>
                  </a:lnTo>
                  <a:lnTo>
                    <a:pt x="5142189" y="6489700"/>
                  </a:lnTo>
                  <a:lnTo>
                    <a:pt x="5104860" y="6515100"/>
                  </a:lnTo>
                  <a:lnTo>
                    <a:pt x="5067113" y="6553200"/>
                  </a:lnTo>
                  <a:lnTo>
                    <a:pt x="5028954" y="6578600"/>
                  </a:lnTo>
                  <a:lnTo>
                    <a:pt x="4990387" y="6616700"/>
                  </a:lnTo>
                  <a:lnTo>
                    <a:pt x="4951420" y="6642100"/>
                  </a:lnTo>
                  <a:lnTo>
                    <a:pt x="4912059" y="6680200"/>
                  </a:lnTo>
                  <a:lnTo>
                    <a:pt x="4832176" y="6731000"/>
                  </a:lnTo>
                  <a:lnTo>
                    <a:pt x="4791667" y="6769100"/>
                  </a:lnTo>
                  <a:lnTo>
                    <a:pt x="4667941" y="6845300"/>
                  </a:lnTo>
                  <a:lnTo>
                    <a:pt x="4541044" y="6921500"/>
                  </a:lnTo>
                  <a:lnTo>
                    <a:pt x="4367197" y="7023100"/>
                  </a:lnTo>
                  <a:lnTo>
                    <a:pt x="4322945" y="7035800"/>
                  </a:lnTo>
                  <a:lnTo>
                    <a:pt x="4233535" y="7086600"/>
                  </a:lnTo>
                  <a:lnTo>
                    <a:pt x="4188389" y="7099300"/>
                  </a:lnTo>
                  <a:lnTo>
                    <a:pt x="4142957" y="7124700"/>
                  </a:lnTo>
                  <a:lnTo>
                    <a:pt x="4097245" y="7137400"/>
                  </a:lnTo>
                  <a:lnTo>
                    <a:pt x="4065103" y="7150100"/>
                  </a:lnTo>
                  <a:lnTo>
                    <a:pt x="4354362" y="7150100"/>
                  </a:lnTo>
                  <a:lnTo>
                    <a:pt x="4398888" y="7124700"/>
                  </a:lnTo>
                  <a:lnTo>
                    <a:pt x="4443115" y="7112000"/>
                  </a:lnTo>
                  <a:lnTo>
                    <a:pt x="4616905" y="7010400"/>
                  </a:lnTo>
                  <a:lnTo>
                    <a:pt x="4785434" y="6908800"/>
                  </a:lnTo>
                  <a:lnTo>
                    <a:pt x="4826701" y="6870700"/>
                  </a:lnTo>
                  <a:lnTo>
                    <a:pt x="4948334" y="6794500"/>
                  </a:lnTo>
                  <a:lnTo>
                    <a:pt x="4988137" y="6756400"/>
                  </a:lnTo>
                  <a:lnTo>
                    <a:pt x="5027559" y="6731000"/>
                  </a:lnTo>
                  <a:lnTo>
                    <a:pt x="5066595" y="6692900"/>
                  </a:lnTo>
                  <a:lnTo>
                    <a:pt x="5105239" y="6667500"/>
                  </a:lnTo>
                  <a:lnTo>
                    <a:pt x="5143485" y="6629400"/>
                  </a:lnTo>
                  <a:lnTo>
                    <a:pt x="5181328" y="6604000"/>
                  </a:lnTo>
                  <a:lnTo>
                    <a:pt x="5218762" y="6565900"/>
                  </a:lnTo>
                  <a:lnTo>
                    <a:pt x="5255781" y="6540500"/>
                  </a:lnTo>
                  <a:lnTo>
                    <a:pt x="5292476" y="6502400"/>
                  </a:lnTo>
                  <a:lnTo>
                    <a:pt x="5328681" y="6464300"/>
                  </a:lnTo>
                  <a:lnTo>
                    <a:pt x="5364395" y="6426200"/>
                  </a:lnTo>
                  <a:lnTo>
                    <a:pt x="5399613" y="6400800"/>
                  </a:lnTo>
                  <a:lnTo>
                    <a:pt x="5434330" y="6362700"/>
                  </a:lnTo>
                  <a:lnTo>
                    <a:pt x="5468545" y="6324600"/>
                  </a:lnTo>
                  <a:lnTo>
                    <a:pt x="5502253" y="6286500"/>
                  </a:lnTo>
                  <a:lnTo>
                    <a:pt x="5535450" y="6248400"/>
                  </a:lnTo>
                  <a:lnTo>
                    <a:pt x="5568133" y="6210300"/>
                  </a:lnTo>
                  <a:lnTo>
                    <a:pt x="5600299" y="6172200"/>
                  </a:lnTo>
                  <a:lnTo>
                    <a:pt x="5631943" y="6134100"/>
                  </a:lnTo>
                  <a:lnTo>
                    <a:pt x="5663062" y="6096000"/>
                  </a:lnTo>
                  <a:lnTo>
                    <a:pt x="5693653" y="6057900"/>
                  </a:lnTo>
                  <a:lnTo>
                    <a:pt x="5723711" y="6019800"/>
                  </a:lnTo>
                  <a:lnTo>
                    <a:pt x="5753234" y="5969000"/>
                  </a:lnTo>
                  <a:lnTo>
                    <a:pt x="5782217" y="5930900"/>
                  </a:lnTo>
                  <a:lnTo>
                    <a:pt x="5810657" y="5892800"/>
                  </a:lnTo>
                  <a:lnTo>
                    <a:pt x="5838551" y="5854700"/>
                  </a:lnTo>
                  <a:lnTo>
                    <a:pt x="5865894" y="5803900"/>
                  </a:lnTo>
                  <a:lnTo>
                    <a:pt x="5892684" y="5765800"/>
                  </a:lnTo>
                  <a:lnTo>
                    <a:pt x="5918915" y="5727700"/>
                  </a:lnTo>
                  <a:lnTo>
                    <a:pt x="5944586" y="5676900"/>
                  </a:lnTo>
                  <a:lnTo>
                    <a:pt x="5969692" y="5638800"/>
                  </a:lnTo>
                  <a:lnTo>
                    <a:pt x="5994230" y="5600700"/>
                  </a:lnTo>
                  <a:lnTo>
                    <a:pt x="6018196" y="5549900"/>
                  </a:lnTo>
                  <a:lnTo>
                    <a:pt x="6041586" y="5511800"/>
                  </a:lnTo>
                  <a:lnTo>
                    <a:pt x="6064397" y="5461000"/>
                  </a:lnTo>
                  <a:lnTo>
                    <a:pt x="6086625" y="5422900"/>
                  </a:lnTo>
                  <a:lnTo>
                    <a:pt x="6108267" y="5372100"/>
                  </a:lnTo>
                  <a:lnTo>
                    <a:pt x="6129318" y="5334000"/>
                  </a:lnTo>
                  <a:lnTo>
                    <a:pt x="6149776" y="5283200"/>
                  </a:lnTo>
                  <a:lnTo>
                    <a:pt x="6169637" y="5232400"/>
                  </a:lnTo>
                  <a:lnTo>
                    <a:pt x="6188897" y="5194300"/>
                  </a:lnTo>
                  <a:lnTo>
                    <a:pt x="6207552" y="5143500"/>
                  </a:lnTo>
                  <a:lnTo>
                    <a:pt x="6225600" y="5092700"/>
                  </a:lnTo>
                  <a:lnTo>
                    <a:pt x="6243035" y="5054600"/>
                  </a:lnTo>
                  <a:lnTo>
                    <a:pt x="6259855" y="5003800"/>
                  </a:lnTo>
                  <a:lnTo>
                    <a:pt x="6276042" y="4953000"/>
                  </a:lnTo>
                  <a:lnTo>
                    <a:pt x="6291582" y="4902200"/>
                  </a:lnTo>
                  <a:lnTo>
                    <a:pt x="6306474" y="4864100"/>
                  </a:lnTo>
                  <a:lnTo>
                    <a:pt x="6320717" y="4813300"/>
                  </a:lnTo>
                  <a:lnTo>
                    <a:pt x="6334312" y="4762500"/>
                  </a:lnTo>
                  <a:lnTo>
                    <a:pt x="6347257" y="4711700"/>
                  </a:lnTo>
                  <a:lnTo>
                    <a:pt x="6359552" y="4660900"/>
                  </a:lnTo>
                  <a:lnTo>
                    <a:pt x="6371196" y="4622800"/>
                  </a:lnTo>
                  <a:lnTo>
                    <a:pt x="6382189" y="4572000"/>
                  </a:lnTo>
                  <a:lnTo>
                    <a:pt x="6392530" y="4521200"/>
                  </a:lnTo>
                  <a:lnTo>
                    <a:pt x="6402219" y="4470400"/>
                  </a:lnTo>
                  <a:lnTo>
                    <a:pt x="6411254" y="4419600"/>
                  </a:lnTo>
                  <a:lnTo>
                    <a:pt x="6419636" y="4368800"/>
                  </a:lnTo>
                  <a:lnTo>
                    <a:pt x="6427364" y="4318000"/>
                  </a:lnTo>
                  <a:lnTo>
                    <a:pt x="6434437" y="4279900"/>
                  </a:lnTo>
                  <a:lnTo>
                    <a:pt x="6440854" y="4229100"/>
                  </a:lnTo>
                  <a:lnTo>
                    <a:pt x="6446616" y="4178300"/>
                  </a:lnTo>
                  <a:lnTo>
                    <a:pt x="6451721" y="4127500"/>
                  </a:lnTo>
                  <a:lnTo>
                    <a:pt x="6456169" y="4076700"/>
                  </a:lnTo>
                  <a:lnTo>
                    <a:pt x="6459959" y="4025900"/>
                  </a:lnTo>
                  <a:lnTo>
                    <a:pt x="6463091" y="3975100"/>
                  </a:lnTo>
                  <a:lnTo>
                    <a:pt x="6465564" y="3924300"/>
                  </a:lnTo>
                  <a:lnTo>
                    <a:pt x="6467377" y="3873500"/>
                  </a:lnTo>
                  <a:lnTo>
                    <a:pt x="6468530" y="3822700"/>
                  </a:lnTo>
                  <a:lnTo>
                    <a:pt x="6469023" y="3771900"/>
                  </a:lnTo>
                  <a:lnTo>
                    <a:pt x="6468854" y="3721100"/>
                  </a:lnTo>
                  <a:lnTo>
                    <a:pt x="6468024" y="3683000"/>
                  </a:lnTo>
                  <a:lnTo>
                    <a:pt x="6466531" y="3632200"/>
                  </a:lnTo>
                  <a:lnTo>
                    <a:pt x="6464375" y="3581400"/>
                  </a:lnTo>
                  <a:lnTo>
                    <a:pt x="6461556" y="3530600"/>
                  </a:lnTo>
                  <a:lnTo>
                    <a:pt x="6458072" y="3479800"/>
                  </a:lnTo>
                  <a:lnTo>
                    <a:pt x="6453924" y="3429000"/>
                  </a:lnTo>
                  <a:lnTo>
                    <a:pt x="6449110" y="3378200"/>
                  </a:lnTo>
                  <a:lnTo>
                    <a:pt x="6443631" y="3327400"/>
                  </a:lnTo>
                  <a:lnTo>
                    <a:pt x="6437484" y="3276600"/>
                  </a:lnTo>
                  <a:lnTo>
                    <a:pt x="6430671" y="3225800"/>
                  </a:lnTo>
                  <a:lnTo>
                    <a:pt x="6423190" y="3175000"/>
                  </a:lnTo>
                  <a:lnTo>
                    <a:pt x="6415047" y="3124200"/>
                  </a:lnTo>
                  <a:lnTo>
                    <a:pt x="6406252" y="3073400"/>
                  </a:lnTo>
                  <a:lnTo>
                    <a:pt x="6396806" y="3035300"/>
                  </a:lnTo>
                  <a:lnTo>
                    <a:pt x="6386712" y="2984500"/>
                  </a:lnTo>
                  <a:lnTo>
                    <a:pt x="6375973" y="2933700"/>
                  </a:lnTo>
                  <a:lnTo>
                    <a:pt x="6364592" y="2882900"/>
                  </a:lnTo>
                  <a:lnTo>
                    <a:pt x="6352572" y="2832100"/>
                  </a:lnTo>
                  <a:lnTo>
                    <a:pt x="6339913" y="2781300"/>
                  </a:lnTo>
                  <a:lnTo>
                    <a:pt x="6326621" y="2743200"/>
                  </a:lnTo>
                  <a:lnTo>
                    <a:pt x="6312696" y="2692400"/>
                  </a:lnTo>
                  <a:lnTo>
                    <a:pt x="6298141" y="2641600"/>
                  </a:lnTo>
                  <a:lnTo>
                    <a:pt x="6282960" y="2590800"/>
                  </a:lnTo>
                  <a:lnTo>
                    <a:pt x="6267154" y="2552700"/>
                  </a:lnTo>
                  <a:lnTo>
                    <a:pt x="6250727" y="2501900"/>
                  </a:lnTo>
                  <a:lnTo>
                    <a:pt x="6233680" y="2451100"/>
                  </a:lnTo>
                  <a:lnTo>
                    <a:pt x="6216016" y="2413000"/>
                  </a:lnTo>
                  <a:lnTo>
                    <a:pt x="6197739" y="2362200"/>
                  </a:lnTo>
                  <a:lnTo>
                    <a:pt x="6178850" y="2311400"/>
                  </a:lnTo>
                  <a:lnTo>
                    <a:pt x="6159352" y="2273300"/>
                  </a:lnTo>
                  <a:lnTo>
                    <a:pt x="6139248" y="2222500"/>
                  </a:lnTo>
                  <a:lnTo>
                    <a:pt x="6118540" y="2171700"/>
                  </a:lnTo>
                  <a:lnTo>
                    <a:pt x="6097231" y="2133600"/>
                  </a:lnTo>
                  <a:lnTo>
                    <a:pt x="6075324" y="2082800"/>
                  </a:lnTo>
                  <a:lnTo>
                    <a:pt x="6052820" y="2044700"/>
                  </a:lnTo>
                  <a:lnTo>
                    <a:pt x="6029723" y="1993900"/>
                  </a:lnTo>
                  <a:lnTo>
                    <a:pt x="6006035" y="1955800"/>
                  </a:lnTo>
                  <a:lnTo>
                    <a:pt x="5981759" y="1905000"/>
                  </a:lnTo>
                  <a:lnTo>
                    <a:pt x="5956897" y="1866900"/>
                  </a:lnTo>
                  <a:lnTo>
                    <a:pt x="5931453" y="1828800"/>
                  </a:lnTo>
                  <a:lnTo>
                    <a:pt x="5905427" y="1778000"/>
                  </a:lnTo>
                  <a:lnTo>
                    <a:pt x="5878824" y="1739900"/>
                  </a:lnTo>
                  <a:lnTo>
                    <a:pt x="5851645" y="1701800"/>
                  </a:lnTo>
                  <a:lnTo>
                    <a:pt x="5823894" y="1651000"/>
                  </a:lnTo>
                  <a:lnTo>
                    <a:pt x="5795572" y="1612900"/>
                  </a:lnTo>
                  <a:lnTo>
                    <a:pt x="5766683" y="1574800"/>
                  </a:lnTo>
                  <a:lnTo>
                    <a:pt x="5737229" y="1536700"/>
                  </a:lnTo>
                  <a:lnTo>
                    <a:pt x="5707212" y="1498600"/>
                  </a:lnTo>
                  <a:lnTo>
                    <a:pt x="5676661" y="1447800"/>
                  </a:lnTo>
                  <a:lnTo>
                    <a:pt x="5645606" y="1409700"/>
                  </a:lnTo>
                  <a:lnTo>
                    <a:pt x="5614052" y="1371600"/>
                  </a:lnTo>
                  <a:lnTo>
                    <a:pt x="5582005" y="1333500"/>
                  </a:lnTo>
                  <a:lnTo>
                    <a:pt x="5549468" y="1295400"/>
                  </a:lnTo>
                  <a:lnTo>
                    <a:pt x="5516448" y="1257300"/>
                  </a:lnTo>
                  <a:lnTo>
                    <a:pt x="5482949" y="1219200"/>
                  </a:lnTo>
                  <a:lnTo>
                    <a:pt x="5448978" y="1181100"/>
                  </a:lnTo>
                  <a:lnTo>
                    <a:pt x="5414538" y="1155700"/>
                  </a:lnTo>
                  <a:lnTo>
                    <a:pt x="5379635" y="1117600"/>
                  </a:lnTo>
                  <a:lnTo>
                    <a:pt x="5344274" y="1079500"/>
                  </a:lnTo>
                  <a:lnTo>
                    <a:pt x="5308460" y="1041400"/>
                  </a:lnTo>
                  <a:lnTo>
                    <a:pt x="5272199" y="1016000"/>
                  </a:lnTo>
                  <a:lnTo>
                    <a:pt x="5235495" y="977900"/>
                  </a:lnTo>
                  <a:lnTo>
                    <a:pt x="5198354" y="939800"/>
                  </a:lnTo>
                  <a:lnTo>
                    <a:pt x="5160781" y="914400"/>
                  </a:lnTo>
                  <a:lnTo>
                    <a:pt x="5122781" y="876300"/>
                  </a:lnTo>
                  <a:lnTo>
                    <a:pt x="5084359" y="850900"/>
                  </a:lnTo>
                  <a:lnTo>
                    <a:pt x="5045520" y="812800"/>
                  </a:lnTo>
                  <a:lnTo>
                    <a:pt x="5006269" y="787400"/>
                  </a:lnTo>
                  <a:lnTo>
                    <a:pt x="4966612" y="749300"/>
                  </a:lnTo>
                  <a:lnTo>
                    <a:pt x="4886099" y="698500"/>
                  </a:lnTo>
                  <a:lnTo>
                    <a:pt x="4845253" y="660400"/>
                  </a:lnTo>
                  <a:lnTo>
                    <a:pt x="4720420" y="584200"/>
                  </a:lnTo>
                  <a:lnTo>
                    <a:pt x="4548813" y="482600"/>
                  </a:lnTo>
                  <a:lnTo>
                    <a:pt x="4371605" y="381000"/>
                  </a:lnTo>
                  <a:lnTo>
                    <a:pt x="4326467" y="368300"/>
                  </a:lnTo>
                  <a:lnTo>
                    <a:pt x="4235262" y="317500"/>
                  </a:lnTo>
                  <a:lnTo>
                    <a:pt x="4189282" y="304800"/>
                  </a:lnTo>
                  <a:lnTo>
                    <a:pt x="4143073" y="279400"/>
                  </a:lnTo>
                  <a:lnTo>
                    <a:pt x="4096640" y="266700"/>
                  </a:lnTo>
                  <a:lnTo>
                    <a:pt x="4049990" y="241300"/>
                  </a:lnTo>
                  <a:lnTo>
                    <a:pt x="3956065" y="215900"/>
                  </a:lnTo>
                  <a:lnTo>
                    <a:pt x="3908803" y="190500"/>
                  </a:lnTo>
                  <a:lnTo>
                    <a:pt x="3621442" y="114300"/>
                  </a:lnTo>
                  <a:close/>
                </a:path>
                <a:path w="6469380" h="7150100">
                  <a:moveTo>
                    <a:pt x="3377729" y="50800"/>
                  </a:moveTo>
                  <a:lnTo>
                    <a:pt x="2033846" y="50800"/>
                  </a:lnTo>
                  <a:lnTo>
                    <a:pt x="1838239" y="101600"/>
                  </a:lnTo>
                  <a:lnTo>
                    <a:pt x="1789728" y="101600"/>
                  </a:lnTo>
                  <a:lnTo>
                    <a:pt x="1693219" y="127000"/>
                  </a:lnTo>
                  <a:lnTo>
                    <a:pt x="1645233" y="152400"/>
                  </a:lnTo>
                  <a:lnTo>
                    <a:pt x="1455232" y="203200"/>
                  </a:lnTo>
                  <a:lnTo>
                    <a:pt x="1408248" y="228600"/>
                  </a:lnTo>
                  <a:lnTo>
                    <a:pt x="1314945" y="254000"/>
                  </a:lnTo>
                  <a:lnTo>
                    <a:pt x="1268638" y="279400"/>
                  </a:lnTo>
                  <a:lnTo>
                    <a:pt x="1222569" y="292100"/>
                  </a:lnTo>
                  <a:lnTo>
                    <a:pt x="1131171" y="342900"/>
                  </a:lnTo>
                  <a:lnTo>
                    <a:pt x="1085854" y="355600"/>
                  </a:lnTo>
                  <a:lnTo>
                    <a:pt x="951510" y="431800"/>
                  </a:lnTo>
                  <a:lnTo>
                    <a:pt x="907285" y="444500"/>
                  </a:lnTo>
                  <a:lnTo>
                    <a:pt x="776365" y="520700"/>
                  </a:lnTo>
                  <a:lnTo>
                    <a:pt x="648649" y="596900"/>
                  </a:lnTo>
                  <a:lnTo>
                    <a:pt x="606892" y="635000"/>
                  </a:lnTo>
                  <a:lnTo>
                    <a:pt x="484020" y="711200"/>
                  </a:lnTo>
                  <a:lnTo>
                    <a:pt x="443876" y="749300"/>
                  </a:lnTo>
                  <a:lnTo>
                    <a:pt x="364837" y="800100"/>
                  </a:lnTo>
                  <a:lnTo>
                    <a:pt x="325951" y="838200"/>
                  </a:lnTo>
                  <a:lnTo>
                    <a:pt x="287494" y="863600"/>
                  </a:lnTo>
                  <a:lnTo>
                    <a:pt x="249469" y="901700"/>
                  </a:lnTo>
                  <a:lnTo>
                    <a:pt x="211882" y="927100"/>
                  </a:lnTo>
                  <a:lnTo>
                    <a:pt x="174737" y="965200"/>
                  </a:lnTo>
                  <a:lnTo>
                    <a:pt x="138039" y="1003300"/>
                  </a:lnTo>
                  <a:lnTo>
                    <a:pt x="101792" y="1028700"/>
                  </a:lnTo>
                  <a:lnTo>
                    <a:pt x="66001" y="1066800"/>
                  </a:lnTo>
                  <a:lnTo>
                    <a:pt x="30670" y="1104900"/>
                  </a:lnTo>
                  <a:lnTo>
                    <a:pt x="0" y="1130300"/>
                  </a:lnTo>
                  <a:lnTo>
                    <a:pt x="0" y="1295400"/>
                  </a:lnTo>
                  <a:lnTo>
                    <a:pt x="25357" y="1270000"/>
                  </a:lnTo>
                  <a:lnTo>
                    <a:pt x="59387" y="1231900"/>
                  </a:lnTo>
                  <a:lnTo>
                    <a:pt x="93901" y="1206500"/>
                  </a:lnTo>
                  <a:lnTo>
                    <a:pt x="128894" y="1168400"/>
                  </a:lnTo>
                  <a:lnTo>
                    <a:pt x="164360" y="1130300"/>
                  </a:lnTo>
                  <a:lnTo>
                    <a:pt x="200296" y="1092200"/>
                  </a:lnTo>
                  <a:lnTo>
                    <a:pt x="236695" y="1066800"/>
                  </a:lnTo>
                  <a:lnTo>
                    <a:pt x="273554" y="1028700"/>
                  </a:lnTo>
                  <a:lnTo>
                    <a:pt x="310867" y="1003300"/>
                  </a:lnTo>
                  <a:lnTo>
                    <a:pt x="348630" y="965200"/>
                  </a:lnTo>
                  <a:lnTo>
                    <a:pt x="386838" y="927100"/>
                  </a:lnTo>
                  <a:lnTo>
                    <a:pt x="464569" y="876300"/>
                  </a:lnTo>
                  <a:lnTo>
                    <a:pt x="504083" y="838200"/>
                  </a:lnTo>
                  <a:lnTo>
                    <a:pt x="584382" y="787400"/>
                  </a:lnTo>
                  <a:lnTo>
                    <a:pt x="625158" y="749300"/>
                  </a:lnTo>
                  <a:lnTo>
                    <a:pt x="749933" y="673100"/>
                  </a:lnTo>
                  <a:lnTo>
                    <a:pt x="921982" y="571500"/>
                  </a:lnTo>
                  <a:lnTo>
                    <a:pt x="1054352" y="495300"/>
                  </a:lnTo>
                  <a:lnTo>
                    <a:pt x="1099048" y="482600"/>
                  </a:lnTo>
                  <a:lnTo>
                    <a:pt x="1189258" y="431800"/>
                  </a:lnTo>
                  <a:lnTo>
                    <a:pt x="1234759" y="419100"/>
                  </a:lnTo>
                  <a:lnTo>
                    <a:pt x="1280515" y="393700"/>
                  </a:lnTo>
                  <a:lnTo>
                    <a:pt x="1326520" y="381000"/>
                  </a:lnTo>
                  <a:lnTo>
                    <a:pt x="1372766" y="355600"/>
                  </a:lnTo>
                  <a:lnTo>
                    <a:pt x="1419248" y="342900"/>
                  </a:lnTo>
                  <a:lnTo>
                    <a:pt x="1465958" y="317500"/>
                  </a:lnTo>
                  <a:lnTo>
                    <a:pt x="1654953" y="266700"/>
                  </a:lnTo>
                  <a:lnTo>
                    <a:pt x="1702707" y="241300"/>
                  </a:lnTo>
                  <a:lnTo>
                    <a:pt x="1847074" y="203200"/>
                  </a:lnTo>
                  <a:lnTo>
                    <a:pt x="1895543" y="203200"/>
                  </a:lnTo>
                  <a:lnTo>
                    <a:pt x="2041897" y="165100"/>
                  </a:lnTo>
                  <a:lnTo>
                    <a:pt x="2090975" y="165100"/>
                  </a:lnTo>
                  <a:lnTo>
                    <a:pt x="2189532" y="139700"/>
                  </a:lnTo>
                  <a:lnTo>
                    <a:pt x="2238997" y="139700"/>
                  </a:lnTo>
                  <a:lnTo>
                    <a:pt x="2288578" y="127000"/>
                  </a:lnTo>
                  <a:lnTo>
                    <a:pt x="2388061" y="127000"/>
                  </a:lnTo>
                  <a:lnTo>
                    <a:pt x="2437950" y="114300"/>
                  </a:lnTo>
                  <a:lnTo>
                    <a:pt x="3621442" y="114300"/>
                  </a:lnTo>
                  <a:lnTo>
                    <a:pt x="3377729" y="50800"/>
                  </a:lnTo>
                  <a:close/>
                </a:path>
                <a:path w="6469380" h="7150100">
                  <a:moveTo>
                    <a:pt x="3180563" y="25400"/>
                  </a:moveTo>
                  <a:lnTo>
                    <a:pt x="2182016" y="25400"/>
                  </a:lnTo>
                  <a:lnTo>
                    <a:pt x="2083107" y="50800"/>
                  </a:lnTo>
                  <a:lnTo>
                    <a:pt x="3328601" y="50800"/>
                  </a:lnTo>
                  <a:lnTo>
                    <a:pt x="3279360" y="38100"/>
                  </a:lnTo>
                  <a:lnTo>
                    <a:pt x="3230012" y="38100"/>
                  </a:lnTo>
                  <a:lnTo>
                    <a:pt x="3180563" y="25400"/>
                  </a:lnTo>
                  <a:close/>
                </a:path>
                <a:path w="6469380" h="7150100">
                  <a:moveTo>
                    <a:pt x="3081391" y="12700"/>
                  </a:moveTo>
                  <a:lnTo>
                    <a:pt x="2281398" y="12700"/>
                  </a:lnTo>
                  <a:lnTo>
                    <a:pt x="2231651" y="25400"/>
                  </a:lnTo>
                  <a:lnTo>
                    <a:pt x="3131021" y="25400"/>
                  </a:lnTo>
                  <a:lnTo>
                    <a:pt x="3081391" y="12700"/>
                  </a:lnTo>
                  <a:close/>
                </a:path>
                <a:path w="6469380" h="7150100">
                  <a:moveTo>
                    <a:pt x="2981896" y="0"/>
                  </a:moveTo>
                  <a:lnTo>
                    <a:pt x="2431251" y="0"/>
                  </a:lnTo>
                  <a:lnTo>
                    <a:pt x="2381204" y="12700"/>
                  </a:lnTo>
                  <a:lnTo>
                    <a:pt x="3031681" y="12700"/>
                  </a:lnTo>
                  <a:lnTo>
                    <a:pt x="2981896" y="0"/>
                  </a:lnTo>
                  <a:close/>
                </a:path>
              </a:pathLst>
            </a:custGeom>
            <a:solidFill>
              <a:srgbClr val="FFFFFF"/>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13" name="object 13"/>
            <p:cNvSpPr/>
            <p:nvPr/>
          </p:nvSpPr>
          <p:spPr>
            <a:xfrm>
              <a:off x="0" y="5979792"/>
              <a:ext cx="18034635" cy="20955"/>
            </a:xfrm>
            <a:custGeom>
              <a:avLst/>
              <a:gdLst/>
              <a:ahLst/>
              <a:cxnLst/>
              <a:rect l="l" t="t" r="r" b="b"/>
              <a:pathLst>
                <a:path w="18034635" h="20954">
                  <a:moveTo>
                    <a:pt x="0" y="0"/>
                  </a:moveTo>
                  <a:lnTo>
                    <a:pt x="0" y="20941"/>
                  </a:lnTo>
                  <a:lnTo>
                    <a:pt x="18034088" y="20941"/>
                  </a:lnTo>
                  <a:lnTo>
                    <a:pt x="18034088" y="0"/>
                  </a:lnTo>
                  <a:lnTo>
                    <a:pt x="0" y="0"/>
                  </a:lnTo>
                  <a:close/>
                </a:path>
              </a:pathLst>
            </a:custGeom>
            <a:solidFill>
              <a:srgbClr val="8BB31E"/>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pic>
          <p:nvPicPr>
            <p:cNvPr id="14" name="object 14"/>
            <p:cNvPicPr/>
            <p:nvPr/>
          </p:nvPicPr>
          <p:blipFill>
            <a:blip r:embed="rId2" cstate="email">
              <a:extLst>
                <a:ext uri="{28A0092B-C50C-407E-A947-70E740481C1C}">
                  <a14:useLocalDpi xmlns:a14="http://schemas.microsoft.com/office/drawing/2010/main"/>
                </a:ext>
              </a:extLst>
            </a:blip>
            <a:stretch>
              <a:fillRect/>
            </a:stretch>
          </p:blipFill>
          <p:spPr>
            <a:xfrm>
              <a:off x="1314896" y="5901171"/>
              <a:ext cx="250348" cy="250358"/>
            </a:xfrm>
            <a:prstGeom prst="rect">
              <a:avLst/>
            </a:prstGeom>
          </p:spPr>
        </p:pic>
      </p:grpSp>
      <p:sp>
        <p:nvSpPr>
          <p:cNvPr id="17" name="object 17"/>
          <p:cNvSpPr txBox="1"/>
          <p:nvPr/>
        </p:nvSpPr>
        <p:spPr>
          <a:xfrm>
            <a:off x="1154886" y="5365953"/>
            <a:ext cx="1081351" cy="422711"/>
          </a:xfrm>
          <a:prstGeom prst="rect">
            <a:avLst/>
          </a:prstGeom>
        </p:spPr>
        <p:txBody>
          <a:bodyPr vert="horz" wrap="square" lIns="0" tIns="17049" rIns="0" bIns="0" rtlCol="0">
            <a:spAutoFit/>
          </a:bodyPr>
          <a:lstStyle/>
          <a:p>
            <a:pPr marL="12628" algn="l" defTabSz="1507846" rtl="0">
              <a:spcBef>
                <a:spcPts val="134"/>
              </a:spcBef>
            </a:pPr>
            <a:r>
              <a:rPr sz="2635" b="1" kern="1200">
                <a:solidFill>
                  <a:srgbClr val="80B641"/>
                </a:solidFill>
                <a:latin typeface="Trebuchet MS"/>
                <a:ea typeface="+mn-ea"/>
                <a:cs typeface="Trebuchet MS"/>
              </a:rPr>
              <a:t>2013</a:t>
            </a:r>
            <a:endParaRPr sz="2635" kern="1200">
              <a:solidFill>
                <a:srgbClr val="80B641"/>
              </a:solidFill>
              <a:latin typeface="Trebuchet MS"/>
              <a:ea typeface="+mn-ea"/>
              <a:cs typeface="Trebuchet MS"/>
            </a:endParaRPr>
          </a:p>
        </p:txBody>
      </p:sp>
      <p:sp>
        <p:nvSpPr>
          <p:cNvPr id="18" name="object 18"/>
          <p:cNvSpPr txBox="1"/>
          <p:nvPr/>
        </p:nvSpPr>
        <p:spPr>
          <a:xfrm>
            <a:off x="1724850" y="6789397"/>
            <a:ext cx="2812457" cy="1022198"/>
          </a:xfrm>
          <a:prstGeom prst="rect">
            <a:avLst/>
          </a:prstGeom>
        </p:spPr>
        <p:txBody>
          <a:bodyPr vert="horz" wrap="square" lIns="0" tIns="11996" rIns="0" bIns="0" rtlCol="0">
            <a:spAutoFit/>
          </a:bodyPr>
          <a:lstStyle/>
          <a:p>
            <a:pPr marL="12628" algn="l" defTabSz="1507846" rtl="0">
              <a:lnSpc>
                <a:spcPts val="1969"/>
              </a:lnSpc>
              <a:spcBef>
                <a:spcPts val="94"/>
              </a:spcBef>
            </a:pPr>
            <a:r>
              <a:rPr sz="1641" kern="1200">
                <a:solidFill>
                  <a:srgbClr val="000000"/>
                </a:solidFill>
                <a:latin typeface="Trebuchet MS"/>
                <a:ea typeface="+mn-ea"/>
                <a:cs typeface="Trebuchet MS"/>
              </a:rPr>
              <a:t>Launch of</a:t>
            </a:r>
            <a:r>
              <a:rPr lang="lv-LV" sz="1641" kern="1200">
                <a:solidFill>
                  <a:srgbClr val="000000"/>
                </a:solidFill>
                <a:latin typeface="Trebuchet MS"/>
                <a:ea typeface="+mn-ea"/>
                <a:cs typeface="Trebuchet MS"/>
              </a:rPr>
              <a:t> </a:t>
            </a:r>
            <a:r>
              <a:rPr sz="1641" kern="1200">
                <a:solidFill>
                  <a:srgbClr val="000000"/>
                </a:solidFill>
                <a:latin typeface="Trebuchet MS"/>
                <a:ea typeface="+mn-ea"/>
                <a:cs typeface="Trebuchet MS"/>
              </a:rPr>
              <a:t>the 1st high-quality rPET pellets production facility in the Baltics.</a:t>
            </a:r>
          </a:p>
        </p:txBody>
      </p:sp>
      <p:grpSp>
        <p:nvGrpSpPr>
          <p:cNvPr id="19" name="object 19"/>
          <p:cNvGrpSpPr/>
          <p:nvPr/>
        </p:nvGrpSpPr>
        <p:grpSpPr>
          <a:xfrm>
            <a:off x="1478335" y="3337962"/>
            <a:ext cx="1773000" cy="4688853"/>
            <a:chOff x="1429590" y="3324610"/>
            <a:chExt cx="1783080" cy="4715510"/>
          </a:xfrm>
        </p:grpSpPr>
        <p:sp>
          <p:nvSpPr>
            <p:cNvPr id="20" name="object 20"/>
            <p:cNvSpPr/>
            <p:nvPr/>
          </p:nvSpPr>
          <p:spPr>
            <a:xfrm>
              <a:off x="1440068" y="6026350"/>
              <a:ext cx="0" cy="2003425"/>
            </a:xfrm>
            <a:custGeom>
              <a:avLst/>
              <a:gdLst/>
              <a:ahLst/>
              <a:cxnLst/>
              <a:rect l="l" t="t" r="r" b="b"/>
              <a:pathLst>
                <a:path h="2003425">
                  <a:moveTo>
                    <a:pt x="0" y="0"/>
                  </a:moveTo>
                  <a:lnTo>
                    <a:pt x="0" y="2003258"/>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21" name="object 21"/>
            <p:cNvSpPr/>
            <p:nvPr/>
          </p:nvSpPr>
          <p:spPr>
            <a:xfrm>
              <a:off x="3087160" y="3335088"/>
              <a:ext cx="0" cy="2691765"/>
            </a:xfrm>
            <a:custGeom>
              <a:avLst/>
              <a:gdLst/>
              <a:ahLst/>
              <a:cxnLst/>
              <a:rect l="l" t="t" r="r" b="b"/>
              <a:pathLst>
                <a:path h="2691765">
                  <a:moveTo>
                    <a:pt x="0" y="0"/>
                  </a:moveTo>
                  <a:lnTo>
                    <a:pt x="0" y="2691258"/>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pic>
          <p:nvPicPr>
            <p:cNvPr id="22" name="object 22"/>
            <p:cNvPicPr/>
            <p:nvPr/>
          </p:nvPicPr>
          <p:blipFill>
            <a:blip r:embed="rId2" cstate="email">
              <a:extLst>
                <a:ext uri="{28A0092B-C50C-407E-A947-70E740481C1C}">
                  <a14:useLocalDpi xmlns:a14="http://schemas.microsoft.com/office/drawing/2010/main"/>
                </a:ext>
              </a:extLst>
            </a:blip>
            <a:stretch>
              <a:fillRect/>
            </a:stretch>
          </p:blipFill>
          <p:spPr>
            <a:xfrm>
              <a:off x="2961987" y="5901171"/>
              <a:ext cx="250348" cy="250358"/>
            </a:xfrm>
            <a:prstGeom prst="rect">
              <a:avLst/>
            </a:prstGeom>
          </p:spPr>
        </p:pic>
      </p:grpSp>
      <p:sp>
        <p:nvSpPr>
          <p:cNvPr id="23" name="object 23"/>
          <p:cNvSpPr txBox="1"/>
          <p:nvPr/>
        </p:nvSpPr>
        <p:spPr>
          <a:xfrm>
            <a:off x="2790120" y="6131538"/>
            <a:ext cx="1088477" cy="422711"/>
          </a:xfrm>
          <a:prstGeom prst="rect">
            <a:avLst/>
          </a:prstGeom>
        </p:spPr>
        <p:txBody>
          <a:bodyPr vert="horz" wrap="square" lIns="0" tIns="17049" rIns="0" bIns="0" rtlCol="0">
            <a:spAutoFit/>
          </a:bodyPr>
          <a:lstStyle/>
          <a:p>
            <a:pPr marL="12628" algn="l" defTabSz="1507846" rtl="0">
              <a:spcBef>
                <a:spcPts val="134"/>
              </a:spcBef>
            </a:pPr>
            <a:r>
              <a:rPr sz="2635" b="1" kern="1200">
                <a:solidFill>
                  <a:srgbClr val="80B641"/>
                </a:solidFill>
                <a:latin typeface="Trebuchet MS"/>
                <a:ea typeface="+mn-ea"/>
                <a:cs typeface="Trebuchet MS"/>
              </a:rPr>
              <a:t>2014</a:t>
            </a:r>
            <a:endParaRPr sz="2635" kern="1200">
              <a:solidFill>
                <a:srgbClr val="80B641"/>
              </a:solidFill>
              <a:latin typeface="Trebuchet MS"/>
              <a:ea typeface="+mn-ea"/>
              <a:cs typeface="Trebuchet MS"/>
            </a:endParaRPr>
          </a:p>
        </p:txBody>
      </p:sp>
      <p:sp>
        <p:nvSpPr>
          <p:cNvPr id="24" name="object 24"/>
          <p:cNvSpPr txBox="1"/>
          <p:nvPr/>
        </p:nvSpPr>
        <p:spPr>
          <a:xfrm>
            <a:off x="3286546" y="4174230"/>
            <a:ext cx="2730192" cy="769628"/>
          </a:xfrm>
          <a:prstGeom prst="rect">
            <a:avLst/>
          </a:prstGeom>
        </p:spPr>
        <p:txBody>
          <a:bodyPr vert="horz" wrap="square" lIns="0" tIns="11996" rIns="0" bIns="0" rtlCol="0">
            <a:spAutoFit/>
          </a:bodyPr>
          <a:lstStyle/>
          <a:p>
            <a:pPr marL="12628" marR="5051" algn="l" defTabSz="1507846" rtl="0">
              <a:spcBef>
                <a:spcPts val="94"/>
              </a:spcBef>
            </a:pPr>
            <a:r>
              <a:rPr sz="1641" kern="1200">
                <a:solidFill>
                  <a:srgbClr val="000000"/>
                </a:solidFill>
                <a:latin typeface="Trebuchet MS"/>
                <a:ea typeface="+mn-ea"/>
                <a:cs typeface="Trebuchet MS"/>
              </a:rPr>
              <a:t>Nordic Plast invests 2.5M EUR in a new upgraded plant.</a:t>
            </a:r>
          </a:p>
        </p:txBody>
      </p:sp>
      <p:grpSp>
        <p:nvGrpSpPr>
          <p:cNvPr id="25" name="object 25"/>
          <p:cNvGrpSpPr/>
          <p:nvPr/>
        </p:nvGrpSpPr>
        <p:grpSpPr>
          <a:xfrm>
            <a:off x="4598202" y="2407556"/>
            <a:ext cx="1887284" cy="6751038"/>
            <a:chOff x="4567194" y="2388914"/>
            <a:chExt cx="1898014" cy="6789420"/>
          </a:xfrm>
        </p:grpSpPr>
        <p:pic>
          <p:nvPicPr>
            <p:cNvPr id="26" name="object 26"/>
            <p:cNvPicPr/>
            <p:nvPr/>
          </p:nvPicPr>
          <p:blipFill>
            <a:blip r:embed="rId2" cstate="email">
              <a:extLst>
                <a:ext uri="{28A0092B-C50C-407E-A947-70E740481C1C}">
                  <a14:useLocalDpi xmlns:a14="http://schemas.microsoft.com/office/drawing/2010/main"/>
                </a:ext>
              </a:extLst>
            </a:blip>
            <a:stretch>
              <a:fillRect/>
            </a:stretch>
          </p:blipFill>
          <p:spPr>
            <a:xfrm>
              <a:off x="4567194" y="5901171"/>
              <a:ext cx="250348" cy="250358"/>
            </a:xfrm>
            <a:prstGeom prst="rect">
              <a:avLst/>
            </a:prstGeom>
          </p:spPr>
        </p:pic>
        <p:sp>
          <p:nvSpPr>
            <p:cNvPr id="27" name="object 27"/>
            <p:cNvSpPr/>
            <p:nvPr/>
          </p:nvSpPr>
          <p:spPr>
            <a:xfrm>
              <a:off x="4692368" y="6026350"/>
              <a:ext cx="0" cy="3141345"/>
            </a:xfrm>
            <a:custGeom>
              <a:avLst/>
              <a:gdLst/>
              <a:ahLst/>
              <a:cxnLst/>
              <a:rect l="l" t="t" r="r" b="b"/>
              <a:pathLst>
                <a:path h="3141345">
                  <a:moveTo>
                    <a:pt x="0" y="0"/>
                  </a:moveTo>
                  <a:lnTo>
                    <a:pt x="0" y="3141265"/>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28" name="object 28"/>
            <p:cNvSpPr/>
            <p:nvPr/>
          </p:nvSpPr>
          <p:spPr>
            <a:xfrm>
              <a:off x="6339459" y="2399391"/>
              <a:ext cx="0" cy="3627120"/>
            </a:xfrm>
            <a:custGeom>
              <a:avLst/>
              <a:gdLst/>
              <a:ahLst/>
              <a:cxnLst/>
              <a:rect l="l" t="t" r="r" b="b"/>
              <a:pathLst>
                <a:path h="3627120">
                  <a:moveTo>
                    <a:pt x="0" y="0"/>
                  </a:moveTo>
                  <a:lnTo>
                    <a:pt x="0" y="3626957"/>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pic>
          <p:nvPicPr>
            <p:cNvPr id="29" name="object 29"/>
            <p:cNvPicPr/>
            <p:nvPr/>
          </p:nvPicPr>
          <p:blipFill>
            <a:blip r:embed="rId3" cstate="email">
              <a:extLst>
                <a:ext uri="{28A0092B-C50C-407E-A947-70E740481C1C}">
                  <a14:useLocalDpi xmlns:a14="http://schemas.microsoft.com/office/drawing/2010/main"/>
                </a:ext>
              </a:extLst>
            </a:blip>
            <a:stretch>
              <a:fillRect/>
            </a:stretch>
          </p:blipFill>
          <p:spPr>
            <a:xfrm>
              <a:off x="6214287" y="5901171"/>
              <a:ext cx="250348" cy="250358"/>
            </a:xfrm>
            <a:prstGeom prst="rect">
              <a:avLst/>
            </a:prstGeom>
          </p:spPr>
        </p:pic>
      </p:grpSp>
      <p:sp>
        <p:nvSpPr>
          <p:cNvPr id="30" name="object 30"/>
          <p:cNvSpPr txBox="1"/>
          <p:nvPr/>
        </p:nvSpPr>
        <p:spPr>
          <a:xfrm>
            <a:off x="4388462" y="5365953"/>
            <a:ext cx="1082241" cy="422711"/>
          </a:xfrm>
          <a:prstGeom prst="rect">
            <a:avLst/>
          </a:prstGeom>
        </p:spPr>
        <p:txBody>
          <a:bodyPr vert="horz" wrap="square" lIns="0" tIns="17049" rIns="0" bIns="0" rtlCol="0">
            <a:spAutoFit/>
          </a:bodyPr>
          <a:lstStyle/>
          <a:p>
            <a:pPr marL="12628" algn="l" defTabSz="1507846" rtl="0">
              <a:spcBef>
                <a:spcPts val="134"/>
              </a:spcBef>
            </a:pPr>
            <a:r>
              <a:rPr sz="2635" b="1" kern="1200">
                <a:solidFill>
                  <a:srgbClr val="80B641"/>
                </a:solidFill>
                <a:latin typeface="Trebuchet MS"/>
                <a:ea typeface="+mn-ea"/>
                <a:cs typeface="Trebuchet MS"/>
              </a:rPr>
              <a:t>2015</a:t>
            </a:r>
            <a:endParaRPr sz="2635" kern="1200">
              <a:solidFill>
                <a:srgbClr val="80B641"/>
              </a:solidFill>
              <a:latin typeface="Trebuchet MS"/>
              <a:ea typeface="+mn-ea"/>
              <a:cs typeface="Trebuchet MS"/>
            </a:endParaRPr>
          </a:p>
        </p:txBody>
      </p:sp>
      <p:sp>
        <p:nvSpPr>
          <p:cNvPr id="31" name="object 31"/>
          <p:cNvSpPr txBox="1"/>
          <p:nvPr/>
        </p:nvSpPr>
        <p:spPr>
          <a:xfrm>
            <a:off x="4908030" y="6822069"/>
            <a:ext cx="2812452" cy="1531119"/>
          </a:xfrm>
          <a:prstGeom prst="rect">
            <a:avLst/>
          </a:prstGeom>
        </p:spPr>
        <p:txBody>
          <a:bodyPr vert="horz" wrap="square" lIns="0" tIns="11996" rIns="0" bIns="0" rtlCol="0">
            <a:spAutoFit/>
          </a:bodyPr>
          <a:lstStyle/>
          <a:p>
            <a:pPr marL="12628" algn="l" defTabSz="1507846" rtl="0">
              <a:lnSpc>
                <a:spcPts val="1969"/>
              </a:lnSpc>
              <a:spcBef>
                <a:spcPts val="94"/>
              </a:spcBef>
            </a:pPr>
            <a:r>
              <a:rPr sz="1641" kern="1200">
                <a:solidFill>
                  <a:srgbClr val="000000"/>
                </a:solidFill>
                <a:latin typeface="Trebuchet MS"/>
                <a:ea typeface="+mn-ea"/>
                <a:cs typeface="Trebuchet MS"/>
              </a:rPr>
              <a:t>Eko Kurzeme invests</a:t>
            </a:r>
          </a:p>
          <a:p>
            <a:pPr marL="12628" marR="5051" algn="l" defTabSz="1507846" rtl="0"/>
            <a:r>
              <a:rPr sz="1641" kern="1200">
                <a:solidFill>
                  <a:srgbClr val="000000"/>
                </a:solidFill>
                <a:latin typeface="Trebuchet MS"/>
                <a:ea typeface="+mn-ea"/>
                <a:cs typeface="Trebuchet MS"/>
              </a:rPr>
              <a:t>2.8M EUR in a new waste sorting plant in Liepaja, with a processing capacity of 22 k t. of household waste per year.</a:t>
            </a:r>
          </a:p>
        </p:txBody>
      </p:sp>
      <p:sp>
        <p:nvSpPr>
          <p:cNvPr id="32" name="object 32"/>
          <p:cNvSpPr txBox="1"/>
          <p:nvPr/>
        </p:nvSpPr>
        <p:spPr>
          <a:xfrm>
            <a:off x="6016737" y="6131538"/>
            <a:ext cx="1108964" cy="422711"/>
          </a:xfrm>
          <a:prstGeom prst="rect">
            <a:avLst/>
          </a:prstGeom>
        </p:spPr>
        <p:txBody>
          <a:bodyPr vert="horz" wrap="square" lIns="0" tIns="17049" rIns="0" bIns="0" rtlCol="0">
            <a:spAutoFit/>
          </a:bodyPr>
          <a:lstStyle/>
          <a:p>
            <a:pPr marL="12628" algn="l" defTabSz="1507846" rtl="0">
              <a:spcBef>
                <a:spcPts val="134"/>
              </a:spcBef>
            </a:pPr>
            <a:r>
              <a:rPr sz="2635" b="1" kern="1200">
                <a:solidFill>
                  <a:srgbClr val="80B641"/>
                </a:solidFill>
                <a:latin typeface="Trebuchet MS"/>
                <a:ea typeface="+mn-ea"/>
                <a:cs typeface="Trebuchet MS"/>
              </a:rPr>
              <a:t>2016</a:t>
            </a:r>
            <a:endParaRPr sz="2635" kern="1200">
              <a:solidFill>
                <a:srgbClr val="80B641"/>
              </a:solidFill>
              <a:latin typeface="Trebuchet MS"/>
              <a:ea typeface="+mn-ea"/>
              <a:cs typeface="Trebuchet MS"/>
            </a:endParaRPr>
          </a:p>
        </p:txBody>
      </p:sp>
      <p:sp>
        <p:nvSpPr>
          <p:cNvPr id="33" name="object 33"/>
          <p:cNvSpPr txBox="1"/>
          <p:nvPr/>
        </p:nvSpPr>
        <p:spPr>
          <a:xfrm>
            <a:off x="6525615" y="2873983"/>
            <a:ext cx="2898781" cy="1290220"/>
          </a:xfrm>
          <a:prstGeom prst="rect">
            <a:avLst/>
          </a:prstGeom>
        </p:spPr>
        <p:txBody>
          <a:bodyPr vert="horz" wrap="square" lIns="0" tIns="11996" rIns="0" bIns="0" rtlCol="0">
            <a:spAutoFit/>
          </a:bodyPr>
          <a:lstStyle/>
          <a:p>
            <a:pPr marL="12628" marR="5051" algn="l" defTabSz="1507846" rtl="0">
              <a:lnSpc>
                <a:spcPct val="102299"/>
              </a:lnSpc>
              <a:spcBef>
                <a:spcPts val="94"/>
              </a:spcBef>
            </a:pPr>
            <a:r>
              <a:rPr sz="1649" kern="1200">
                <a:solidFill>
                  <a:srgbClr val="000000"/>
                </a:solidFill>
                <a:latin typeface="Trebuchet MS"/>
                <a:ea typeface="+mn-ea"/>
                <a:cs typeface="Trebuchet MS"/>
              </a:rPr>
              <a:t>EBRD becomes a signiﬁcant minority shareholder in the Issuer (~10M EUR of new equity was provided in exchange for 30% of shares).</a:t>
            </a:r>
          </a:p>
        </p:txBody>
      </p:sp>
      <p:sp>
        <p:nvSpPr>
          <p:cNvPr id="34" name="object 34"/>
          <p:cNvSpPr txBox="1"/>
          <p:nvPr/>
        </p:nvSpPr>
        <p:spPr>
          <a:xfrm>
            <a:off x="6520458" y="4360937"/>
            <a:ext cx="2944715" cy="772514"/>
          </a:xfrm>
          <a:prstGeom prst="rect">
            <a:avLst/>
          </a:prstGeom>
        </p:spPr>
        <p:txBody>
          <a:bodyPr vert="horz" wrap="square" lIns="0" tIns="11996" rIns="0" bIns="0" rtlCol="0">
            <a:spAutoFit/>
          </a:bodyPr>
          <a:lstStyle/>
          <a:p>
            <a:pPr marL="12628" marR="5051" algn="l" defTabSz="1507846" rtl="0">
              <a:lnSpc>
                <a:spcPct val="102299"/>
              </a:lnSpc>
              <a:spcBef>
                <a:spcPts val="94"/>
              </a:spcBef>
            </a:pPr>
            <a:r>
              <a:rPr sz="1649" kern="1200">
                <a:solidFill>
                  <a:srgbClr val="000000"/>
                </a:solidFill>
                <a:latin typeface="Trebuchet MS"/>
                <a:ea typeface="+mn-ea"/>
                <a:cs typeface="Trebuchet MS"/>
              </a:rPr>
              <a:t>PET Baltija invests 1.2M EUR in a new PET bottle processing and ﬂake production line.</a:t>
            </a:r>
          </a:p>
        </p:txBody>
      </p:sp>
      <p:grpSp>
        <p:nvGrpSpPr>
          <p:cNvPr id="35" name="object 35"/>
          <p:cNvGrpSpPr/>
          <p:nvPr/>
        </p:nvGrpSpPr>
        <p:grpSpPr>
          <a:xfrm>
            <a:off x="7832116" y="3441636"/>
            <a:ext cx="1887284" cy="5716788"/>
            <a:chOff x="7819494" y="3428874"/>
            <a:chExt cx="1898014" cy="5749290"/>
          </a:xfrm>
        </p:grpSpPr>
        <p:pic>
          <p:nvPicPr>
            <p:cNvPr id="36" name="object 36"/>
            <p:cNvPicPr/>
            <p:nvPr/>
          </p:nvPicPr>
          <p:blipFill>
            <a:blip r:embed="rId4" cstate="email">
              <a:extLst>
                <a:ext uri="{28A0092B-C50C-407E-A947-70E740481C1C}">
                  <a14:useLocalDpi xmlns:a14="http://schemas.microsoft.com/office/drawing/2010/main"/>
                </a:ext>
              </a:extLst>
            </a:blip>
            <a:stretch>
              <a:fillRect/>
            </a:stretch>
          </p:blipFill>
          <p:spPr>
            <a:xfrm>
              <a:off x="7819494" y="5901171"/>
              <a:ext cx="250348" cy="250358"/>
            </a:xfrm>
            <a:prstGeom prst="rect">
              <a:avLst/>
            </a:prstGeom>
          </p:spPr>
        </p:pic>
        <p:sp>
          <p:nvSpPr>
            <p:cNvPr id="37" name="object 37"/>
            <p:cNvSpPr/>
            <p:nvPr/>
          </p:nvSpPr>
          <p:spPr>
            <a:xfrm>
              <a:off x="7944667" y="6026350"/>
              <a:ext cx="0" cy="3141345"/>
            </a:xfrm>
            <a:custGeom>
              <a:avLst/>
              <a:gdLst/>
              <a:ahLst/>
              <a:cxnLst/>
              <a:rect l="l" t="t" r="r" b="b"/>
              <a:pathLst>
                <a:path h="3141345">
                  <a:moveTo>
                    <a:pt x="0" y="0"/>
                  </a:moveTo>
                  <a:lnTo>
                    <a:pt x="0" y="3141265"/>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38" name="object 38"/>
            <p:cNvSpPr/>
            <p:nvPr/>
          </p:nvSpPr>
          <p:spPr>
            <a:xfrm>
              <a:off x="9591760" y="3439351"/>
              <a:ext cx="0" cy="2587625"/>
            </a:xfrm>
            <a:custGeom>
              <a:avLst/>
              <a:gdLst/>
              <a:ahLst/>
              <a:cxnLst/>
              <a:rect l="l" t="t" r="r" b="b"/>
              <a:pathLst>
                <a:path h="2587625">
                  <a:moveTo>
                    <a:pt x="0" y="0"/>
                  </a:moveTo>
                  <a:lnTo>
                    <a:pt x="0" y="2586999"/>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pic>
          <p:nvPicPr>
            <p:cNvPr id="39" name="object 39"/>
            <p:cNvPicPr/>
            <p:nvPr/>
          </p:nvPicPr>
          <p:blipFill>
            <a:blip r:embed="rId3" cstate="email">
              <a:extLst>
                <a:ext uri="{28A0092B-C50C-407E-A947-70E740481C1C}">
                  <a14:useLocalDpi xmlns:a14="http://schemas.microsoft.com/office/drawing/2010/main"/>
                </a:ext>
              </a:extLst>
            </a:blip>
            <a:stretch>
              <a:fillRect/>
            </a:stretch>
          </p:blipFill>
          <p:spPr>
            <a:xfrm>
              <a:off x="9466585" y="5901171"/>
              <a:ext cx="250348" cy="250358"/>
            </a:xfrm>
            <a:prstGeom prst="rect">
              <a:avLst/>
            </a:prstGeom>
          </p:spPr>
        </p:pic>
      </p:grpSp>
      <p:sp>
        <p:nvSpPr>
          <p:cNvPr id="40" name="object 40"/>
          <p:cNvSpPr txBox="1"/>
          <p:nvPr/>
        </p:nvSpPr>
        <p:spPr>
          <a:xfrm>
            <a:off x="7625938" y="5365953"/>
            <a:ext cx="1072443" cy="422711"/>
          </a:xfrm>
          <a:prstGeom prst="rect">
            <a:avLst/>
          </a:prstGeom>
        </p:spPr>
        <p:txBody>
          <a:bodyPr vert="horz" wrap="square" lIns="0" tIns="17049" rIns="0" bIns="0" rtlCol="0">
            <a:spAutoFit/>
          </a:bodyPr>
          <a:lstStyle/>
          <a:p>
            <a:pPr marL="12628" algn="l" defTabSz="1507846" rtl="0">
              <a:spcBef>
                <a:spcPts val="134"/>
              </a:spcBef>
            </a:pPr>
            <a:r>
              <a:rPr sz="2635" b="1" kern="1200">
                <a:solidFill>
                  <a:srgbClr val="80B641"/>
                </a:solidFill>
                <a:latin typeface="Trebuchet MS"/>
                <a:ea typeface="+mn-ea"/>
                <a:cs typeface="Trebuchet MS"/>
              </a:rPr>
              <a:t>2017</a:t>
            </a:r>
            <a:endParaRPr sz="2635" kern="1200">
              <a:solidFill>
                <a:srgbClr val="80B641"/>
              </a:solidFill>
              <a:latin typeface="Trebuchet MS"/>
              <a:ea typeface="+mn-ea"/>
              <a:cs typeface="Trebuchet MS"/>
            </a:endParaRPr>
          </a:p>
        </p:txBody>
      </p:sp>
      <p:sp>
        <p:nvSpPr>
          <p:cNvPr id="41" name="object 41"/>
          <p:cNvSpPr txBox="1"/>
          <p:nvPr/>
        </p:nvSpPr>
        <p:spPr>
          <a:xfrm>
            <a:off x="8141941" y="6810698"/>
            <a:ext cx="2853974" cy="1022133"/>
          </a:xfrm>
          <a:prstGeom prst="rect">
            <a:avLst/>
          </a:prstGeom>
        </p:spPr>
        <p:txBody>
          <a:bodyPr vert="horz" wrap="square" lIns="0" tIns="11996" rIns="0" bIns="0" rtlCol="0">
            <a:spAutoFit/>
          </a:bodyPr>
          <a:lstStyle/>
          <a:p>
            <a:pPr marL="12628" marR="5051" algn="l" defTabSz="1507846" rtl="0">
              <a:spcBef>
                <a:spcPts val="94"/>
              </a:spcBef>
            </a:pPr>
            <a:r>
              <a:rPr sz="1641" kern="1200" dirty="0">
                <a:solidFill>
                  <a:srgbClr val="000000"/>
                </a:solidFill>
                <a:latin typeface="Trebuchet MS"/>
                <a:ea typeface="+mn-ea"/>
                <a:cs typeface="Trebuchet MS"/>
              </a:rPr>
              <a:t>Four EU grants for funding development of the recycling s</a:t>
            </a:r>
            <a:r>
              <a:rPr lang="lv-LV" sz="1641" kern="1200" dirty="0" err="1">
                <a:solidFill>
                  <a:srgbClr val="000000"/>
                </a:solidFill>
                <a:latin typeface="Trebuchet MS"/>
                <a:ea typeface="+mn-ea"/>
                <a:cs typeface="Trebuchet MS"/>
              </a:rPr>
              <a:t>egment</a:t>
            </a:r>
            <a:r>
              <a:rPr sz="1641" kern="1200" dirty="0">
                <a:solidFill>
                  <a:srgbClr val="000000"/>
                </a:solidFill>
                <a:latin typeface="Trebuchet MS"/>
                <a:ea typeface="+mn-ea"/>
                <a:cs typeface="Trebuchet MS"/>
              </a:rPr>
              <a:t> are secured (total amount of ~4M EUR).</a:t>
            </a:r>
          </a:p>
        </p:txBody>
      </p:sp>
      <p:sp>
        <p:nvSpPr>
          <p:cNvPr id="42" name="object 42"/>
          <p:cNvSpPr txBox="1"/>
          <p:nvPr/>
        </p:nvSpPr>
        <p:spPr>
          <a:xfrm>
            <a:off x="8141942" y="8051626"/>
            <a:ext cx="2831243" cy="769628"/>
          </a:xfrm>
          <a:prstGeom prst="rect">
            <a:avLst/>
          </a:prstGeom>
        </p:spPr>
        <p:txBody>
          <a:bodyPr vert="horz" wrap="square" lIns="0" tIns="11996" rIns="0" bIns="0" rtlCol="0">
            <a:spAutoFit/>
          </a:bodyPr>
          <a:lstStyle/>
          <a:p>
            <a:pPr marL="12628" marR="5051" algn="l" defTabSz="1507846" rtl="0">
              <a:spcBef>
                <a:spcPts val="94"/>
              </a:spcBef>
            </a:pPr>
            <a:r>
              <a:rPr sz="1641" kern="1200">
                <a:solidFill>
                  <a:srgbClr val="000000"/>
                </a:solidFill>
                <a:latin typeface="Trebuchet MS"/>
                <a:ea typeface="+mn-ea"/>
                <a:cs typeface="Trebuchet MS"/>
              </a:rPr>
              <a:t>PET Baltija invested ~2M EUR in expansion of the rPET pellet production facility.</a:t>
            </a:r>
          </a:p>
        </p:txBody>
      </p:sp>
      <p:sp>
        <p:nvSpPr>
          <p:cNvPr id="43" name="object 43"/>
          <p:cNvSpPr txBox="1"/>
          <p:nvPr/>
        </p:nvSpPr>
        <p:spPr>
          <a:xfrm>
            <a:off x="9251666" y="6131538"/>
            <a:ext cx="1106291" cy="422711"/>
          </a:xfrm>
          <a:prstGeom prst="rect">
            <a:avLst/>
          </a:prstGeom>
        </p:spPr>
        <p:txBody>
          <a:bodyPr vert="horz" wrap="square" lIns="0" tIns="17049" rIns="0" bIns="0" rtlCol="0">
            <a:spAutoFit/>
          </a:bodyPr>
          <a:lstStyle/>
          <a:p>
            <a:pPr marL="12628" algn="l" defTabSz="1507846" rtl="0">
              <a:spcBef>
                <a:spcPts val="134"/>
              </a:spcBef>
            </a:pPr>
            <a:r>
              <a:rPr sz="2635" b="1" kern="1200">
                <a:solidFill>
                  <a:srgbClr val="80B641"/>
                </a:solidFill>
                <a:latin typeface="Trebuchet MS"/>
                <a:ea typeface="+mn-ea"/>
                <a:cs typeface="Trebuchet MS"/>
              </a:rPr>
              <a:t>2018</a:t>
            </a:r>
            <a:endParaRPr sz="2635" kern="1200">
              <a:solidFill>
                <a:srgbClr val="80B641"/>
              </a:solidFill>
              <a:latin typeface="Trebuchet MS"/>
              <a:ea typeface="+mn-ea"/>
              <a:cs typeface="Trebuchet MS"/>
            </a:endParaRPr>
          </a:p>
        </p:txBody>
      </p:sp>
      <p:sp>
        <p:nvSpPr>
          <p:cNvPr id="44" name="object 44"/>
          <p:cNvSpPr txBox="1"/>
          <p:nvPr/>
        </p:nvSpPr>
        <p:spPr>
          <a:xfrm>
            <a:off x="9738076" y="3483460"/>
            <a:ext cx="2399358" cy="769628"/>
          </a:xfrm>
          <a:prstGeom prst="rect">
            <a:avLst/>
          </a:prstGeom>
        </p:spPr>
        <p:txBody>
          <a:bodyPr vert="horz" wrap="square" lIns="0" tIns="11996" rIns="0" bIns="0" rtlCol="0">
            <a:spAutoFit/>
          </a:bodyPr>
          <a:lstStyle/>
          <a:p>
            <a:pPr marL="12628" marR="5051" algn="just" defTabSz="1507846" rtl="0">
              <a:spcBef>
                <a:spcPts val="94"/>
              </a:spcBef>
            </a:pPr>
            <a:r>
              <a:rPr sz="1641" kern="1200" dirty="0">
                <a:solidFill>
                  <a:srgbClr val="000000"/>
                </a:solidFill>
                <a:latin typeface="Trebuchet MS"/>
                <a:ea typeface="+mn-ea"/>
                <a:cs typeface="Trebuchet MS"/>
              </a:rPr>
              <a:t>PET </a:t>
            </a:r>
            <a:r>
              <a:rPr sz="1641" kern="1200" dirty="0" err="1">
                <a:solidFill>
                  <a:srgbClr val="000000"/>
                </a:solidFill>
                <a:latin typeface="Trebuchet MS"/>
                <a:ea typeface="+mn-ea"/>
                <a:cs typeface="Trebuchet MS"/>
              </a:rPr>
              <a:t>Baltija</a:t>
            </a:r>
            <a:r>
              <a:rPr sz="1641" kern="1200" dirty="0">
                <a:solidFill>
                  <a:srgbClr val="000000"/>
                </a:solidFill>
                <a:latin typeface="Trebuchet MS"/>
                <a:ea typeface="+mn-ea"/>
                <a:cs typeface="Trebuchet MS"/>
              </a:rPr>
              <a:t> has relocated its </a:t>
            </a:r>
            <a:r>
              <a:rPr lang="lv-LV" sz="1641" kern="1200" dirty="0">
                <a:solidFill>
                  <a:srgbClr val="000000"/>
                </a:solidFill>
                <a:latin typeface="Trebuchet MS"/>
                <a:ea typeface="+mn-ea"/>
                <a:cs typeface="Trebuchet MS"/>
              </a:rPr>
              <a:t>r</a:t>
            </a:r>
            <a:r>
              <a:rPr sz="1641" kern="1200" dirty="0">
                <a:solidFill>
                  <a:srgbClr val="000000"/>
                </a:solidFill>
                <a:latin typeface="Trebuchet MS"/>
                <a:ea typeface="+mn-ea"/>
                <a:cs typeface="Trebuchet MS"/>
              </a:rPr>
              <a:t>PET</a:t>
            </a:r>
            <a:r>
              <a:rPr lang="lv-LV" sz="1641" kern="1200" dirty="0">
                <a:solidFill>
                  <a:srgbClr val="000000"/>
                </a:solidFill>
                <a:latin typeface="Trebuchet MS"/>
                <a:ea typeface="+mn-ea"/>
                <a:cs typeface="Trebuchet MS"/>
              </a:rPr>
              <a:t> </a:t>
            </a:r>
            <a:r>
              <a:rPr sz="1641" kern="1200" dirty="0">
                <a:solidFill>
                  <a:srgbClr val="000000"/>
                </a:solidFill>
                <a:latin typeface="Trebuchet MS"/>
                <a:ea typeface="+mn-ea"/>
                <a:cs typeface="Trebuchet MS"/>
              </a:rPr>
              <a:t>production plant to the adjacent facility.</a:t>
            </a:r>
          </a:p>
        </p:txBody>
      </p:sp>
      <p:grpSp>
        <p:nvGrpSpPr>
          <p:cNvPr id="45" name="object 45"/>
          <p:cNvGrpSpPr/>
          <p:nvPr/>
        </p:nvGrpSpPr>
        <p:grpSpPr>
          <a:xfrm>
            <a:off x="11066031" y="2130521"/>
            <a:ext cx="4436912" cy="7613545"/>
            <a:chOff x="11071794" y="2110304"/>
            <a:chExt cx="4462137" cy="7656831"/>
          </a:xfrm>
        </p:grpSpPr>
        <p:pic>
          <p:nvPicPr>
            <p:cNvPr id="46" name="object 46"/>
            <p:cNvPicPr/>
            <p:nvPr/>
          </p:nvPicPr>
          <p:blipFill>
            <a:blip r:embed="rId4" cstate="email">
              <a:extLst>
                <a:ext uri="{28A0092B-C50C-407E-A947-70E740481C1C}">
                  <a14:useLocalDpi xmlns:a14="http://schemas.microsoft.com/office/drawing/2010/main"/>
                </a:ext>
              </a:extLst>
            </a:blip>
            <a:stretch>
              <a:fillRect/>
            </a:stretch>
          </p:blipFill>
          <p:spPr>
            <a:xfrm>
              <a:off x="11071794" y="5901171"/>
              <a:ext cx="250348" cy="250358"/>
            </a:xfrm>
            <a:prstGeom prst="rect">
              <a:avLst/>
            </a:prstGeom>
          </p:spPr>
        </p:pic>
        <p:sp>
          <p:nvSpPr>
            <p:cNvPr id="47" name="object 47"/>
            <p:cNvSpPr/>
            <p:nvPr/>
          </p:nvSpPr>
          <p:spPr>
            <a:xfrm>
              <a:off x="11196967" y="6026350"/>
              <a:ext cx="0" cy="3740785"/>
            </a:xfrm>
            <a:custGeom>
              <a:avLst/>
              <a:gdLst/>
              <a:ahLst/>
              <a:cxnLst/>
              <a:rect l="l" t="t" r="r" b="b"/>
              <a:pathLst>
                <a:path h="3740784">
                  <a:moveTo>
                    <a:pt x="0" y="0"/>
                  </a:moveTo>
                  <a:lnTo>
                    <a:pt x="0" y="3740221"/>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48" name="object 48"/>
            <p:cNvSpPr/>
            <p:nvPr/>
          </p:nvSpPr>
          <p:spPr>
            <a:xfrm>
              <a:off x="12588464" y="2110304"/>
              <a:ext cx="0" cy="3916045"/>
            </a:xfrm>
            <a:custGeom>
              <a:avLst/>
              <a:gdLst/>
              <a:ahLst/>
              <a:cxnLst/>
              <a:rect l="l" t="t" r="r" b="b"/>
              <a:pathLst>
                <a:path h="3916045">
                  <a:moveTo>
                    <a:pt x="0" y="0"/>
                  </a:moveTo>
                  <a:lnTo>
                    <a:pt x="0" y="3915692"/>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49" name="object 49"/>
            <p:cNvSpPr/>
            <p:nvPr/>
          </p:nvSpPr>
          <p:spPr>
            <a:xfrm>
              <a:off x="15533931" y="3344542"/>
              <a:ext cx="0" cy="2635250"/>
            </a:xfrm>
            <a:custGeom>
              <a:avLst/>
              <a:gdLst/>
              <a:ahLst/>
              <a:cxnLst/>
              <a:rect l="l" t="t" r="r" b="b"/>
              <a:pathLst>
                <a:path h="2635250">
                  <a:moveTo>
                    <a:pt x="0" y="0"/>
                  </a:moveTo>
                  <a:lnTo>
                    <a:pt x="0" y="2635123"/>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pic>
          <p:nvPicPr>
            <p:cNvPr id="50" name="object 50"/>
            <p:cNvPicPr/>
            <p:nvPr/>
          </p:nvPicPr>
          <p:blipFill>
            <a:blip r:embed="rId3" cstate="email">
              <a:extLst>
                <a:ext uri="{28A0092B-C50C-407E-A947-70E740481C1C}">
                  <a14:useLocalDpi xmlns:a14="http://schemas.microsoft.com/office/drawing/2010/main"/>
                </a:ext>
              </a:extLst>
            </a:blip>
            <a:stretch>
              <a:fillRect/>
            </a:stretch>
          </p:blipFill>
          <p:spPr>
            <a:xfrm>
              <a:off x="12463290" y="5875568"/>
              <a:ext cx="250348" cy="250358"/>
            </a:xfrm>
            <a:prstGeom prst="rect">
              <a:avLst/>
            </a:prstGeom>
          </p:spPr>
        </p:pic>
      </p:grpSp>
      <p:sp>
        <p:nvSpPr>
          <p:cNvPr id="51" name="object 51"/>
          <p:cNvSpPr txBox="1"/>
          <p:nvPr/>
        </p:nvSpPr>
        <p:spPr>
          <a:xfrm>
            <a:off x="10832357" y="5365953"/>
            <a:ext cx="1149937" cy="422711"/>
          </a:xfrm>
          <a:prstGeom prst="rect">
            <a:avLst/>
          </a:prstGeom>
        </p:spPr>
        <p:txBody>
          <a:bodyPr vert="horz" wrap="square" lIns="0" tIns="17049" rIns="0" bIns="0" rtlCol="0">
            <a:spAutoFit/>
          </a:bodyPr>
          <a:lstStyle/>
          <a:p>
            <a:pPr marL="12628" algn="l" defTabSz="1507846" rtl="0">
              <a:spcBef>
                <a:spcPts val="134"/>
              </a:spcBef>
            </a:pPr>
            <a:r>
              <a:rPr sz="2635" b="1" kern="1200">
                <a:solidFill>
                  <a:srgbClr val="80B641"/>
                </a:solidFill>
                <a:latin typeface="Trebuchet MS"/>
                <a:ea typeface="+mn-ea"/>
                <a:cs typeface="Trebuchet MS"/>
              </a:rPr>
              <a:t>2020</a:t>
            </a:r>
            <a:endParaRPr sz="2635" kern="1200">
              <a:solidFill>
                <a:srgbClr val="80B641"/>
              </a:solidFill>
              <a:latin typeface="Trebuchet MS"/>
              <a:ea typeface="+mn-ea"/>
              <a:cs typeface="Trebuchet MS"/>
            </a:endParaRPr>
          </a:p>
        </p:txBody>
      </p:sp>
      <p:sp>
        <p:nvSpPr>
          <p:cNvPr id="52" name="object 52"/>
          <p:cNvSpPr txBox="1"/>
          <p:nvPr/>
        </p:nvSpPr>
        <p:spPr>
          <a:xfrm>
            <a:off x="11283015" y="6786558"/>
            <a:ext cx="2727438" cy="1290220"/>
          </a:xfrm>
          <a:prstGeom prst="rect">
            <a:avLst/>
          </a:prstGeom>
        </p:spPr>
        <p:txBody>
          <a:bodyPr vert="horz" wrap="square" lIns="0" tIns="11996" rIns="0" bIns="0" rtlCol="0">
            <a:spAutoFit/>
          </a:bodyPr>
          <a:lstStyle/>
          <a:p>
            <a:pPr marL="12628" marR="5051" algn="l" defTabSz="1507846" rtl="0">
              <a:lnSpc>
                <a:spcPct val="102299"/>
              </a:lnSpc>
              <a:spcBef>
                <a:spcPts val="94"/>
              </a:spcBef>
            </a:pPr>
            <a:r>
              <a:rPr sz="1649" kern="1200" dirty="0">
                <a:solidFill>
                  <a:srgbClr val="000000"/>
                </a:solidFill>
                <a:latin typeface="Trebuchet MS"/>
                <a:ea typeface="+mn-ea"/>
                <a:cs typeface="Trebuchet MS"/>
              </a:rPr>
              <a:t>INVL Baltic Sea Growth Fund acquires 52.81% of shares in the Issuer. Overhaul of development strategy of the Issuer is completed.</a:t>
            </a:r>
          </a:p>
        </p:txBody>
      </p:sp>
      <p:sp>
        <p:nvSpPr>
          <p:cNvPr id="53" name="object 53"/>
          <p:cNvSpPr txBox="1"/>
          <p:nvPr/>
        </p:nvSpPr>
        <p:spPr>
          <a:xfrm>
            <a:off x="11290997" y="8285626"/>
            <a:ext cx="2727437" cy="1031367"/>
          </a:xfrm>
          <a:prstGeom prst="rect">
            <a:avLst/>
          </a:prstGeom>
        </p:spPr>
        <p:txBody>
          <a:bodyPr vert="horz" wrap="square" lIns="0" tIns="11996" rIns="0" bIns="0" rtlCol="0">
            <a:spAutoFit/>
          </a:bodyPr>
          <a:lstStyle/>
          <a:p>
            <a:pPr marL="12628" marR="5051" algn="l" defTabSz="1507846" rtl="0">
              <a:lnSpc>
                <a:spcPct val="102299"/>
              </a:lnSpc>
              <a:spcBef>
                <a:spcPts val="94"/>
              </a:spcBef>
            </a:pPr>
            <a:r>
              <a:rPr sz="1649" kern="1200" dirty="0">
                <a:solidFill>
                  <a:srgbClr val="000000"/>
                </a:solidFill>
                <a:latin typeface="Trebuchet MS"/>
                <a:ea typeface="+mn-ea"/>
                <a:cs typeface="Trebuchet MS"/>
              </a:rPr>
              <a:t>Eco Baltia vide wins new Riga MSW collection tender, doubling the market share in the respective area.</a:t>
            </a:r>
          </a:p>
        </p:txBody>
      </p:sp>
      <p:sp>
        <p:nvSpPr>
          <p:cNvPr id="54" name="object 54"/>
          <p:cNvSpPr txBox="1"/>
          <p:nvPr/>
        </p:nvSpPr>
        <p:spPr>
          <a:xfrm>
            <a:off x="12176602" y="6145996"/>
            <a:ext cx="1081351" cy="422711"/>
          </a:xfrm>
          <a:prstGeom prst="rect">
            <a:avLst/>
          </a:prstGeom>
        </p:spPr>
        <p:txBody>
          <a:bodyPr vert="horz" wrap="square" lIns="0" tIns="17049" rIns="0" bIns="0" rtlCol="0">
            <a:spAutoFit/>
          </a:bodyPr>
          <a:lstStyle/>
          <a:p>
            <a:pPr marL="12628" algn="l" defTabSz="1507846" rtl="0">
              <a:spcBef>
                <a:spcPts val="134"/>
              </a:spcBef>
            </a:pPr>
            <a:r>
              <a:rPr sz="2635" b="1" kern="1200" dirty="0">
                <a:solidFill>
                  <a:srgbClr val="80B641"/>
                </a:solidFill>
                <a:latin typeface="Trebuchet MS"/>
                <a:ea typeface="+mn-ea"/>
                <a:cs typeface="Trebuchet MS"/>
              </a:rPr>
              <a:t>2021</a:t>
            </a:r>
            <a:endParaRPr sz="2635" kern="1200" dirty="0">
              <a:solidFill>
                <a:srgbClr val="80B641"/>
              </a:solidFill>
              <a:latin typeface="Trebuchet MS"/>
              <a:ea typeface="+mn-ea"/>
              <a:cs typeface="Trebuchet MS"/>
            </a:endParaRPr>
          </a:p>
        </p:txBody>
      </p:sp>
      <p:sp>
        <p:nvSpPr>
          <p:cNvPr id="55" name="object 55"/>
          <p:cNvSpPr txBox="1"/>
          <p:nvPr/>
        </p:nvSpPr>
        <p:spPr>
          <a:xfrm>
            <a:off x="12698594" y="2945041"/>
            <a:ext cx="2802861" cy="1290220"/>
          </a:xfrm>
          <a:prstGeom prst="rect">
            <a:avLst/>
          </a:prstGeom>
        </p:spPr>
        <p:txBody>
          <a:bodyPr vert="horz" wrap="square" lIns="0" tIns="11996" rIns="0" bIns="0" rtlCol="0">
            <a:spAutoFit/>
          </a:bodyPr>
          <a:lstStyle/>
          <a:p>
            <a:pPr marL="12628" marR="5051" algn="l" defTabSz="1507846" rtl="0">
              <a:lnSpc>
                <a:spcPct val="102299"/>
              </a:lnSpc>
              <a:spcBef>
                <a:spcPts val="94"/>
              </a:spcBef>
            </a:pPr>
            <a:r>
              <a:rPr sz="1640" kern="1200" dirty="0">
                <a:solidFill>
                  <a:srgbClr val="000000"/>
                </a:solidFill>
                <a:latin typeface="Trebuchet MS"/>
                <a:ea typeface="+mn-ea"/>
                <a:cs typeface="Trebuchet MS"/>
              </a:rPr>
              <a:t>Acquisition of the leading Lithuanian WM operator Ecoservice completed, with reﬁnancing of the pan-Baltic WM </a:t>
            </a:r>
            <a:r>
              <a:rPr lang="lv-LV" sz="1640" kern="1200" dirty="0">
                <a:solidFill>
                  <a:srgbClr val="000000"/>
                </a:solidFill>
                <a:latin typeface="Trebuchet MS"/>
                <a:ea typeface="+mn-ea"/>
                <a:cs typeface="Trebuchet MS"/>
              </a:rPr>
              <a:t>segment</a:t>
            </a:r>
            <a:r>
              <a:rPr sz="1640" kern="1200" dirty="0">
                <a:solidFill>
                  <a:srgbClr val="000000"/>
                </a:solidFill>
                <a:latin typeface="Trebuchet MS"/>
                <a:ea typeface="+mn-ea"/>
                <a:cs typeface="Trebuchet MS"/>
              </a:rPr>
              <a:t>.</a:t>
            </a:r>
          </a:p>
        </p:txBody>
      </p:sp>
      <p:sp>
        <p:nvSpPr>
          <p:cNvPr id="56" name="object 56"/>
          <p:cNvSpPr txBox="1"/>
          <p:nvPr/>
        </p:nvSpPr>
        <p:spPr>
          <a:xfrm>
            <a:off x="12684752" y="4358732"/>
            <a:ext cx="2693724" cy="1031367"/>
          </a:xfrm>
          <a:prstGeom prst="rect">
            <a:avLst/>
          </a:prstGeom>
        </p:spPr>
        <p:txBody>
          <a:bodyPr vert="horz" wrap="square" lIns="0" tIns="11996" rIns="0" bIns="0" rtlCol="0">
            <a:spAutoFit/>
          </a:bodyPr>
          <a:lstStyle/>
          <a:p>
            <a:pPr marL="12628" marR="5051" algn="l" defTabSz="1507846" rtl="0">
              <a:lnSpc>
                <a:spcPct val="102299"/>
              </a:lnSpc>
              <a:spcBef>
                <a:spcPts val="94"/>
              </a:spcBef>
            </a:pPr>
            <a:r>
              <a:rPr sz="1640" kern="1200" dirty="0">
                <a:solidFill>
                  <a:srgbClr val="000000"/>
                </a:solidFill>
                <a:latin typeface="Trebuchet MS"/>
                <a:ea typeface="+mn-ea"/>
                <a:cs typeface="Trebuchet MS"/>
              </a:rPr>
              <a:t>Buyout of minority stakes in LZP, JUM (full buyout) and PTB (partial buyout) completed.</a:t>
            </a:r>
          </a:p>
        </p:txBody>
      </p:sp>
      <p:grpSp>
        <p:nvGrpSpPr>
          <p:cNvPr id="57" name="object 57"/>
          <p:cNvGrpSpPr/>
          <p:nvPr/>
        </p:nvGrpSpPr>
        <p:grpSpPr>
          <a:xfrm>
            <a:off x="13939691" y="5882594"/>
            <a:ext cx="1687718" cy="2553820"/>
            <a:chOff x="13961790" y="5883708"/>
            <a:chExt cx="1697313" cy="2568340"/>
          </a:xfrm>
        </p:grpSpPr>
        <p:pic>
          <p:nvPicPr>
            <p:cNvPr id="58" name="object 58"/>
            <p:cNvPicPr/>
            <p:nvPr/>
          </p:nvPicPr>
          <p:blipFill>
            <a:blip r:embed="rId3" cstate="email">
              <a:extLst>
                <a:ext uri="{28A0092B-C50C-407E-A947-70E740481C1C}">
                  <a14:useLocalDpi xmlns:a14="http://schemas.microsoft.com/office/drawing/2010/main"/>
                </a:ext>
              </a:extLst>
            </a:blip>
            <a:stretch>
              <a:fillRect/>
            </a:stretch>
          </p:blipFill>
          <p:spPr>
            <a:xfrm>
              <a:off x="13961790" y="5901170"/>
              <a:ext cx="250348" cy="250358"/>
            </a:xfrm>
            <a:prstGeom prst="rect">
              <a:avLst/>
            </a:prstGeom>
          </p:spPr>
        </p:pic>
        <p:sp>
          <p:nvSpPr>
            <p:cNvPr id="59" name="object 59"/>
            <p:cNvSpPr/>
            <p:nvPr/>
          </p:nvSpPr>
          <p:spPr>
            <a:xfrm>
              <a:off x="14086964" y="6026348"/>
              <a:ext cx="0" cy="2425700"/>
            </a:xfrm>
            <a:custGeom>
              <a:avLst/>
              <a:gdLst/>
              <a:ahLst/>
              <a:cxnLst/>
              <a:rect l="l" t="t" r="r" b="b"/>
              <a:pathLst>
                <a:path h="2425700">
                  <a:moveTo>
                    <a:pt x="0" y="0"/>
                  </a:moveTo>
                  <a:lnTo>
                    <a:pt x="0" y="2425664"/>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pic>
          <p:nvPicPr>
            <p:cNvPr id="60" name="object 60"/>
            <p:cNvPicPr/>
            <p:nvPr/>
          </p:nvPicPr>
          <p:blipFill>
            <a:blip r:embed="rId4" cstate="email">
              <a:extLst>
                <a:ext uri="{28A0092B-C50C-407E-A947-70E740481C1C}">
                  <a14:useLocalDpi xmlns:a14="http://schemas.microsoft.com/office/drawing/2010/main"/>
                </a:ext>
              </a:extLst>
            </a:blip>
            <a:stretch>
              <a:fillRect/>
            </a:stretch>
          </p:blipFill>
          <p:spPr>
            <a:xfrm>
              <a:off x="15408755" y="5883708"/>
              <a:ext cx="250348" cy="250358"/>
            </a:xfrm>
            <a:prstGeom prst="rect">
              <a:avLst/>
            </a:prstGeom>
          </p:spPr>
        </p:pic>
      </p:grpSp>
      <p:sp>
        <p:nvSpPr>
          <p:cNvPr id="61" name="object 61"/>
          <p:cNvSpPr txBox="1"/>
          <p:nvPr/>
        </p:nvSpPr>
        <p:spPr>
          <a:xfrm>
            <a:off x="13629240" y="5408398"/>
            <a:ext cx="1118762" cy="422711"/>
          </a:xfrm>
          <a:prstGeom prst="rect">
            <a:avLst/>
          </a:prstGeom>
        </p:spPr>
        <p:txBody>
          <a:bodyPr vert="horz" wrap="square" lIns="0" tIns="17049" rIns="0" bIns="0" rtlCol="0">
            <a:spAutoFit/>
          </a:bodyPr>
          <a:lstStyle/>
          <a:p>
            <a:pPr marL="12628" algn="l" defTabSz="1507846" rtl="0">
              <a:spcBef>
                <a:spcPts val="134"/>
              </a:spcBef>
            </a:pPr>
            <a:r>
              <a:rPr sz="2635" b="1" kern="1200" dirty="0">
                <a:solidFill>
                  <a:srgbClr val="80B641"/>
                </a:solidFill>
                <a:latin typeface="Trebuchet MS"/>
                <a:ea typeface="+mn-ea"/>
                <a:cs typeface="Trebuchet MS"/>
              </a:rPr>
              <a:t>2022</a:t>
            </a:r>
            <a:endParaRPr sz="2635" kern="1200" dirty="0">
              <a:solidFill>
                <a:srgbClr val="80B641"/>
              </a:solidFill>
              <a:latin typeface="Trebuchet MS"/>
              <a:ea typeface="+mn-ea"/>
              <a:cs typeface="Trebuchet MS"/>
            </a:endParaRPr>
          </a:p>
        </p:txBody>
      </p:sp>
      <p:sp>
        <p:nvSpPr>
          <p:cNvPr id="62" name="object 62"/>
          <p:cNvSpPr txBox="1"/>
          <p:nvPr/>
        </p:nvSpPr>
        <p:spPr>
          <a:xfrm>
            <a:off x="14233312" y="6764029"/>
            <a:ext cx="2405884" cy="1022133"/>
          </a:xfrm>
          <a:prstGeom prst="rect">
            <a:avLst/>
          </a:prstGeom>
        </p:spPr>
        <p:txBody>
          <a:bodyPr vert="horz" wrap="square" lIns="0" tIns="11996" rIns="0" bIns="0" rtlCol="0">
            <a:spAutoFit/>
          </a:bodyPr>
          <a:lstStyle/>
          <a:p>
            <a:pPr marL="12628" marR="5051" algn="just" defTabSz="1507846" rtl="0">
              <a:spcBef>
                <a:spcPts val="94"/>
              </a:spcBef>
            </a:pPr>
            <a:r>
              <a:rPr sz="1641" kern="1200" dirty="0">
                <a:solidFill>
                  <a:srgbClr val="000000"/>
                </a:solidFill>
                <a:latin typeface="Trebuchet MS"/>
                <a:ea typeface="+mn-ea"/>
                <a:cs typeface="Trebuchet MS"/>
              </a:rPr>
              <a:t>Acquisition of TESIL </a:t>
            </a:r>
            <a:r>
              <a:rPr sz="1641" kern="1200" dirty="0" err="1">
                <a:solidFill>
                  <a:srgbClr val="000000"/>
                </a:solidFill>
                <a:latin typeface="Trebuchet MS"/>
                <a:ea typeface="+mn-ea"/>
                <a:cs typeface="Trebuchet MS"/>
              </a:rPr>
              <a:t>Fibres</a:t>
            </a:r>
            <a:r>
              <a:rPr sz="1641" kern="1200" dirty="0">
                <a:solidFill>
                  <a:srgbClr val="000000"/>
                </a:solidFill>
                <a:latin typeface="Trebuchet MS"/>
                <a:ea typeface="+mn-ea"/>
                <a:cs typeface="Trebuchet MS"/>
              </a:rPr>
              <a:t> completed with expansion outside of the Baltics.</a:t>
            </a:r>
          </a:p>
        </p:txBody>
      </p:sp>
      <p:sp>
        <p:nvSpPr>
          <p:cNvPr id="63" name="object 63"/>
          <p:cNvSpPr txBox="1"/>
          <p:nvPr/>
        </p:nvSpPr>
        <p:spPr>
          <a:xfrm>
            <a:off x="15102506" y="6148900"/>
            <a:ext cx="1118762" cy="422711"/>
          </a:xfrm>
          <a:prstGeom prst="rect">
            <a:avLst/>
          </a:prstGeom>
        </p:spPr>
        <p:txBody>
          <a:bodyPr vert="horz" wrap="square" lIns="0" tIns="17049" rIns="0" bIns="0" rtlCol="0">
            <a:spAutoFit/>
          </a:bodyPr>
          <a:lstStyle/>
          <a:p>
            <a:pPr marL="12628" algn="l" defTabSz="1507846" rtl="0">
              <a:spcBef>
                <a:spcPts val="134"/>
              </a:spcBef>
            </a:pPr>
            <a:r>
              <a:rPr sz="2635" b="1" kern="1200" dirty="0">
                <a:solidFill>
                  <a:srgbClr val="80B641"/>
                </a:solidFill>
                <a:latin typeface="Trebuchet MS"/>
                <a:ea typeface="+mn-ea"/>
                <a:cs typeface="Trebuchet MS"/>
              </a:rPr>
              <a:t>2023</a:t>
            </a:r>
            <a:endParaRPr sz="2635" kern="1200" dirty="0">
              <a:solidFill>
                <a:srgbClr val="80B641"/>
              </a:solidFill>
              <a:latin typeface="Trebuchet MS"/>
              <a:ea typeface="+mn-ea"/>
              <a:cs typeface="Trebuchet MS"/>
            </a:endParaRPr>
          </a:p>
        </p:txBody>
      </p:sp>
      <p:sp>
        <p:nvSpPr>
          <p:cNvPr id="64" name="object 64"/>
          <p:cNvSpPr txBox="1"/>
          <p:nvPr/>
        </p:nvSpPr>
        <p:spPr>
          <a:xfrm>
            <a:off x="15678764" y="3123574"/>
            <a:ext cx="2802859" cy="2057801"/>
          </a:xfrm>
          <a:prstGeom prst="rect">
            <a:avLst/>
          </a:prstGeom>
        </p:spPr>
        <p:txBody>
          <a:bodyPr vert="horz" wrap="square" lIns="0" tIns="11996" rIns="0" bIns="0" rtlCol="0">
            <a:spAutoFit/>
          </a:bodyPr>
          <a:lstStyle/>
          <a:p>
            <a:pPr marL="12628" marR="5051" algn="l" defTabSz="1507846" rtl="0">
              <a:spcBef>
                <a:spcPts val="94"/>
              </a:spcBef>
            </a:pPr>
            <a:r>
              <a:rPr sz="1641" kern="1200" dirty="0">
                <a:solidFill>
                  <a:srgbClr val="000000"/>
                </a:solidFill>
                <a:latin typeface="Trebuchet MS"/>
                <a:ea typeface="+mn-ea"/>
                <a:cs typeface="Trebuchet MS"/>
              </a:rPr>
              <a:t>Acquisition of the road and street maintenance companies </a:t>
            </a:r>
            <a:r>
              <a:rPr sz="1641" kern="1200" dirty="0" err="1">
                <a:solidFill>
                  <a:srgbClr val="000000"/>
                </a:solidFill>
                <a:latin typeface="Trebuchet MS"/>
                <a:ea typeface="+mn-ea"/>
                <a:cs typeface="Trebuchet MS"/>
              </a:rPr>
              <a:t>Pilsetas</a:t>
            </a:r>
            <a:r>
              <a:rPr sz="1641" kern="1200" dirty="0">
                <a:solidFill>
                  <a:srgbClr val="000000"/>
                </a:solidFill>
                <a:latin typeface="Trebuchet MS"/>
                <a:ea typeface="+mn-ea"/>
                <a:cs typeface="Trebuchet MS"/>
              </a:rPr>
              <a:t> </a:t>
            </a:r>
            <a:r>
              <a:rPr sz="1641" kern="1200" dirty="0" err="1">
                <a:solidFill>
                  <a:srgbClr val="000000"/>
                </a:solidFill>
                <a:latin typeface="Trebuchet MS"/>
                <a:ea typeface="+mn-ea"/>
                <a:cs typeface="Trebuchet MS"/>
              </a:rPr>
              <a:t>Eko</a:t>
            </a:r>
            <a:r>
              <a:rPr sz="1641" kern="1200" dirty="0">
                <a:solidFill>
                  <a:srgbClr val="000000"/>
                </a:solidFill>
                <a:latin typeface="Trebuchet MS"/>
                <a:ea typeface="+mn-ea"/>
                <a:cs typeface="Trebuchet MS"/>
              </a:rPr>
              <a:t> </a:t>
            </a:r>
            <a:r>
              <a:rPr sz="1641" kern="1200" dirty="0" err="1">
                <a:solidFill>
                  <a:srgbClr val="000000"/>
                </a:solidFill>
                <a:latin typeface="Trebuchet MS"/>
                <a:ea typeface="+mn-ea"/>
                <a:cs typeface="Trebuchet MS"/>
              </a:rPr>
              <a:t>Serviss</a:t>
            </a:r>
            <a:r>
              <a:rPr sz="1641" kern="1200" dirty="0">
                <a:solidFill>
                  <a:srgbClr val="000000"/>
                </a:solidFill>
                <a:latin typeface="Trebuchet MS"/>
                <a:ea typeface="+mn-ea"/>
                <a:cs typeface="Trebuchet MS"/>
              </a:rPr>
              <a:t>, PES </a:t>
            </a:r>
            <a:r>
              <a:rPr sz="1641" kern="1200" dirty="0" err="1">
                <a:solidFill>
                  <a:srgbClr val="000000"/>
                </a:solidFill>
                <a:latin typeface="Trebuchet MS"/>
                <a:ea typeface="+mn-ea"/>
                <a:cs typeface="Trebuchet MS"/>
              </a:rPr>
              <a:t>serviss</a:t>
            </a:r>
            <a:r>
              <a:rPr sz="1641" kern="1200" dirty="0">
                <a:solidFill>
                  <a:srgbClr val="000000"/>
                </a:solidFill>
                <a:latin typeface="Trebuchet MS"/>
                <a:ea typeface="+mn-ea"/>
                <a:cs typeface="Trebuchet MS"/>
              </a:rPr>
              <a:t> and B124</a:t>
            </a:r>
            <a:r>
              <a:rPr lang="lv-LV" sz="1641" kern="1200" dirty="0">
                <a:solidFill>
                  <a:srgbClr val="000000"/>
                </a:solidFill>
                <a:latin typeface="Trebuchet MS"/>
                <a:ea typeface="+mn-ea"/>
                <a:cs typeface="Trebuchet MS"/>
              </a:rPr>
              <a:t>.</a:t>
            </a:r>
            <a:r>
              <a:rPr lang="lv-LV" sz="1641" kern="1200" baseline="30000" dirty="0">
                <a:solidFill>
                  <a:srgbClr val="000000"/>
                </a:solidFill>
                <a:latin typeface="Trebuchet MS"/>
                <a:ea typeface="+mn-ea"/>
                <a:cs typeface="Trebuchet MS"/>
              </a:rPr>
              <a:t>1</a:t>
            </a:r>
          </a:p>
          <a:p>
            <a:pPr marL="12628" marR="5051" algn="l" defTabSz="1507846" rtl="0">
              <a:spcBef>
                <a:spcPts val="94"/>
              </a:spcBef>
            </a:pPr>
            <a:endParaRPr lang="lv-LV" sz="1641" kern="1200" dirty="0">
              <a:solidFill>
                <a:srgbClr val="000000"/>
              </a:solidFill>
              <a:latin typeface="Trebuchet MS"/>
              <a:ea typeface="+mn-ea"/>
              <a:cs typeface="Trebuchet MS"/>
            </a:endParaRPr>
          </a:p>
          <a:p>
            <a:pPr marL="12628" marR="5051" algn="l" defTabSz="1507846" rtl="0">
              <a:spcBef>
                <a:spcPts val="94"/>
              </a:spcBef>
            </a:pPr>
            <a:r>
              <a:rPr lang="lv-LV" sz="1641" kern="1200" dirty="0" err="1">
                <a:solidFill>
                  <a:srgbClr val="000000"/>
                </a:solidFill>
                <a:latin typeface="Trebuchet MS"/>
                <a:ea typeface="+mn-ea"/>
                <a:cs typeface="Trebuchet MS"/>
              </a:rPr>
              <a:t>Aquisition</a:t>
            </a:r>
            <a:r>
              <a:rPr lang="lv-LV" sz="1641" kern="1200" dirty="0">
                <a:solidFill>
                  <a:srgbClr val="000000"/>
                </a:solidFill>
                <a:latin typeface="Trebuchet MS"/>
                <a:ea typeface="+mn-ea"/>
                <a:cs typeface="Trebuchet MS"/>
              </a:rPr>
              <a:t> </a:t>
            </a:r>
            <a:r>
              <a:rPr lang="lv-LV" sz="1641" kern="1200" dirty="0" err="1">
                <a:solidFill>
                  <a:srgbClr val="000000"/>
                </a:solidFill>
                <a:latin typeface="Trebuchet MS"/>
                <a:ea typeface="+mn-ea"/>
                <a:cs typeface="Trebuchet MS"/>
              </a:rPr>
              <a:t>of</a:t>
            </a:r>
            <a:r>
              <a:rPr lang="lv-LV" sz="1641" kern="1200" dirty="0">
                <a:solidFill>
                  <a:srgbClr val="000000"/>
                </a:solidFill>
                <a:latin typeface="Trebuchet MS"/>
                <a:ea typeface="+mn-ea"/>
                <a:cs typeface="Trebuchet MS"/>
              </a:rPr>
              <a:t> </a:t>
            </a:r>
            <a:r>
              <a:rPr lang="lv-LV" sz="1641" kern="1200" dirty="0" err="1">
                <a:solidFill>
                  <a:srgbClr val="000000"/>
                </a:solidFill>
                <a:latin typeface="Trebuchet MS"/>
                <a:ea typeface="+mn-ea"/>
                <a:cs typeface="Trebuchet MS"/>
              </a:rPr>
              <a:t>Metal</a:t>
            </a:r>
            <a:r>
              <a:rPr lang="lv-LV" sz="1641" kern="1200" dirty="0">
                <a:solidFill>
                  <a:srgbClr val="000000"/>
                </a:solidFill>
                <a:latin typeface="Trebuchet MS"/>
                <a:ea typeface="+mn-ea"/>
                <a:cs typeface="Trebuchet MS"/>
              </a:rPr>
              <a:t> </a:t>
            </a:r>
            <a:r>
              <a:rPr lang="lv-LV" sz="1641" kern="1200" dirty="0" err="1">
                <a:solidFill>
                  <a:srgbClr val="000000"/>
                </a:solidFill>
                <a:latin typeface="Trebuchet MS"/>
                <a:ea typeface="+mn-ea"/>
                <a:cs typeface="Trebuchet MS"/>
              </a:rPr>
              <a:t>Plast</a:t>
            </a:r>
            <a:r>
              <a:rPr lang="lv-LV" sz="1641" kern="1200" dirty="0">
                <a:solidFill>
                  <a:srgbClr val="000000"/>
                </a:solidFill>
                <a:latin typeface="Trebuchet MS"/>
                <a:ea typeface="+mn-ea"/>
                <a:cs typeface="Trebuchet MS"/>
              </a:rPr>
              <a:t> </a:t>
            </a:r>
            <a:r>
              <a:rPr lang="lv-LV" sz="1641" kern="1200" dirty="0" err="1">
                <a:solidFill>
                  <a:srgbClr val="000000"/>
                </a:solidFill>
                <a:latin typeface="Trebuchet MS"/>
                <a:ea typeface="+mn-ea"/>
                <a:cs typeface="Trebuchet MS"/>
              </a:rPr>
              <a:t>on</a:t>
            </a:r>
            <a:r>
              <a:rPr lang="lv-LV" sz="1641" kern="1200" dirty="0">
                <a:solidFill>
                  <a:srgbClr val="000000"/>
                </a:solidFill>
                <a:latin typeface="Trebuchet MS"/>
                <a:ea typeface="+mn-ea"/>
                <a:cs typeface="Trebuchet MS"/>
              </a:rPr>
              <a:t> </a:t>
            </a:r>
            <a:r>
              <a:rPr lang="lv-LV" sz="1641" kern="1200" dirty="0" err="1">
                <a:solidFill>
                  <a:srgbClr val="000000"/>
                </a:solidFill>
                <a:latin typeface="Trebuchet MS"/>
                <a:ea typeface="+mn-ea"/>
                <a:cs typeface="Trebuchet MS"/>
              </a:rPr>
              <a:t>November</a:t>
            </a:r>
            <a:r>
              <a:rPr lang="lv-LV" sz="1641" kern="1200" dirty="0">
                <a:solidFill>
                  <a:srgbClr val="000000"/>
                </a:solidFill>
                <a:latin typeface="Trebuchet MS"/>
                <a:ea typeface="+mn-ea"/>
                <a:cs typeface="Trebuchet MS"/>
              </a:rPr>
              <a:t> 2023.</a:t>
            </a:r>
            <a:endParaRPr sz="1641" kern="1200" dirty="0">
              <a:solidFill>
                <a:srgbClr val="000000"/>
              </a:solidFill>
              <a:latin typeface="Trebuchet MS"/>
              <a:ea typeface="+mn-ea"/>
              <a:cs typeface="Trebuchet MS"/>
            </a:endParaRPr>
          </a:p>
        </p:txBody>
      </p:sp>
      <p:grpSp>
        <p:nvGrpSpPr>
          <p:cNvPr id="65" name="object 65"/>
          <p:cNvGrpSpPr/>
          <p:nvPr/>
        </p:nvGrpSpPr>
        <p:grpSpPr>
          <a:xfrm>
            <a:off x="6486762" y="1996254"/>
            <a:ext cx="10255091" cy="8161171"/>
            <a:chOff x="6464631" y="1865484"/>
            <a:chExt cx="10313396" cy="8207572"/>
          </a:xfrm>
        </p:grpSpPr>
        <p:pic>
          <p:nvPicPr>
            <p:cNvPr id="67" name="object 67"/>
            <p:cNvPicPr/>
            <p:nvPr/>
          </p:nvPicPr>
          <p:blipFill>
            <a:blip r:embed="rId5" cstate="email">
              <a:extLst>
                <a:ext uri="{28A0092B-C50C-407E-A947-70E740481C1C}">
                  <a14:useLocalDpi xmlns:a14="http://schemas.microsoft.com/office/drawing/2010/main"/>
                </a:ext>
              </a:extLst>
            </a:blip>
            <a:stretch>
              <a:fillRect/>
            </a:stretch>
          </p:blipFill>
          <p:spPr>
            <a:xfrm>
              <a:off x="6464631" y="2159424"/>
              <a:ext cx="2274295" cy="524474"/>
            </a:xfrm>
            <a:prstGeom prst="rect">
              <a:avLst/>
            </a:prstGeom>
          </p:spPr>
        </p:pic>
        <p:pic>
          <p:nvPicPr>
            <p:cNvPr id="68" name="object 68"/>
            <p:cNvPicPr/>
            <p:nvPr/>
          </p:nvPicPr>
          <p:blipFill>
            <a:blip r:embed="rId6" cstate="email">
              <a:extLst>
                <a:ext uri="{28A0092B-C50C-407E-A947-70E740481C1C}">
                  <a14:useLocalDpi xmlns:a14="http://schemas.microsoft.com/office/drawing/2010/main"/>
                </a:ext>
              </a:extLst>
            </a:blip>
            <a:stretch>
              <a:fillRect/>
            </a:stretch>
          </p:blipFill>
          <p:spPr>
            <a:xfrm>
              <a:off x="11380286" y="9491666"/>
              <a:ext cx="2244088" cy="581390"/>
            </a:xfrm>
            <a:prstGeom prst="rect">
              <a:avLst/>
            </a:prstGeom>
          </p:spPr>
        </p:pic>
        <p:pic>
          <p:nvPicPr>
            <p:cNvPr id="70" name="object 70"/>
            <p:cNvPicPr/>
            <p:nvPr/>
          </p:nvPicPr>
          <p:blipFill>
            <a:blip r:embed="rId7" cstate="email">
              <a:extLst>
                <a:ext uri="{28A0092B-C50C-407E-A947-70E740481C1C}">
                  <a14:useLocalDpi xmlns:a14="http://schemas.microsoft.com/office/drawing/2010/main"/>
                </a:ext>
              </a:extLst>
            </a:blip>
            <a:stretch>
              <a:fillRect/>
            </a:stretch>
          </p:blipFill>
          <p:spPr>
            <a:xfrm>
              <a:off x="15667973" y="1865484"/>
              <a:ext cx="1110054" cy="982947"/>
            </a:xfrm>
            <a:prstGeom prst="rect">
              <a:avLst/>
            </a:prstGeom>
          </p:spPr>
        </p:pic>
        <p:sp>
          <p:nvSpPr>
            <p:cNvPr id="71" name="object 71"/>
            <p:cNvSpPr/>
            <p:nvPr/>
          </p:nvSpPr>
          <p:spPr>
            <a:xfrm>
              <a:off x="12700600" y="2210471"/>
              <a:ext cx="2288540" cy="337186"/>
            </a:xfrm>
            <a:custGeom>
              <a:avLst/>
              <a:gdLst/>
              <a:ahLst/>
              <a:cxnLst/>
              <a:rect l="l" t="t" r="r" b="b"/>
              <a:pathLst>
                <a:path w="2288540" h="337185">
                  <a:moveTo>
                    <a:pt x="867156" y="247929"/>
                  </a:moveTo>
                  <a:lnTo>
                    <a:pt x="808739" y="247929"/>
                  </a:lnTo>
                  <a:lnTo>
                    <a:pt x="808790" y="253960"/>
                  </a:lnTo>
                  <a:lnTo>
                    <a:pt x="808885" y="255772"/>
                  </a:lnTo>
                  <a:lnTo>
                    <a:pt x="809252" y="259374"/>
                  </a:lnTo>
                  <a:lnTo>
                    <a:pt x="820509" y="293721"/>
                  </a:lnTo>
                  <a:lnTo>
                    <a:pt x="842631" y="317776"/>
                  </a:lnTo>
                  <a:lnTo>
                    <a:pt x="872963" y="331931"/>
                  </a:lnTo>
                  <a:lnTo>
                    <a:pt x="908925" y="336565"/>
                  </a:lnTo>
                  <a:lnTo>
                    <a:pt x="950530" y="330669"/>
                  </a:lnTo>
                  <a:lnTo>
                    <a:pt x="981768" y="314109"/>
                  </a:lnTo>
                  <a:lnTo>
                    <a:pt x="1001410" y="288579"/>
                  </a:lnTo>
                  <a:lnTo>
                    <a:pt x="1002976" y="281049"/>
                  </a:lnTo>
                  <a:lnTo>
                    <a:pt x="912087" y="281049"/>
                  </a:lnTo>
                  <a:lnTo>
                    <a:pt x="897093" y="279437"/>
                  </a:lnTo>
                  <a:lnTo>
                    <a:pt x="867910" y="253960"/>
                  </a:lnTo>
                  <a:lnTo>
                    <a:pt x="867240" y="250034"/>
                  </a:lnTo>
                  <a:lnTo>
                    <a:pt x="867156" y="247929"/>
                  </a:lnTo>
                  <a:close/>
                </a:path>
                <a:path w="2288540" h="337185">
                  <a:moveTo>
                    <a:pt x="908024" y="86960"/>
                  </a:moveTo>
                  <a:lnTo>
                    <a:pt x="871572" y="92751"/>
                  </a:lnTo>
                  <a:lnTo>
                    <a:pt x="842863" y="108571"/>
                  </a:lnTo>
                  <a:lnTo>
                    <a:pt x="824054" y="132093"/>
                  </a:lnTo>
                  <a:lnTo>
                    <a:pt x="817304" y="160989"/>
                  </a:lnTo>
                  <a:lnTo>
                    <a:pt x="830260" y="204130"/>
                  </a:lnTo>
                  <a:lnTo>
                    <a:pt x="861154" y="226213"/>
                  </a:lnTo>
                  <a:lnTo>
                    <a:pt x="928921" y="245593"/>
                  </a:lnTo>
                  <a:lnTo>
                    <a:pt x="941877" y="262086"/>
                  </a:lnTo>
                  <a:lnTo>
                    <a:pt x="940015" y="269811"/>
                  </a:lnTo>
                  <a:lnTo>
                    <a:pt x="934430" y="275800"/>
                  </a:lnTo>
                  <a:lnTo>
                    <a:pt x="925121" y="279673"/>
                  </a:lnTo>
                  <a:lnTo>
                    <a:pt x="912087" y="281049"/>
                  </a:lnTo>
                  <a:lnTo>
                    <a:pt x="1002976" y="281049"/>
                  </a:lnTo>
                  <a:lnTo>
                    <a:pt x="1008231" y="255772"/>
                  </a:lnTo>
                  <a:lnTo>
                    <a:pt x="995134" y="214177"/>
                  </a:lnTo>
                  <a:lnTo>
                    <a:pt x="963902" y="192729"/>
                  </a:lnTo>
                  <a:lnTo>
                    <a:pt x="895394" y="173878"/>
                  </a:lnTo>
                  <a:lnTo>
                    <a:pt x="882297" y="158277"/>
                  </a:lnTo>
                  <a:lnTo>
                    <a:pt x="884237" y="151220"/>
                  </a:lnTo>
                  <a:lnTo>
                    <a:pt x="889690" y="145811"/>
                  </a:lnTo>
                  <a:lnTo>
                    <a:pt x="898103" y="142347"/>
                  </a:lnTo>
                  <a:lnTo>
                    <a:pt x="908925" y="141126"/>
                  </a:lnTo>
                  <a:lnTo>
                    <a:pt x="998113" y="141126"/>
                  </a:lnTo>
                  <a:lnTo>
                    <a:pt x="989577" y="122644"/>
                  </a:lnTo>
                  <a:lnTo>
                    <a:pt x="969149" y="102954"/>
                  </a:lnTo>
                  <a:lnTo>
                    <a:pt x="941687" y="90992"/>
                  </a:lnTo>
                  <a:lnTo>
                    <a:pt x="908024" y="86960"/>
                  </a:lnTo>
                  <a:close/>
                </a:path>
                <a:path w="2288540" h="337185">
                  <a:moveTo>
                    <a:pt x="998113" y="141126"/>
                  </a:moveTo>
                  <a:lnTo>
                    <a:pt x="908925" y="141126"/>
                  </a:lnTo>
                  <a:lnTo>
                    <a:pt x="920167" y="142577"/>
                  </a:lnTo>
                  <a:lnTo>
                    <a:pt x="930041" y="146788"/>
                  </a:lnTo>
                  <a:lnTo>
                    <a:pt x="938125" y="153548"/>
                  </a:lnTo>
                  <a:lnTo>
                    <a:pt x="944002" y="162644"/>
                  </a:lnTo>
                  <a:lnTo>
                    <a:pt x="944191" y="163178"/>
                  </a:lnTo>
                  <a:lnTo>
                    <a:pt x="944505" y="163858"/>
                  </a:lnTo>
                  <a:lnTo>
                    <a:pt x="944829" y="164707"/>
                  </a:lnTo>
                  <a:lnTo>
                    <a:pt x="1005058" y="164707"/>
                  </a:lnTo>
                  <a:lnTo>
                    <a:pt x="1004472" y="159523"/>
                  </a:lnTo>
                  <a:lnTo>
                    <a:pt x="1003498" y="154560"/>
                  </a:lnTo>
                  <a:lnTo>
                    <a:pt x="1002147" y="149859"/>
                  </a:lnTo>
                  <a:lnTo>
                    <a:pt x="998113" y="141126"/>
                  </a:lnTo>
                  <a:close/>
                </a:path>
                <a:path w="2288540" h="337185">
                  <a:moveTo>
                    <a:pt x="398354" y="86960"/>
                  </a:moveTo>
                  <a:lnTo>
                    <a:pt x="345796" y="96721"/>
                  </a:lnTo>
                  <a:lnTo>
                    <a:pt x="306796" y="123408"/>
                  </a:lnTo>
                  <a:lnTo>
                    <a:pt x="281846" y="163130"/>
                  </a:lnTo>
                  <a:lnTo>
                    <a:pt x="273059" y="211993"/>
                  </a:lnTo>
                  <a:lnTo>
                    <a:pt x="281846" y="260400"/>
                  </a:lnTo>
                  <a:lnTo>
                    <a:pt x="306796" y="300006"/>
                  </a:lnTo>
                  <a:lnTo>
                    <a:pt x="345796" y="326748"/>
                  </a:lnTo>
                  <a:lnTo>
                    <a:pt x="396731" y="336565"/>
                  </a:lnTo>
                  <a:lnTo>
                    <a:pt x="398354" y="336565"/>
                  </a:lnTo>
                  <a:lnTo>
                    <a:pt x="401558" y="336492"/>
                  </a:lnTo>
                  <a:lnTo>
                    <a:pt x="402937" y="336492"/>
                  </a:lnTo>
                  <a:lnTo>
                    <a:pt x="448096" y="327633"/>
                  </a:lnTo>
                  <a:lnTo>
                    <a:pt x="495369" y="291882"/>
                  </a:lnTo>
                  <a:lnTo>
                    <a:pt x="506321" y="273824"/>
                  </a:lnTo>
                  <a:lnTo>
                    <a:pt x="398532" y="273824"/>
                  </a:lnTo>
                  <a:lnTo>
                    <a:pt x="374324" y="269050"/>
                  </a:lnTo>
                  <a:lnTo>
                    <a:pt x="355828" y="255941"/>
                  </a:lnTo>
                  <a:lnTo>
                    <a:pt x="344017" y="236315"/>
                  </a:lnTo>
                  <a:lnTo>
                    <a:pt x="339863" y="211993"/>
                  </a:lnTo>
                  <a:lnTo>
                    <a:pt x="343953" y="187404"/>
                  </a:lnTo>
                  <a:lnTo>
                    <a:pt x="355659" y="167642"/>
                  </a:lnTo>
                  <a:lnTo>
                    <a:pt x="374134" y="154483"/>
                  </a:lnTo>
                  <a:lnTo>
                    <a:pt x="398532" y="149702"/>
                  </a:lnTo>
                  <a:lnTo>
                    <a:pt x="505905" y="149702"/>
                  </a:lnTo>
                  <a:lnTo>
                    <a:pt x="504803" y="147273"/>
                  </a:lnTo>
                  <a:lnTo>
                    <a:pt x="475817" y="112331"/>
                  </a:lnTo>
                  <a:lnTo>
                    <a:pt x="442257" y="93654"/>
                  </a:lnTo>
                  <a:lnTo>
                    <a:pt x="402803" y="87044"/>
                  </a:lnTo>
                  <a:lnTo>
                    <a:pt x="401558" y="87044"/>
                  </a:lnTo>
                  <a:lnTo>
                    <a:pt x="398354" y="86960"/>
                  </a:lnTo>
                  <a:close/>
                </a:path>
                <a:path w="2288540" h="337185">
                  <a:moveTo>
                    <a:pt x="402937" y="336492"/>
                  </a:moveTo>
                  <a:lnTo>
                    <a:pt x="401558" y="336492"/>
                  </a:lnTo>
                  <a:lnTo>
                    <a:pt x="402937" y="336492"/>
                  </a:lnTo>
                  <a:close/>
                </a:path>
                <a:path w="2288540" h="337185">
                  <a:moveTo>
                    <a:pt x="516141" y="247929"/>
                  </a:moveTo>
                  <a:lnTo>
                    <a:pt x="448153" y="247929"/>
                  </a:lnTo>
                  <a:lnTo>
                    <a:pt x="447117" y="249636"/>
                  </a:lnTo>
                  <a:lnTo>
                    <a:pt x="446028" y="251290"/>
                  </a:lnTo>
                  <a:lnTo>
                    <a:pt x="412549" y="272440"/>
                  </a:lnTo>
                  <a:lnTo>
                    <a:pt x="398532" y="273824"/>
                  </a:lnTo>
                  <a:lnTo>
                    <a:pt x="506321" y="273824"/>
                  </a:lnTo>
                  <a:lnTo>
                    <a:pt x="507581" y="271746"/>
                  </a:lnTo>
                  <a:lnTo>
                    <a:pt x="516141" y="247929"/>
                  </a:lnTo>
                  <a:close/>
                </a:path>
                <a:path w="2288540" h="337185">
                  <a:moveTo>
                    <a:pt x="505905" y="149702"/>
                  </a:moveTo>
                  <a:lnTo>
                    <a:pt x="398532" y="149702"/>
                  </a:lnTo>
                  <a:lnTo>
                    <a:pt x="414032" y="151450"/>
                  </a:lnTo>
                  <a:lnTo>
                    <a:pt x="427752" y="156561"/>
                  </a:lnTo>
                  <a:lnTo>
                    <a:pt x="452604" y="184455"/>
                  </a:lnTo>
                  <a:lnTo>
                    <a:pt x="517869" y="184455"/>
                  </a:lnTo>
                  <a:lnTo>
                    <a:pt x="517334" y="181732"/>
                  </a:lnTo>
                  <a:lnTo>
                    <a:pt x="516874" y="179617"/>
                  </a:lnTo>
                  <a:lnTo>
                    <a:pt x="516277" y="177251"/>
                  </a:lnTo>
                  <a:lnTo>
                    <a:pt x="511565" y="162173"/>
                  </a:lnTo>
                  <a:lnTo>
                    <a:pt x="505905" y="149702"/>
                  </a:lnTo>
                  <a:close/>
                </a:path>
                <a:path w="2288540" h="337185">
                  <a:moveTo>
                    <a:pt x="401778" y="86960"/>
                  </a:moveTo>
                  <a:lnTo>
                    <a:pt x="401631" y="86971"/>
                  </a:lnTo>
                  <a:lnTo>
                    <a:pt x="402803" y="87044"/>
                  </a:lnTo>
                  <a:lnTo>
                    <a:pt x="401778" y="86960"/>
                  </a:lnTo>
                  <a:close/>
                </a:path>
                <a:path w="2288540" h="337185">
                  <a:moveTo>
                    <a:pt x="1910549" y="86960"/>
                  </a:moveTo>
                  <a:lnTo>
                    <a:pt x="1858000" y="96721"/>
                  </a:lnTo>
                  <a:lnTo>
                    <a:pt x="1818996" y="123408"/>
                  </a:lnTo>
                  <a:lnTo>
                    <a:pt x="1794042" y="163130"/>
                  </a:lnTo>
                  <a:lnTo>
                    <a:pt x="1785254" y="211993"/>
                  </a:lnTo>
                  <a:lnTo>
                    <a:pt x="1794042" y="260400"/>
                  </a:lnTo>
                  <a:lnTo>
                    <a:pt x="1818996" y="300006"/>
                  </a:lnTo>
                  <a:lnTo>
                    <a:pt x="1858000" y="326748"/>
                  </a:lnTo>
                  <a:lnTo>
                    <a:pt x="1908936" y="336565"/>
                  </a:lnTo>
                  <a:lnTo>
                    <a:pt x="1910549" y="336565"/>
                  </a:lnTo>
                  <a:lnTo>
                    <a:pt x="1913763" y="336492"/>
                  </a:lnTo>
                  <a:lnTo>
                    <a:pt x="1915132" y="336492"/>
                  </a:lnTo>
                  <a:lnTo>
                    <a:pt x="1960301" y="327633"/>
                  </a:lnTo>
                  <a:lnTo>
                    <a:pt x="2007567" y="291882"/>
                  </a:lnTo>
                  <a:lnTo>
                    <a:pt x="2018520" y="273824"/>
                  </a:lnTo>
                  <a:lnTo>
                    <a:pt x="1910737" y="273824"/>
                  </a:lnTo>
                  <a:lnTo>
                    <a:pt x="1886527" y="269050"/>
                  </a:lnTo>
                  <a:lnTo>
                    <a:pt x="1868028" y="255941"/>
                  </a:lnTo>
                  <a:lnTo>
                    <a:pt x="1856213" y="236315"/>
                  </a:lnTo>
                  <a:lnTo>
                    <a:pt x="1852058" y="211993"/>
                  </a:lnTo>
                  <a:lnTo>
                    <a:pt x="1856150" y="187404"/>
                  </a:lnTo>
                  <a:lnTo>
                    <a:pt x="1867859" y="167642"/>
                  </a:lnTo>
                  <a:lnTo>
                    <a:pt x="1886337" y="154483"/>
                  </a:lnTo>
                  <a:lnTo>
                    <a:pt x="1910737" y="149702"/>
                  </a:lnTo>
                  <a:lnTo>
                    <a:pt x="2018105" y="149702"/>
                  </a:lnTo>
                  <a:lnTo>
                    <a:pt x="2017004" y="147273"/>
                  </a:lnTo>
                  <a:lnTo>
                    <a:pt x="1988023" y="112331"/>
                  </a:lnTo>
                  <a:lnTo>
                    <a:pt x="1954461" y="93654"/>
                  </a:lnTo>
                  <a:lnTo>
                    <a:pt x="1914998" y="87044"/>
                  </a:lnTo>
                  <a:lnTo>
                    <a:pt x="1913763" y="87044"/>
                  </a:lnTo>
                  <a:lnTo>
                    <a:pt x="1910549" y="86960"/>
                  </a:lnTo>
                  <a:close/>
                </a:path>
                <a:path w="2288540" h="337185">
                  <a:moveTo>
                    <a:pt x="1915132" y="336492"/>
                  </a:moveTo>
                  <a:lnTo>
                    <a:pt x="1913763" y="336492"/>
                  </a:lnTo>
                  <a:lnTo>
                    <a:pt x="1915132" y="336492"/>
                  </a:lnTo>
                  <a:close/>
                </a:path>
                <a:path w="2288540" h="337185">
                  <a:moveTo>
                    <a:pt x="2028346" y="247929"/>
                  </a:moveTo>
                  <a:lnTo>
                    <a:pt x="1960359" y="247929"/>
                  </a:lnTo>
                  <a:lnTo>
                    <a:pt x="1959312" y="249636"/>
                  </a:lnTo>
                  <a:lnTo>
                    <a:pt x="1958223" y="251290"/>
                  </a:lnTo>
                  <a:lnTo>
                    <a:pt x="1924754" y="272440"/>
                  </a:lnTo>
                  <a:lnTo>
                    <a:pt x="1910737" y="273824"/>
                  </a:lnTo>
                  <a:lnTo>
                    <a:pt x="2018520" y="273824"/>
                  </a:lnTo>
                  <a:lnTo>
                    <a:pt x="2019780" y="271746"/>
                  </a:lnTo>
                  <a:lnTo>
                    <a:pt x="2028346" y="247929"/>
                  </a:lnTo>
                  <a:close/>
                </a:path>
                <a:path w="2288540" h="337185">
                  <a:moveTo>
                    <a:pt x="2018105" y="149702"/>
                  </a:moveTo>
                  <a:lnTo>
                    <a:pt x="1910737" y="149702"/>
                  </a:lnTo>
                  <a:lnTo>
                    <a:pt x="1926237" y="151450"/>
                  </a:lnTo>
                  <a:lnTo>
                    <a:pt x="1939957" y="156561"/>
                  </a:lnTo>
                  <a:lnTo>
                    <a:pt x="1964809" y="184455"/>
                  </a:lnTo>
                  <a:lnTo>
                    <a:pt x="2030074" y="184455"/>
                  </a:lnTo>
                  <a:lnTo>
                    <a:pt x="2029539" y="181732"/>
                  </a:lnTo>
                  <a:lnTo>
                    <a:pt x="2029079" y="179617"/>
                  </a:lnTo>
                  <a:lnTo>
                    <a:pt x="2028482" y="177251"/>
                  </a:lnTo>
                  <a:lnTo>
                    <a:pt x="2028346" y="176455"/>
                  </a:lnTo>
                  <a:lnTo>
                    <a:pt x="2028116" y="175711"/>
                  </a:lnTo>
                  <a:lnTo>
                    <a:pt x="2027163" y="172298"/>
                  </a:lnTo>
                  <a:lnTo>
                    <a:pt x="2025624" y="167377"/>
                  </a:lnTo>
                  <a:lnTo>
                    <a:pt x="2024043" y="162885"/>
                  </a:lnTo>
                  <a:lnTo>
                    <a:pt x="2023760" y="162173"/>
                  </a:lnTo>
                  <a:lnTo>
                    <a:pt x="2018105" y="149702"/>
                  </a:lnTo>
                  <a:close/>
                </a:path>
                <a:path w="2288540" h="337185">
                  <a:moveTo>
                    <a:pt x="1913973" y="86960"/>
                  </a:moveTo>
                  <a:lnTo>
                    <a:pt x="1913837" y="86971"/>
                  </a:lnTo>
                  <a:lnTo>
                    <a:pt x="1914998" y="87044"/>
                  </a:lnTo>
                  <a:lnTo>
                    <a:pt x="1913973" y="86960"/>
                  </a:lnTo>
                  <a:close/>
                </a:path>
                <a:path w="2288540" h="337185">
                  <a:moveTo>
                    <a:pt x="1765558" y="92834"/>
                  </a:moveTo>
                  <a:lnTo>
                    <a:pt x="1700115" y="92834"/>
                  </a:lnTo>
                  <a:lnTo>
                    <a:pt x="1700115" y="330701"/>
                  </a:lnTo>
                  <a:lnTo>
                    <a:pt x="1765558" y="330701"/>
                  </a:lnTo>
                  <a:lnTo>
                    <a:pt x="1765558" y="92834"/>
                  </a:lnTo>
                  <a:close/>
                </a:path>
                <a:path w="2288540" h="337185">
                  <a:moveTo>
                    <a:pt x="1733067" y="0"/>
                  </a:moveTo>
                  <a:lnTo>
                    <a:pt x="1717589" y="2906"/>
                  </a:lnTo>
                  <a:lnTo>
                    <a:pt x="1705292" y="10872"/>
                  </a:lnTo>
                  <a:lnTo>
                    <a:pt x="1697179" y="22771"/>
                  </a:lnTo>
                  <a:lnTo>
                    <a:pt x="1694252" y="37475"/>
                  </a:lnTo>
                  <a:lnTo>
                    <a:pt x="1697179" y="52433"/>
                  </a:lnTo>
                  <a:lnTo>
                    <a:pt x="1705292" y="64462"/>
                  </a:lnTo>
                  <a:lnTo>
                    <a:pt x="1717589" y="72477"/>
                  </a:lnTo>
                  <a:lnTo>
                    <a:pt x="1733067" y="75390"/>
                  </a:lnTo>
                  <a:lnTo>
                    <a:pt x="1748285" y="72477"/>
                  </a:lnTo>
                  <a:lnTo>
                    <a:pt x="1760449" y="64462"/>
                  </a:lnTo>
                  <a:lnTo>
                    <a:pt x="1768512" y="52433"/>
                  </a:lnTo>
                  <a:lnTo>
                    <a:pt x="1771432" y="37475"/>
                  </a:lnTo>
                  <a:lnTo>
                    <a:pt x="1768512" y="22771"/>
                  </a:lnTo>
                  <a:lnTo>
                    <a:pt x="1760449" y="10872"/>
                  </a:lnTo>
                  <a:lnTo>
                    <a:pt x="1748285" y="2906"/>
                  </a:lnTo>
                  <a:lnTo>
                    <a:pt x="1733067" y="0"/>
                  </a:lnTo>
                  <a:close/>
                </a:path>
                <a:path w="2288540" h="337185">
                  <a:moveTo>
                    <a:pt x="1517849" y="92834"/>
                  </a:moveTo>
                  <a:lnTo>
                    <a:pt x="1446982" y="92834"/>
                  </a:lnTo>
                  <a:lnTo>
                    <a:pt x="1523723" y="330701"/>
                  </a:lnTo>
                  <a:lnTo>
                    <a:pt x="1613992" y="330701"/>
                  </a:lnTo>
                  <a:lnTo>
                    <a:pt x="1634113" y="267960"/>
                  </a:lnTo>
                  <a:lnTo>
                    <a:pt x="1565701" y="267960"/>
                  </a:lnTo>
                  <a:lnTo>
                    <a:pt x="1517849" y="92834"/>
                  </a:lnTo>
                  <a:close/>
                </a:path>
                <a:path w="2288540" h="337185">
                  <a:moveTo>
                    <a:pt x="1690273" y="92834"/>
                  </a:moveTo>
                  <a:lnTo>
                    <a:pt x="1618955" y="92834"/>
                  </a:lnTo>
                  <a:lnTo>
                    <a:pt x="1570664" y="267960"/>
                  </a:lnTo>
                  <a:lnTo>
                    <a:pt x="1634113" y="267960"/>
                  </a:lnTo>
                  <a:lnTo>
                    <a:pt x="1690273" y="92834"/>
                  </a:lnTo>
                  <a:close/>
                </a:path>
                <a:path w="2288540" h="337185">
                  <a:moveTo>
                    <a:pt x="1352733" y="92834"/>
                  </a:moveTo>
                  <a:lnTo>
                    <a:pt x="1287740" y="92834"/>
                  </a:lnTo>
                  <a:lnTo>
                    <a:pt x="1287740" y="330701"/>
                  </a:lnTo>
                  <a:lnTo>
                    <a:pt x="1353183" y="330701"/>
                  </a:lnTo>
                  <a:lnTo>
                    <a:pt x="1353183" y="225082"/>
                  </a:lnTo>
                  <a:lnTo>
                    <a:pt x="1357416" y="195980"/>
                  </a:lnTo>
                  <a:lnTo>
                    <a:pt x="1369434" y="175090"/>
                  </a:lnTo>
                  <a:lnTo>
                    <a:pt x="1388222" y="162494"/>
                  </a:lnTo>
                  <a:lnTo>
                    <a:pt x="1412763" y="158277"/>
                  </a:lnTo>
                  <a:lnTo>
                    <a:pt x="1437139" y="158277"/>
                  </a:lnTo>
                  <a:lnTo>
                    <a:pt x="1437139" y="130289"/>
                  </a:lnTo>
                  <a:lnTo>
                    <a:pt x="1352733" y="130289"/>
                  </a:lnTo>
                  <a:lnTo>
                    <a:pt x="1352733" y="92834"/>
                  </a:lnTo>
                  <a:close/>
                </a:path>
                <a:path w="2288540" h="337185">
                  <a:moveTo>
                    <a:pt x="1437139" y="92834"/>
                  </a:moveTo>
                  <a:lnTo>
                    <a:pt x="1418187" y="92834"/>
                  </a:lnTo>
                  <a:lnTo>
                    <a:pt x="1398698" y="95831"/>
                  </a:lnTo>
                  <a:lnTo>
                    <a:pt x="1381454" y="103948"/>
                  </a:lnTo>
                  <a:lnTo>
                    <a:pt x="1367341" y="115871"/>
                  </a:lnTo>
                  <a:lnTo>
                    <a:pt x="1357246" y="130289"/>
                  </a:lnTo>
                  <a:lnTo>
                    <a:pt x="1437139" y="130289"/>
                  </a:lnTo>
                  <a:lnTo>
                    <a:pt x="1437139" y="92834"/>
                  </a:lnTo>
                  <a:close/>
                </a:path>
                <a:path w="2288540" h="337185">
                  <a:moveTo>
                    <a:pt x="662670" y="86960"/>
                  </a:moveTo>
                  <a:lnTo>
                    <a:pt x="611622" y="96531"/>
                  </a:lnTo>
                  <a:lnTo>
                    <a:pt x="571493" y="122902"/>
                  </a:lnTo>
                  <a:lnTo>
                    <a:pt x="545244" y="162560"/>
                  </a:lnTo>
                  <a:lnTo>
                    <a:pt x="535837" y="211993"/>
                  </a:lnTo>
                  <a:lnTo>
                    <a:pt x="545181" y="261160"/>
                  </a:lnTo>
                  <a:lnTo>
                    <a:pt x="571324" y="300681"/>
                  </a:lnTo>
                  <a:lnTo>
                    <a:pt x="611432" y="327002"/>
                  </a:lnTo>
                  <a:lnTo>
                    <a:pt x="662670" y="336565"/>
                  </a:lnTo>
                  <a:lnTo>
                    <a:pt x="713643" y="327002"/>
                  </a:lnTo>
                  <a:lnTo>
                    <a:pt x="753614" y="300681"/>
                  </a:lnTo>
                  <a:lnTo>
                    <a:pt x="771346" y="273824"/>
                  </a:lnTo>
                  <a:lnTo>
                    <a:pt x="662670" y="273824"/>
                  </a:lnTo>
                  <a:lnTo>
                    <a:pt x="638433" y="269113"/>
                  </a:lnTo>
                  <a:lnTo>
                    <a:pt x="619445" y="256110"/>
                  </a:lnTo>
                  <a:lnTo>
                    <a:pt x="607060" y="236505"/>
                  </a:lnTo>
                  <a:lnTo>
                    <a:pt x="602630" y="211993"/>
                  </a:lnTo>
                  <a:lnTo>
                    <a:pt x="607060" y="187214"/>
                  </a:lnTo>
                  <a:lnTo>
                    <a:pt x="619445" y="167473"/>
                  </a:lnTo>
                  <a:lnTo>
                    <a:pt x="638433" y="154420"/>
                  </a:lnTo>
                  <a:lnTo>
                    <a:pt x="662670" y="149702"/>
                  </a:lnTo>
                  <a:lnTo>
                    <a:pt x="771225" y="149702"/>
                  </a:lnTo>
                  <a:lnTo>
                    <a:pt x="753783" y="123070"/>
                  </a:lnTo>
                  <a:lnTo>
                    <a:pt x="713833" y="96594"/>
                  </a:lnTo>
                  <a:lnTo>
                    <a:pt x="662670" y="86960"/>
                  </a:lnTo>
                  <a:close/>
                </a:path>
                <a:path w="2288540" h="337185">
                  <a:moveTo>
                    <a:pt x="771225" y="149702"/>
                  </a:moveTo>
                  <a:lnTo>
                    <a:pt x="662670" y="149702"/>
                  </a:lnTo>
                  <a:lnTo>
                    <a:pt x="686831" y="154420"/>
                  </a:lnTo>
                  <a:lnTo>
                    <a:pt x="705661" y="167473"/>
                  </a:lnTo>
                  <a:lnTo>
                    <a:pt x="717891" y="187214"/>
                  </a:lnTo>
                  <a:lnTo>
                    <a:pt x="722250" y="211993"/>
                  </a:lnTo>
                  <a:lnTo>
                    <a:pt x="717891" y="236505"/>
                  </a:lnTo>
                  <a:lnTo>
                    <a:pt x="705661" y="256110"/>
                  </a:lnTo>
                  <a:lnTo>
                    <a:pt x="686831" y="269113"/>
                  </a:lnTo>
                  <a:lnTo>
                    <a:pt x="662670" y="273824"/>
                  </a:lnTo>
                  <a:lnTo>
                    <a:pt x="771346" y="273824"/>
                  </a:lnTo>
                  <a:lnTo>
                    <a:pt x="779707" y="261160"/>
                  </a:lnTo>
                  <a:lnTo>
                    <a:pt x="789044" y="211993"/>
                  </a:lnTo>
                  <a:lnTo>
                    <a:pt x="779770" y="162750"/>
                  </a:lnTo>
                  <a:lnTo>
                    <a:pt x="771225" y="149702"/>
                  </a:lnTo>
                  <a:close/>
                </a:path>
                <a:path w="2288540" h="337185">
                  <a:moveTo>
                    <a:pt x="2169452" y="86960"/>
                  </a:moveTo>
                  <a:lnTo>
                    <a:pt x="2122487" y="96023"/>
                  </a:lnTo>
                  <a:lnTo>
                    <a:pt x="2083859" y="121547"/>
                  </a:lnTo>
                  <a:lnTo>
                    <a:pt x="2057672" y="161036"/>
                  </a:lnTo>
                  <a:lnTo>
                    <a:pt x="2048031" y="211993"/>
                  </a:lnTo>
                  <a:lnTo>
                    <a:pt x="2057066" y="261734"/>
                  </a:lnTo>
                  <a:lnTo>
                    <a:pt x="2082392" y="301192"/>
                  </a:lnTo>
                  <a:lnTo>
                    <a:pt x="2121343" y="327193"/>
                  </a:lnTo>
                  <a:lnTo>
                    <a:pt x="2171253" y="336565"/>
                  </a:lnTo>
                  <a:lnTo>
                    <a:pt x="2205332" y="332629"/>
                  </a:lnTo>
                  <a:lnTo>
                    <a:pt x="2236702" y="319977"/>
                  </a:lnTo>
                  <a:lnTo>
                    <a:pt x="2262656" y="297339"/>
                  </a:lnTo>
                  <a:lnTo>
                    <a:pt x="2272652" y="278337"/>
                  </a:lnTo>
                  <a:lnTo>
                    <a:pt x="2170352" y="278337"/>
                  </a:lnTo>
                  <a:lnTo>
                    <a:pt x="2148740" y="274889"/>
                  </a:lnTo>
                  <a:lnTo>
                    <a:pt x="2131531" y="264968"/>
                  </a:lnTo>
                  <a:lnTo>
                    <a:pt x="2120079" y="249208"/>
                  </a:lnTo>
                  <a:lnTo>
                    <a:pt x="2115736" y="228244"/>
                  </a:lnTo>
                  <a:lnTo>
                    <a:pt x="2288160" y="228244"/>
                  </a:lnTo>
                  <a:lnTo>
                    <a:pt x="2288160" y="211543"/>
                  </a:lnTo>
                  <a:lnTo>
                    <a:pt x="2283607" y="184455"/>
                  </a:lnTo>
                  <a:lnTo>
                    <a:pt x="2116186" y="184455"/>
                  </a:lnTo>
                  <a:lnTo>
                    <a:pt x="2121526" y="168805"/>
                  </a:lnTo>
                  <a:lnTo>
                    <a:pt x="2132492" y="155060"/>
                  </a:lnTo>
                  <a:lnTo>
                    <a:pt x="2148622" y="145293"/>
                  </a:lnTo>
                  <a:lnTo>
                    <a:pt x="2169452" y="141576"/>
                  </a:lnTo>
                  <a:lnTo>
                    <a:pt x="2267442" y="141576"/>
                  </a:lnTo>
                  <a:lnTo>
                    <a:pt x="2256225" y="122845"/>
                  </a:lnTo>
                  <a:lnTo>
                    <a:pt x="2218847" y="96524"/>
                  </a:lnTo>
                  <a:lnTo>
                    <a:pt x="2169452" y="86960"/>
                  </a:lnTo>
                  <a:close/>
                </a:path>
                <a:path w="2288540" h="337185">
                  <a:moveTo>
                    <a:pt x="2284443" y="247929"/>
                  </a:moveTo>
                  <a:lnTo>
                    <a:pt x="2222623" y="247929"/>
                  </a:lnTo>
                  <a:lnTo>
                    <a:pt x="2222236" y="248882"/>
                  </a:lnTo>
                  <a:lnTo>
                    <a:pt x="2221817" y="249824"/>
                  </a:lnTo>
                  <a:lnTo>
                    <a:pt x="2186035" y="276732"/>
                  </a:lnTo>
                  <a:lnTo>
                    <a:pt x="2170352" y="278337"/>
                  </a:lnTo>
                  <a:lnTo>
                    <a:pt x="2272652" y="278337"/>
                  </a:lnTo>
                  <a:lnTo>
                    <a:pt x="2280485" y="263447"/>
                  </a:lnTo>
                  <a:lnTo>
                    <a:pt x="2280483" y="263176"/>
                  </a:lnTo>
                  <a:lnTo>
                    <a:pt x="2282045" y="258421"/>
                  </a:lnTo>
                  <a:lnTo>
                    <a:pt x="2283406" y="253259"/>
                  </a:lnTo>
                  <a:lnTo>
                    <a:pt x="2284443" y="247929"/>
                  </a:lnTo>
                  <a:close/>
                </a:path>
                <a:path w="2288540" h="337185">
                  <a:moveTo>
                    <a:pt x="2267442" y="141576"/>
                  </a:moveTo>
                  <a:lnTo>
                    <a:pt x="2169452" y="141576"/>
                  </a:lnTo>
                  <a:lnTo>
                    <a:pt x="2188991" y="144913"/>
                  </a:lnTo>
                  <a:lnTo>
                    <a:pt x="2204935" y="154047"/>
                  </a:lnTo>
                  <a:lnTo>
                    <a:pt x="2216226" y="167666"/>
                  </a:lnTo>
                  <a:lnTo>
                    <a:pt x="2221806" y="184455"/>
                  </a:lnTo>
                  <a:lnTo>
                    <a:pt x="2283607" y="184455"/>
                  </a:lnTo>
                  <a:lnTo>
                    <a:pt x="2279894" y="162370"/>
                  </a:lnTo>
                  <a:lnTo>
                    <a:pt x="2267442" y="141576"/>
                  </a:lnTo>
                  <a:close/>
                </a:path>
                <a:path w="2288540" h="337185">
                  <a:moveTo>
                    <a:pt x="1149336" y="86960"/>
                  </a:moveTo>
                  <a:lnTo>
                    <a:pt x="1102376" y="96023"/>
                  </a:lnTo>
                  <a:lnTo>
                    <a:pt x="1063747" y="121547"/>
                  </a:lnTo>
                  <a:lnTo>
                    <a:pt x="1037558" y="161036"/>
                  </a:lnTo>
                  <a:lnTo>
                    <a:pt x="1027916" y="211993"/>
                  </a:lnTo>
                  <a:lnTo>
                    <a:pt x="1036950" y="261734"/>
                  </a:lnTo>
                  <a:lnTo>
                    <a:pt x="1062277" y="301192"/>
                  </a:lnTo>
                  <a:lnTo>
                    <a:pt x="1101232" y="327193"/>
                  </a:lnTo>
                  <a:lnTo>
                    <a:pt x="1151148" y="336565"/>
                  </a:lnTo>
                  <a:lnTo>
                    <a:pt x="1185225" y="332629"/>
                  </a:lnTo>
                  <a:lnTo>
                    <a:pt x="1216592" y="319977"/>
                  </a:lnTo>
                  <a:lnTo>
                    <a:pt x="1242542" y="297339"/>
                  </a:lnTo>
                  <a:lnTo>
                    <a:pt x="1252537" y="278337"/>
                  </a:lnTo>
                  <a:lnTo>
                    <a:pt x="1150237" y="278337"/>
                  </a:lnTo>
                  <a:lnTo>
                    <a:pt x="1128630" y="274889"/>
                  </a:lnTo>
                  <a:lnTo>
                    <a:pt x="1111424" y="264968"/>
                  </a:lnTo>
                  <a:lnTo>
                    <a:pt x="1099970" y="249208"/>
                  </a:lnTo>
                  <a:lnTo>
                    <a:pt x="1095621" y="228244"/>
                  </a:lnTo>
                  <a:lnTo>
                    <a:pt x="1268045" y="228244"/>
                  </a:lnTo>
                  <a:lnTo>
                    <a:pt x="1268045" y="211543"/>
                  </a:lnTo>
                  <a:lnTo>
                    <a:pt x="1263491" y="184455"/>
                  </a:lnTo>
                  <a:lnTo>
                    <a:pt x="1096081" y="184455"/>
                  </a:lnTo>
                  <a:lnTo>
                    <a:pt x="1101416" y="168805"/>
                  </a:lnTo>
                  <a:lnTo>
                    <a:pt x="1112382" y="155060"/>
                  </a:lnTo>
                  <a:lnTo>
                    <a:pt x="1128511" y="145293"/>
                  </a:lnTo>
                  <a:lnTo>
                    <a:pt x="1149336" y="141576"/>
                  </a:lnTo>
                  <a:lnTo>
                    <a:pt x="1247327" y="141576"/>
                  </a:lnTo>
                  <a:lnTo>
                    <a:pt x="1236110" y="122845"/>
                  </a:lnTo>
                  <a:lnTo>
                    <a:pt x="1198731" y="96524"/>
                  </a:lnTo>
                  <a:lnTo>
                    <a:pt x="1149336" y="86960"/>
                  </a:lnTo>
                  <a:close/>
                </a:path>
                <a:path w="2288540" h="337185">
                  <a:moveTo>
                    <a:pt x="1264327" y="247929"/>
                  </a:moveTo>
                  <a:lnTo>
                    <a:pt x="1202507" y="247929"/>
                  </a:lnTo>
                  <a:lnTo>
                    <a:pt x="1202120" y="248882"/>
                  </a:lnTo>
                  <a:lnTo>
                    <a:pt x="1201272" y="250746"/>
                  </a:lnTo>
                  <a:lnTo>
                    <a:pt x="1192404" y="263176"/>
                  </a:lnTo>
                  <a:lnTo>
                    <a:pt x="1180297" y="271758"/>
                  </a:lnTo>
                  <a:lnTo>
                    <a:pt x="1165919" y="276732"/>
                  </a:lnTo>
                  <a:lnTo>
                    <a:pt x="1150237" y="278337"/>
                  </a:lnTo>
                  <a:lnTo>
                    <a:pt x="1252537" y="278337"/>
                  </a:lnTo>
                  <a:lnTo>
                    <a:pt x="1260370" y="263447"/>
                  </a:lnTo>
                  <a:lnTo>
                    <a:pt x="1260368" y="263176"/>
                  </a:lnTo>
                  <a:lnTo>
                    <a:pt x="1261930" y="258421"/>
                  </a:lnTo>
                  <a:lnTo>
                    <a:pt x="1263291" y="253259"/>
                  </a:lnTo>
                  <a:lnTo>
                    <a:pt x="1264327" y="247929"/>
                  </a:lnTo>
                  <a:close/>
                </a:path>
                <a:path w="2288540" h="337185">
                  <a:moveTo>
                    <a:pt x="1247327" y="141576"/>
                  </a:moveTo>
                  <a:lnTo>
                    <a:pt x="1149336" y="141576"/>
                  </a:lnTo>
                  <a:lnTo>
                    <a:pt x="1168881" y="144913"/>
                  </a:lnTo>
                  <a:lnTo>
                    <a:pt x="1184827" y="154047"/>
                  </a:lnTo>
                  <a:lnTo>
                    <a:pt x="1196117" y="167666"/>
                  </a:lnTo>
                  <a:lnTo>
                    <a:pt x="1201691" y="184455"/>
                  </a:lnTo>
                  <a:lnTo>
                    <a:pt x="1263491" y="184455"/>
                  </a:lnTo>
                  <a:lnTo>
                    <a:pt x="1259779" y="162370"/>
                  </a:lnTo>
                  <a:lnTo>
                    <a:pt x="1247327" y="141576"/>
                  </a:lnTo>
                  <a:close/>
                </a:path>
                <a:path w="2288540" h="337185">
                  <a:moveTo>
                    <a:pt x="93620" y="118321"/>
                  </a:moveTo>
                  <a:lnTo>
                    <a:pt x="57443" y="125581"/>
                  </a:lnTo>
                  <a:lnTo>
                    <a:pt x="27656" y="145489"/>
                  </a:lnTo>
                  <a:lnTo>
                    <a:pt x="7445" y="175230"/>
                  </a:lnTo>
                  <a:lnTo>
                    <a:pt x="0" y="211993"/>
                  </a:lnTo>
                  <a:lnTo>
                    <a:pt x="9345" y="261164"/>
                  </a:lnTo>
                  <a:lnTo>
                    <a:pt x="35491" y="300685"/>
                  </a:lnTo>
                  <a:lnTo>
                    <a:pt x="75599" y="327003"/>
                  </a:lnTo>
                  <a:lnTo>
                    <a:pt x="126833" y="336565"/>
                  </a:lnTo>
                  <a:lnTo>
                    <a:pt x="169427" y="330040"/>
                  </a:lnTo>
                  <a:lnTo>
                    <a:pt x="204940" y="311778"/>
                  </a:lnTo>
                  <a:lnTo>
                    <a:pt x="231781" y="283751"/>
                  </a:lnTo>
                  <a:lnTo>
                    <a:pt x="234819" y="277185"/>
                  </a:lnTo>
                  <a:lnTo>
                    <a:pt x="123430" y="277185"/>
                  </a:lnTo>
                  <a:lnTo>
                    <a:pt x="99244" y="271116"/>
                  </a:lnTo>
                  <a:lnTo>
                    <a:pt x="79229" y="257291"/>
                  </a:lnTo>
                  <a:lnTo>
                    <a:pt x="65160" y="237453"/>
                  </a:lnTo>
                  <a:lnTo>
                    <a:pt x="58814" y="213344"/>
                  </a:lnTo>
                  <a:lnTo>
                    <a:pt x="62729" y="184630"/>
                  </a:lnTo>
                  <a:lnTo>
                    <a:pt x="77242" y="160947"/>
                  </a:lnTo>
                  <a:lnTo>
                    <a:pt x="99795" y="144859"/>
                  </a:lnTo>
                  <a:lnTo>
                    <a:pt x="127828" y="138927"/>
                  </a:lnTo>
                  <a:lnTo>
                    <a:pt x="151744" y="138927"/>
                  </a:lnTo>
                  <a:lnTo>
                    <a:pt x="142127" y="131864"/>
                  </a:lnTo>
                  <a:lnTo>
                    <a:pt x="127212" y="124535"/>
                  </a:lnTo>
                  <a:lnTo>
                    <a:pt x="110947" y="119923"/>
                  </a:lnTo>
                  <a:lnTo>
                    <a:pt x="93620" y="118321"/>
                  </a:lnTo>
                  <a:close/>
                </a:path>
                <a:path w="2288540" h="337185">
                  <a:moveTo>
                    <a:pt x="248358" y="247929"/>
                  </a:moveTo>
                  <a:lnTo>
                    <a:pt x="181858" y="247929"/>
                  </a:lnTo>
                  <a:lnTo>
                    <a:pt x="178622" y="253594"/>
                  </a:lnTo>
                  <a:lnTo>
                    <a:pt x="172769" y="260808"/>
                  </a:lnTo>
                  <a:lnTo>
                    <a:pt x="135890" y="276793"/>
                  </a:lnTo>
                  <a:lnTo>
                    <a:pt x="123430" y="277185"/>
                  </a:lnTo>
                  <a:lnTo>
                    <a:pt x="234819" y="277185"/>
                  </a:lnTo>
                  <a:lnTo>
                    <a:pt x="248358" y="247929"/>
                  </a:lnTo>
                  <a:close/>
                </a:path>
                <a:path w="2288540" h="337185">
                  <a:moveTo>
                    <a:pt x="201112" y="102642"/>
                  </a:moveTo>
                  <a:lnTo>
                    <a:pt x="70457" y="102642"/>
                  </a:lnTo>
                  <a:lnTo>
                    <a:pt x="105910" y="103456"/>
                  </a:lnTo>
                  <a:lnTo>
                    <a:pt x="139241" y="116614"/>
                  </a:lnTo>
                  <a:lnTo>
                    <a:pt x="156143" y="129676"/>
                  </a:lnTo>
                  <a:lnTo>
                    <a:pt x="169437" y="145909"/>
                  </a:lnTo>
                  <a:lnTo>
                    <a:pt x="178768" y="164454"/>
                  </a:lnTo>
                  <a:lnTo>
                    <a:pt x="183784" y="184455"/>
                  </a:lnTo>
                  <a:lnTo>
                    <a:pt x="74804" y="184455"/>
                  </a:lnTo>
                  <a:lnTo>
                    <a:pt x="72866" y="189983"/>
                  </a:lnTo>
                  <a:lnTo>
                    <a:pt x="71736" y="196151"/>
                  </a:lnTo>
                  <a:lnTo>
                    <a:pt x="71736" y="202307"/>
                  </a:lnTo>
                  <a:lnTo>
                    <a:pt x="72184" y="209233"/>
                  </a:lnTo>
                  <a:lnTo>
                    <a:pt x="73492" y="215900"/>
                  </a:lnTo>
                  <a:lnTo>
                    <a:pt x="75605" y="222255"/>
                  </a:lnTo>
                  <a:lnTo>
                    <a:pt x="78468" y="228244"/>
                  </a:lnTo>
                  <a:lnTo>
                    <a:pt x="252254" y="228244"/>
                  </a:lnTo>
                  <a:lnTo>
                    <a:pt x="251647" y="188966"/>
                  </a:lnTo>
                  <a:lnTo>
                    <a:pt x="241935" y="155573"/>
                  </a:lnTo>
                  <a:lnTo>
                    <a:pt x="227275" y="129064"/>
                  </a:lnTo>
                  <a:lnTo>
                    <a:pt x="211826" y="110436"/>
                  </a:lnTo>
                  <a:lnTo>
                    <a:pt x="201112" y="102642"/>
                  </a:lnTo>
                  <a:close/>
                </a:path>
                <a:path w="2288540" h="337185">
                  <a:moveTo>
                    <a:pt x="151744" y="138927"/>
                  </a:moveTo>
                  <a:lnTo>
                    <a:pt x="127828" y="138927"/>
                  </a:lnTo>
                  <a:lnTo>
                    <a:pt x="134655" y="139263"/>
                  </a:lnTo>
                  <a:lnTo>
                    <a:pt x="141294" y="140249"/>
                  </a:lnTo>
                  <a:lnTo>
                    <a:pt x="147712" y="141852"/>
                  </a:lnTo>
                  <a:lnTo>
                    <a:pt x="153880" y="144037"/>
                  </a:lnTo>
                  <a:lnTo>
                    <a:pt x="155387" y="144655"/>
                  </a:lnTo>
                  <a:lnTo>
                    <a:pt x="156633" y="142697"/>
                  </a:lnTo>
                  <a:lnTo>
                    <a:pt x="155408" y="141618"/>
                  </a:lnTo>
                  <a:lnTo>
                    <a:pt x="151744" y="138927"/>
                  </a:lnTo>
                  <a:close/>
                </a:path>
                <a:path w="2288540" h="337185">
                  <a:moveTo>
                    <a:pt x="135062" y="71082"/>
                  </a:moveTo>
                  <a:lnTo>
                    <a:pt x="92221" y="71709"/>
                  </a:lnTo>
                  <a:lnTo>
                    <a:pt x="50218" y="87054"/>
                  </a:lnTo>
                  <a:lnTo>
                    <a:pt x="12970" y="119126"/>
                  </a:lnTo>
                  <a:lnTo>
                    <a:pt x="2607" y="134603"/>
                  </a:lnTo>
                  <a:lnTo>
                    <a:pt x="5277" y="136529"/>
                  </a:lnTo>
                  <a:lnTo>
                    <a:pt x="6973" y="134603"/>
                  </a:lnTo>
                  <a:lnTo>
                    <a:pt x="36329" y="113311"/>
                  </a:lnTo>
                  <a:lnTo>
                    <a:pt x="70457" y="102642"/>
                  </a:lnTo>
                  <a:lnTo>
                    <a:pt x="201112" y="102642"/>
                  </a:lnTo>
                  <a:lnTo>
                    <a:pt x="175883" y="84288"/>
                  </a:lnTo>
                  <a:lnTo>
                    <a:pt x="135062" y="71082"/>
                  </a:lnTo>
                  <a:close/>
                </a:path>
              </a:pathLst>
            </a:custGeom>
            <a:solidFill>
              <a:srgbClr val="00AF2F"/>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nvGrpSpPr>
          <p:cNvPr id="2" name="Group 1">
            <a:extLst>
              <a:ext uri="{FF2B5EF4-FFF2-40B4-BE49-F238E27FC236}">
                <a16:creationId xmlns:a16="http://schemas.microsoft.com/office/drawing/2014/main" id="{6ABA23DB-A58D-4AA4-955B-92BCBCB54F28}"/>
              </a:ext>
            </a:extLst>
          </p:cNvPr>
          <p:cNvGrpSpPr/>
          <p:nvPr/>
        </p:nvGrpSpPr>
        <p:grpSpPr>
          <a:xfrm>
            <a:off x="17185683" y="10358518"/>
            <a:ext cx="1771855" cy="487770"/>
            <a:chOff x="9840014" y="6262360"/>
            <a:chExt cx="1074530" cy="295805"/>
          </a:xfrm>
        </p:grpSpPr>
        <p:grpSp>
          <p:nvGrpSpPr>
            <p:cNvPr id="3" name="object 2">
              <a:extLst>
                <a:ext uri="{FF2B5EF4-FFF2-40B4-BE49-F238E27FC236}">
                  <a16:creationId xmlns:a16="http://schemas.microsoft.com/office/drawing/2014/main" id="{3014D808-687D-645C-EF5D-771C8C197D8B}"/>
                </a:ext>
              </a:extLst>
            </p:cNvPr>
            <p:cNvGrpSpPr/>
            <p:nvPr/>
          </p:nvGrpSpPr>
          <p:grpSpPr>
            <a:xfrm>
              <a:off x="10107672" y="6262360"/>
              <a:ext cx="395934" cy="295227"/>
              <a:chOff x="17249685" y="10385080"/>
              <a:chExt cx="656590" cy="489584"/>
            </a:xfrm>
          </p:grpSpPr>
          <p:sp>
            <p:nvSpPr>
              <p:cNvPr id="15" name="object 3">
                <a:extLst>
                  <a:ext uri="{FF2B5EF4-FFF2-40B4-BE49-F238E27FC236}">
                    <a16:creationId xmlns:a16="http://schemas.microsoft.com/office/drawing/2014/main" id="{CD0FB46A-B8DB-EAD8-5786-0C57CA583D5D}"/>
                  </a:ext>
                </a:extLst>
              </p:cNvPr>
              <p:cNvSpPr/>
              <p:nvPr/>
            </p:nvSpPr>
            <p:spPr>
              <a:xfrm>
                <a:off x="17249685" y="10448385"/>
                <a:ext cx="426084" cy="426084"/>
              </a:xfrm>
              <a:custGeom>
                <a:avLst/>
                <a:gdLst/>
                <a:ahLst/>
                <a:cxnLst/>
                <a:rect l="l" t="t" r="r" b="b"/>
                <a:pathLst>
                  <a:path w="426084" h="426084">
                    <a:moveTo>
                      <a:pt x="212998" y="0"/>
                    </a:moveTo>
                    <a:lnTo>
                      <a:pt x="164148" y="5623"/>
                    </a:lnTo>
                    <a:lnTo>
                      <a:pt x="119311" y="21643"/>
                    </a:lnTo>
                    <a:lnTo>
                      <a:pt x="79763" y="46782"/>
                    </a:lnTo>
                    <a:lnTo>
                      <a:pt x="46782" y="79763"/>
                    </a:lnTo>
                    <a:lnTo>
                      <a:pt x="21643" y="119311"/>
                    </a:lnTo>
                    <a:lnTo>
                      <a:pt x="5623" y="164148"/>
                    </a:lnTo>
                    <a:lnTo>
                      <a:pt x="0" y="212998"/>
                    </a:lnTo>
                    <a:lnTo>
                      <a:pt x="5623" y="261848"/>
                    </a:lnTo>
                    <a:lnTo>
                      <a:pt x="21643" y="306685"/>
                    </a:lnTo>
                    <a:lnTo>
                      <a:pt x="46782" y="346233"/>
                    </a:lnTo>
                    <a:lnTo>
                      <a:pt x="79763" y="379215"/>
                    </a:lnTo>
                    <a:lnTo>
                      <a:pt x="119311" y="404354"/>
                    </a:lnTo>
                    <a:lnTo>
                      <a:pt x="164148" y="420373"/>
                    </a:lnTo>
                    <a:lnTo>
                      <a:pt x="212998" y="425997"/>
                    </a:lnTo>
                    <a:lnTo>
                      <a:pt x="261848" y="420373"/>
                    </a:lnTo>
                    <a:lnTo>
                      <a:pt x="306685" y="404354"/>
                    </a:lnTo>
                    <a:lnTo>
                      <a:pt x="346233" y="379215"/>
                    </a:lnTo>
                    <a:lnTo>
                      <a:pt x="378391" y="347057"/>
                    </a:lnTo>
                    <a:lnTo>
                      <a:pt x="212998" y="347057"/>
                    </a:lnTo>
                    <a:lnTo>
                      <a:pt x="185967" y="344345"/>
                    </a:lnTo>
                    <a:lnTo>
                      <a:pt x="138325" y="324117"/>
                    </a:lnTo>
                    <a:lnTo>
                      <a:pt x="101879" y="287985"/>
                    </a:lnTo>
                    <a:lnTo>
                      <a:pt x="81652" y="240134"/>
                    </a:lnTo>
                    <a:lnTo>
                      <a:pt x="78940" y="212998"/>
                    </a:lnTo>
                    <a:lnTo>
                      <a:pt x="81652" y="185967"/>
                    </a:lnTo>
                    <a:lnTo>
                      <a:pt x="101879" y="138325"/>
                    </a:lnTo>
                    <a:lnTo>
                      <a:pt x="138011" y="101879"/>
                    </a:lnTo>
                    <a:lnTo>
                      <a:pt x="185863" y="81652"/>
                    </a:lnTo>
                    <a:lnTo>
                      <a:pt x="212998" y="78940"/>
                    </a:lnTo>
                    <a:lnTo>
                      <a:pt x="378391" y="78940"/>
                    </a:lnTo>
                    <a:lnTo>
                      <a:pt x="346233" y="46782"/>
                    </a:lnTo>
                    <a:lnTo>
                      <a:pt x="306685" y="21643"/>
                    </a:lnTo>
                    <a:lnTo>
                      <a:pt x="261848" y="5623"/>
                    </a:lnTo>
                    <a:lnTo>
                      <a:pt x="212998" y="0"/>
                    </a:lnTo>
                    <a:close/>
                  </a:path>
                  <a:path w="426084" h="426084">
                    <a:moveTo>
                      <a:pt x="378391" y="78940"/>
                    </a:moveTo>
                    <a:lnTo>
                      <a:pt x="212998" y="78940"/>
                    </a:lnTo>
                    <a:lnTo>
                      <a:pt x="240029" y="81652"/>
                    </a:lnTo>
                    <a:lnTo>
                      <a:pt x="265037" y="89461"/>
                    </a:lnTo>
                    <a:lnTo>
                      <a:pt x="307582" y="118415"/>
                    </a:lnTo>
                    <a:lnTo>
                      <a:pt x="336535" y="160680"/>
                    </a:lnTo>
                    <a:lnTo>
                      <a:pt x="347057" y="212998"/>
                    </a:lnTo>
                    <a:lnTo>
                      <a:pt x="344345" y="240029"/>
                    </a:lnTo>
                    <a:lnTo>
                      <a:pt x="324117" y="287672"/>
                    </a:lnTo>
                    <a:lnTo>
                      <a:pt x="287985" y="324117"/>
                    </a:lnTo>
                    <a:lnTo>
                      <a:pt x="240134" y="344345"/>
                    </a:lnTo>
                    <a:lnTo>
                      <a:pt x="212998" y="347057"/>
                    </a:lnTo>
                    <a:lnTo>
                      <a:pt x="378391" y="347057"/>
                    </a:lnTo>
                    <a:lnTo>
                      <a:pt x="379215" y="346233"/>
                    </a:lnTo>
                    <a:lnTo>
                      <a:pt x="404354" y="306685"/>
                    </a:lnTo>
                    <a:lnTo>
                      <a:pt x="420373" y="261848"/>
                    </a:lnTo>
                    <a:lnTo>
                      <a:pt x="425997" y="212998"/>
                    </a:lnTo>
                    <a:lnTo>
                      <a:pt x="420373" y="164148"/>
                    </a:lnTo>
                    <a:lnTo>
                      <a:pt x="404354" y="119311"/>
                    </a:lnTo>
                    <a:lnTo>
                      <a:pt x="379215" y="79763"/>
                    </a:lnTo>
                    <a:lnTo>
                      <a:pt x="378391" y="78940"/>
                    </a:lnTo>
                    <a:close/>
                  </a:path>
                </a:pathLst>
              </a:custGeom>
              <a:solidFill>
                <a:srgbClr val="B3D135"/>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16" name="object 4">
                <a:extLst>
                  <a:ext uri="{FF2B5EF4-FFF2-40B4-BE49-F238E27FC236}">
                    <a16:creationId xmlns:a16="http://schemas.microsoft.com/office/drawing/2014/main" id="{B36C41AD-FDED-3900-BA90-4924A1896DCB}"/>
                  </a:ext>
                </a:extLst>
              </p:cNvPr>
              <p:cNvSpPr/>
              <p:nvPr/>
            </p:nvSpPr>
            <p:spPr>
              <a:xfrm>
                <a:off x="17622810" y="10385080"/>
                <a:ext cx="283210" cy="275590"/>
              </a:xfrm>
              <a:custGeom>
                <a:avLst/>
                <a:gdLst/>
                <a:ahLst/>
                <a:cxnLst/>
                <a:rect l="l" t="t" r="r" b="b"/>
                <a:pathLst>
                  <a:path w="283209" h="275590">
                    <a:moveTo>
                      <a:pt x="238317" y="0"/>
                    </a:moveTo>
                    <a:lnTo>
                      <a:pt x="188857" y="4406"/>
                    </a:lnTo>
                    <a:lnTo>
                      <a:pt x="142272" y="17128"/>
                    </a:lnTo>
                    <a:lnTo>
                      <a:pt x="99329" y="37422"/>
                    </a:lnTo>
                    <a:lnTo>
                      <a:pt x="60792" y="64544"/>
                    </a:lnTo>
                    <a:lnTo>
                      <a:pt x="27427" y="97747"/>
                    </a:lnTo>
                    <a:lnTo>
                      <a:pt x="0" y="136289"/>
                    </a:lnTo>
                    <a:lnTo>
                      <a:pt x="21966" y="166218"/>
                    </a:lnTo>
                    <a:lnTo>
                      <a:pt x="38348" y="199780"/>
                    </a:lnTo>
                    <a:lnTo>
                      <a:pt x="48587" y="236415"/>
                    </a:lnTo>
                    <a:lnTo>
                      <a:pt x="52124" y="275562"/>
                    </a:lnTo>
                    <a:lnTo>
                      <a:pt x="55906" y="238229"/>
                    </a:lnTo>
                    <a:lnTo>
                      <a:pt x="83863" y="172504"/>
                    </a:lnTo>
                    <a:lnTo>
                      <a:pt x="133888" y="122594"/>
                    </a:lnTo>
                    <a:lnTo>
                      <a:pt x="200124" y="94638"/>
                    </a:lnTo>
                    <a:lnTo>
                      <a:pt x="237573" y="90855"/>
                    </a:lnTo>
                    <a:lnTo>
                      <a:pt x="255354" y="87319"/>
                    </a:lnTo>
                    <a:lnTo>
                      <a:pt x="269784" y="77638"/>
                    </a:lnTo>
                    <a:lnTo>
                      <a:pt x="279468" y="63211"/>
                    </a:lnTo>
                    <a:lnTo>
                      <a:pt x="283007" y="45433"/>
                    </a:lnTo>
                    <a:lnTo>
                      <a:pt x="279793" y="27966"/>
                    </a:lnTo>
                    <a:lnTo>
                      <a:pt x="270156" y="13500"/>
                    </a:lnTo>
                    <a:lnTo>
                      <a:pt x="255772" y="3643"/>
                    </a:lnTo>
                    <a:lnTo>
                      <a:pt x="238317" y="0"/>
                    </a:lnTo>
                    <a:close/>
                  </a:path>
                </a:pathLst>
              </a:custGeom>
              <a:solidFill>
                <a:srgbClr val="C9DA2C"/>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nvGrpSpPr>
            <p:cNvPr id="4" name="Group 3">
              <a:extLst>
                <a:ext uri="{FF2B5EF4-FFF2-40B4-BE49-F238E27FC236}">
                  <a16:creationId xmlns:a16="http://schemas.microsoft.com/office/drawing/2014/main" id="{31AB388C-89B3-02C7-FE51-7688716C3C5F}"/>
                </a:ext>
              </a:extLst>
            </p:cNvPr>
            <p:cNvGrpSpPr/>
            <p:nvPr/>
          </p:nvGrpSpPr>
          <p:grpSpPr>
            <a:xfrm>
              <a:off x="9840014" y="6359815"/>
              <a:ext cx="1074530" cy="198350"/>
              <a:chOff x="9840014" y="6359815"/>
              <a:chExt cx="1074530" cy="198350"/>
            </a:xfrm>
          </p:grpSpPr>
          <p:grpSp>
            <p:nvGrpSpPr>
              <p:cNvPr id="5" name="object 5">
                <a:extLst>
                  <a:ext uri="{FF2B5EF4-FFF2-40B4-BE49-F238E27FC236}">
                    <a16:creationId xmlns:a16="http://schemas.microsoft.com/office/drawing/2014/main" id="{F0CF459C-A140-8B70-E884-C3E7304D7831}"/>
                  </a:ext>
                </a:extLst>
              </p:cNvPr>
              <p:cNvGrpSpPr/>
              <p:nvPr/>
            </p:nvGrpSpPr>
            <p:grpSpPr>
              <a:xfrm>
                <a:off x="9840014" y="6359815"/>
                <a:ext cx="297141" cy="198350"/>
                <a:chOff x="16805817" y="10546693"/>
                <a:chExt cx="492759" cy="328930"/>
              </a:xfrm>
            </p:grpSpPr>
            <p:pic>
              <p:nvPicPr>
                <p:cNvPr id="9" name="object 6">
                  <a:extLst>
                    <a:ext uri="{FF2B5EF4-FFF2-40B4-BE49-F238E27FC236}">
                      <a16:creationId xmlns:a16="http://schemas.microsoft.com/office/drawing/2014/main" id="{43EA4C42-93D7-62E2-7AAB-D4FA5050069D}"/>
                    </a:ext>
                  </a:extLst>
                </p:cNvPr>
                <p:cNvPicPr/>
                <p:nvPr/>
              </p:nvPicPr>
              <p:blipFill>
                <a:blip r:embed="rId8" cstate="email">
                  <a:extLst>
                    <a:ext uri="{28A0092B-C50C-407E-A947-70E740481C1C}">
                      <a14:useLocalDpi xmlns:a14="http://schemas.microsoft.com/office/drawing/2010/main"/>
                    </a:ext>
                  </a:extLst>
                </a:blip>
                <a:stretch>
                  <a:fillRect/>
                </a:stretch>
              </p:blipFill>
              <p:spPr>
                <a:xfrm>
                  <a:off x="16805817" y="10623397"/>
                  <a:ext cx="199596" cy="251730"/>
                </a:xfrm>
                <a:prstGeom prst="rect">
                  <a:avLst/>
                </a:prstGeom>
              </p:spPr>
            </p:pic>
            <p:sp>
              <p:nvSpPr>
                <p:cNvPr id="10" name="object 7">
                  <a:extLst>
                    <a:ext uri="{FF2B5EF4-FFF2-40B4-BE49-F238E27FC236}">
                      <a16:creationId xmlns:a16="http://schemas.microsoft.com/office/drawing/2014/main" id="{B10B47F6-7608-9D15-0334-BEF472D75DE5}"/>
                    </a:ext>
                  </a:extLst>
                </p:cNvPr>
                <p:cNvSpPr/>
                <p:nvPr/>
              </p:nvSpPr>
              <p:spPr>
                <a:xfrm>
                  <a:off x="16994233" y="10546693"/>
                  <a:ext cx="304165" cy="328295"/>
                </a:xfrm>
                <a:custGeom>
                  <a:avLst/>
                  <a:gdLst/>
                  <a:ahLst/>
                  <a:cxnLst/>
                  <a:rect l="l" t="t" r="r" b="b"/>
                  <a:pathLst>
                    <a:path w="304165" h="328295">
                      <a:moveTo>
                        <a:pt x="163848" y="0"/>
                      </a:moveTo>
                      <a:lnTo>
                        <a:pt x="120164" y="5878"/>
                      </a:lnTo>
                      <a:lnTo>
                        <a:pt x="80988" y="22451"/>
                      </a:lnTo>
                      <a:lnTo>
                        <a:pt x="47853" y="48128"/>
                      </a:lnTo>
                      <a:lnTo>
                        <a:pt x="22289" y="81314"/>
                      </a:lnTo>
                      <a:lnTo>
                        <a:pt x="5827" y="120418"/>
                      </a:lnTo>
                      <a:lnTo>
                        <a:pt x="0" y="163848"/>
                      </a:lnTo>
                      <a:lnTo>
                        <a:pt x="5879" y="207531"/>
                      </a:lnTo>
                      <a:lnTo>
                        <a:pt x="22454" y="246705"/>
                      </a:lnTo>
                      <a:lnTo>
                        <a:pt x="48132" y="279838"/>
                      </a:lnTo>
                      <a:lnTo>
                        <a:pt x="81319" y="305400"/>
                      </a:lnTo>
                      <a:lnTo>
                        <a:pt x="120422" y="321859"/>
                      </a:lnTo>
                      <a:lnTo>
                        <a:pt x="163848" y="327686"/>
                      </a:lnTo>
                      <a:lnTo>
                        <a:pt x="206880" y="321950"/>
                      </a:lnTo>
                      <a:lnTo>
                        <a:pt x="245585" y="305811"/>
                      </a:lnTo>
                      <a:lnTo>
                        <a:pt x="278425" y="280875"/>
                      </a:lnTo>
                      <a:lnTo>
                        <a:pt x="303865" y="248746"/>
                      </a:lnTo>
                      <a:lnTo>
                        <a:pt x="287549" y="226123"/>
                      </a:lnTo>
                      <a:lnTo>
                        <a:pt x="274445" y="201825"/>
                      </a:lnTo>
                      <a:lnTo>
                        <a:pt x="264693" y="175851"/>
                      </a:lnTo>
                      <a:lnTo>
                        <a:pt x="258431" y="148204"/>
                      </a:lnTo>
                      <a:lnTo>
                        <a:pt x="259918" y="158633"/>
                      </a:lnTo>
                      <a:lnTo>
                        <a:pt x="259918" y="163848"/>
                      </a:lnTo>
                      <a:lnTo>
                        <a:pt x="252332" y="201597"/>
                      </a:lnTo>
                      <a:lnTo>
                        <a:pt x="231619" y="232363"/>
                      </a:lnTo>
                      <a:lnTo>
                        <a:pt x="200853" y="253075"/>
                      </a:lnTo>
                      <a:lnTo>
                        <a:pt x="163104" y="260662"/>
                      </a:lnTo>
                      <a:lnTo>
                        <a:pt x="125356" y="253075"/>
                      </a:lnTo>
                      <a:lnTo>
                        <a:pt x="94590" y="232363"/>
                      </a:lnTo>
                      <a:lnTo>
                        <a:pt x="73877" y="201597"/>
                      </a:lnTo>
                      <a:lnTo>
                        <a:pt x="66291" y="163848"/>
                      </a:lnTo>
                      <a:lnTo>
                        <a:pt x="73877" y="126098"/>
                      </a:lnTo>
                      <a:lnTo>
                        <a:pt x="94590" y="95328"/>
                      </a:lnTo>
                      <a:lnTo>
                        <a:pt x="125356" y="74612"/>
                      </a:lnTo>
                      <a:lnTo>
                        <a:pt x="163104" y="67024"/>
                      </a:lnTo>
                      <a:lnTo>
                        <a:pt x="170549" y="67024"/>
                      </a:lnTo>
                      <a:lnTo>
                        <a:pt x="177251" y="67767"/>
                      </a:lnTo>
                      <a:lnTo>
                        <a:pt x="183952" y="69264"/>
                      </a:lnTo>
                      <a:lnTo>
                        <a:pt x="197148" y="69388"/>
                      </a:lnTo>
                      <a:lnTo>
                        <a:pt x="209087" y="64696"/>
                      </a:lnTo>
                      <a:lnTo>
                        <a:pt x="218514" y="55956"/>
                      </a:lnTo>
                      <a:lnTo>
                        <a:pt x="224171" y="43935"/>
                      </a:lnTo>
                      <a:lnTo>
                        <a:pt x="224301" y="30740"/>
                      </a:lnTo>
                      <a:lnTo>
                        <a:pt x="219612" y="18801"/>
                      </a:lnTo>
                      <a:lnTo>
                        <a:pt x="181629" y="1023"/>
                      </a:lnTo>
                      <a:lnTo>
                        <a:pt x="172773" y="267"/>
                      </a:lnTo>
                      <a:lnTo>
                        <a:pt x="163848" y="0"/>
                      </a:lnTo>
                      <a:close/>
                    </a:path>
                  </a:pathLst>
                </a:custGeom>
                <a:solidFill>
                  <a:srgbClr val="80B641"/>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nvGrpSpPr>
              <p:cNvPr id="6" name="object 8">
                <a:extLst>
                  <a:ext uri="{FF2B5EF4-FFF2-40B4-BE49-F238E27FC236}">
                    <a16:creationId xmlns:a16="http://schemas.microsoft.com/office/drawing/2014/main" id="{5F952023-FD2D-9E2C-3FF3-AF08E648520B}"/>
                  </a:ext>
                </a:extLst>
              </p:cNvPr>
              <p:cNvGrpSpPr/>
              <p:nvPr/>
            </p:nvGrpSpPr>
            <p:grpSpPr>
              <a:xfrm>
                <a:off x="10375784" y="6461756"/>
                <a:ext cx="538760" cy="91899"/>
                <a:chOff x="17694304" y="10715745"/>
                <a:chExt cx="893444" cy="152400"/>
              </a:xfrm>
            </p:grpSpPr>
            <p:pic>
              <p:nvPicPr>
                <p:cNvPr id="7" name="object 9">
                  <a:extLst>
                    <a:ext uri="{FF2B5EF4-FFF2-40B4-BE49-F238E27FC236}">
                      <a16:creationId xmlns:a16="http://schemas.microsoft.com/office/drawing/2014/main" id="{2BB302FE-020F-0CFF-DDC9-CF7CDAE4E9B4}"/>
                    </a:ext>
                  </a:extLst>
                </p:cNvPr>
                <p:cNvPicPr/>
                <p:nvPr/>
              </p:nvPicPr>
              <p:blipFill>
                <a:blip r:embed="rId9" cstate="email">
                  <a:extLst>
                    <a:ext uri="{28A0092B-C50C-407E-A947-70E740481C1C}">
                      <a14:useLocalDpi xmlns:a14="http://schemas.microsoft.com/office/drawing/2010/main"/>
                    </a:ext>
                  </a:extLst>
                </a:blip>
                <a:stretch>
                  <a:fillRect/>
                </a:stretch>
              </p:blipFill>
              <p:spPr>
                <a:xfrm>
                  <a:off x="17694304" y="10755964"/>
                  <a:ext cx="338116" cy="111719"/>
                </a:xfrm>
                <a:prstGeom prst="rect">
                  <a:avLst/>
                </a:prstGeom>
              </p:spPr>
            </p:pic>
            <p:sp>
              <p:nvSpPr>
                <p:cNvPr id="8" name="object 10">
                  <a:extLst>
                    <a:ext uri="{FF2B5EF4-FFF2-40B4-BE49-F238E27FC236}">
                      <a16:creationId xmlns:a16="http://schemas.microsoft.com/office/drawing/2014/main" id="{1B5274BC-6E51-66CE-242E-F6C9D5F863B6}"/>
                    </a:ext>
                  </a:extLst>
                </p:cNvPr>
                <p:cNvSpPr/>
                <p:nvPr/>
              </p:nvSpPr>
              <p:spPr>
                <a:xfrm>
                  <a:off x="18067414" y="10715758"/>
                  <a:ext cx="520065" cy="152400"/>
                </a:xfrm>
                <a:custGeom>
                  <a:avLst/>
                  <a:gdLst/>
                  <a:ahLst/>
                  <a:cxnLst/>
                  <a:rect l="l" t="t" r="r" b="b"/>
                  <a:pathLst>
                    <a:path w="520065" h="152400">
                      <a:moveTo>
                        <a:pt x="114693" y="95326"/>
                      </a:moveTo>
                      <a:lnTo>
                        <a:pt x="111442" y="72771"/>
                      </a:lnTo>
                      <a:lnTo>
                        <a:pt x="104089" y="58826"/>
                      </a:lnTo>
                      <a:lnTo>
                        <a:pt x="103301" y="57340"/>
                      </a:lnTo>
                      <a:lnTo>
                        <a:pt x="102120" y="55105"/>
                      </a:lnTo>
                      <a:lnTo>
                        <a:pt x="94475" y="49149"/>
                      </a:lnTo>
                      <a:lnTo>
                        <a:pt x="94475" y="97561"/>
                      </a:lnTo>
                      <a:lnTo>
                        <a:pt x="92227" y="112801"/>
                      </a:lnTo>
                      <a:lnTo>
                        <a:pt x="85737" y="124739"/>
                      </a:lnTo>
                      <a:lnTo>
                        <a:pt x="76047" y="132219"/>
                      </a:lnTo>
                      <a:lnTo>
                        <a:pt x="64046" y="134797"/>
                      </a:lnTo>
                      <a:lnTo>
                        <a:pt x="58089" y="133311"/>
                      </a:lnTo>
                      <a:lnTo>
                        <a:pt x="50800" y="131495"/>
                      </a:lnTo>
                      <a:lnTo>
                        <a:pt x="41236" y="122885"/>
                      </a:lnTo>
                      <a:lnTo>
                        <a:pt x="35458" y="110921"/>
                      </a:lnTo>
                      <a:lnTo>
                        <a:pt x="33515" y="97561"/>
                      </a:lnTo>
                      <a:lnTo>
                        <a:pt x="36080" y="79883"/>
                      </a:lnTo>
                      <a:lnTo>
                        <a:pt x="42913" y="67856"/>
                      </a:lnTo>
                      <a:lnTo>
                        <a:pt x="52679" y="61010"/>
                      </a:lnTo>
                      <a:lnTo>
                        <a:pt x="64046" y="58826"/>
                      </a:lnTo>
                      <a:lnTo>
                        <a:pt x="76365" y="61518"/>
                      </a:lnTo>
                      <a:lnTo>
                        <a:pt x="86017" y="69164"/>
                      </a:lnTo>
                      <a:lnTo>
                        <a:pt x="92329" y="81140"/>
                      </a:lnTo>
                      <a:lnTo>
                        <a:pt x="94373" y="95326"/>
                      </a:lnTo>
                      <a:lnTo>
                        <a:pt x="94475" y="97561"/>
                      </a:lnTo>
                      <a:lnTo>
                        <a:pt x="94475" y="49149"/>
                      </a:lnTo>
                      <a:lnTo>
                        <a:pt x="87363" y="43586"/>
                      </a:lnTo>
                      <a:lnTo>
                        <a:pt x="67779" y="39471"/>
                      </a:lnTo>
                      <a:lnTo>
                        <a:pt x="52997" y="39751"/>
                      </a:lnTo>
                      <a:lnTo>
                        <a:pt x="44500" y="41706"/>
                      </a:lnTo>
                      <a:lnTo>
                        <a:pt x="39077" y="47015"/>
                      </a:lnTo>
                      <a:lnTo>
                        <a:pt x="33515" y="57340"/>
                      </a:lnTo>
                      <a:lnTo>
                        <a:pt x="32766" y="57340"/>
                      </a:lnTo>
                      <a:lnTo>
                        <a:pt x="33515" y="53619"/>
                      </a:lnTo>
                      <a:lnTo>
                        <a:pt x="33515" y="3721"/>
                      </a:lnTo>
                      <a:lnTo>
                        <a:pt x="29781" y="0"/>
                      </a:lnTo>
                      <a:lnTo>
                        <a:pt x="0" y="0"/>
                      </a:lnTo>
                      <a:lnTo>
                        <a:pt x="0" y="17868"/>
                      </a:lnTo>
                      <a:lnTo>
                        <a:pt x="11912" y="17868"/>
                      </a:lnTo>
                      <a:lnTo>
                        <a:pt x="13411" y="19354"/>
                      </a:lnTo>
                      <a:lnTo>
                        <a:pt x="13411" y="148945"/>
                      </a:lnTo>
                      <a:lnTo>
                        <a:pt x="32766" y="148945"/>
                      </a:lnTo>
                      <a:lnTo>
                        <a:pt x="32766" y="137020"/>
                      </a:lnTo>
                      <a:lnTo>
                        <a:pt x="32029" y="133311"/>
                      </a:lnTo>
                      <a:lnTo>
                        <a:pt x="32766" y="133311"/>
                      </a:lnTo>
                      <a:lnTo>
                        <a:pt x="34658" y="136105"/>
                      </a:lnTo>
                      <a:lnTo>
                        <a:pt x="40589" y="142240"/>
                      </a:lnTo>
                      <a:lnTo>
                        <a:pt x="50990" y="148386"/>
                      </a:lnTo>
                      <a:lnTo>
                        <a:pt x="66281" y="151180"/>
                      </a:lnTo>
                      <a:lnTo>
                        <a:pt x="85471" y="147269"/>
                      </a:lnTo>
                      <a:lnTo>
                        <a:pt x="100825" y="136105"/>
                      </a:lnTo>
                      <a:lnTo>
                        <a:pt x="101574" y="134797"/>
                      </a:lnTo>
                      <a:lnTo>
                        <a:pt x="111010" y="118503"/>
                      </a:lnTo>
                      <a:lnTo>
                        <a:pt x="114693" y="95326"/>
                      </a:lnTo>
                      <a:close/>
                    </a:path>
                    <a:path w="520065" h="152400">
                      <a:moveTo>
                        <a:pt x="230873" y="131813"/>
                      </a:moveTo>
                      <a:lnTo>
                        <a:pt x="218960" y="131813"/>
                      </a:lnTo>
                      <a:lnTo>
                        <a:pt x="218211" y="131076"/>
                      </a:lnTo>
                      <a:lnTo>
                        <a:pt x="217474" y="130327"/>
                      </a:lnTo>
                      <a:lnTo>
                        <a:pt x="217474" y="97561"/>
                      </a:lnTo>
                      <a:lnTo>
                        <a:pt x="217474" y="81927"/>
                      </a:lnTo>
                      <a:lnTo>
                        <a:pt x="215531" y="65354"/>
                      </a:lnTo>
                      <a:lnTo>
                        <a:pt x="210959" y="56603"/>
                      </a:lnTo>
                      <a:lnTo>
                        <a:pt x="208635" y="52133"/>
                      </a:lnTo>
                      <a:lnTo>
                        <a:pt x="195160" y="43383"/>
                      </a:lnTo>
                      <a:lnTo>
                        <a:pt x="173532" y="40220"/>
                      </a:lnTo>
                      <a:lnTo>
                        <a:pt x="163309" y="40843"/>
                      </a:lnTo>
                      <a:lnTo>
                        <a:pt x="151003" y="43561"/>
                      </a:lnTo>
                      <a:lnTo>
                        <a:pt x="140639" y="49644"/>
                      </a:lnTo>
                      <a:lnTo>
                        <a:pt x="136296" y="60325"/>
                      </a:lnTo>
                      <a:lnTo>
                        <a:pt x="136296" y="70751"/>
                      </a:lnTo>
                      <a:lnTo>
                        <a:pt x="155651" y="70751"/>
                      </a:lnTo>
                      <a:lnTo>
                        <a:pt x="155651" y="58089"/>
                      </a:lnTo>
                      <a:lnTo>
                        <a:pt x="168325" y="56603"/>
                      </a:lnTo>
                      <a:lnTo>
                        <a:pt x="173532" y="56603"/>
                      </a:lnTo>
                      <a:lnTo>
                        <a:pt x="184480" y="57937"/>
                      </a:lnTo>
                      <a:lnTo>
                        <a:pt x="191871" y="62280"/>
                      </a:lnTo>
                      <a:lnTo>
                        <a:pt x="196049" y="70116"/>
                      </a:lnTo>
                      <a:lnTo>
                        <a:pt x="197358" y="81927"/>
                      </a:lnTo>
                      <a:lnTo>
                        <a:pt x="197358" y="82664"/>
                      </a:lnTo>
                      <a:lnTo>
                        <a:pt x="197358" y="97561"/>
                      </a:lnTo>
                      <a:lnTo>
                        <a:pt x="197358" y="101282"/>
                      </a:lnTo>
                      <a:lnTo>
                        <a:pt x="195351" y="113550"/>
                      </a:lnTo>
                      <a:lnTo>
                        <a:pt x="189636" y="124561"/>
                      </a:lnTo>
                      <a:lnTo>
                        <a:pt x="180708" y="132499"/>
                      </a:lnTo>
                      <a:lnTo>
                        <a:pt x="169062" y="135547"/>
                      </a:lnTo>
                      <a:lnTo>
                        <a:pt x="160261" y="134124"/>
                      </a:lnTo>
                      <a:lnTo>
                        <a:pt x="153974" y="130327"/>
                      </a:lnTo>
                      <a:lnTo>
                        <a:pt x="150202" y="124866"/>
                      </a:lnTo>
                      <a:lnTo>
                        <a:pt x="148958" y="118414"/>
                      </a:lnTo>
                      <a:lnTo>
                        <a:pt x="153504" y="106667"/>
                      </a:lnTo>
                      <a:lnTo>
                        <a:pt x="164680" y="100444"/>
                      </a:lnTo>
                      <a:lnTo>
                        <a:pt x="178803" y="97993"/>
                      </a:lnTo>
                      <a:lnTo>
                        <a:pt x="192138" y="97561"/>
                      </a:lnTo>
                      <a:lnTo>
                        <a:pt x="197358" y="97561"/>
                      </a:lnTo>
                      <a:lnTo>
                        <a:pt x="197358" y="82664"/>
                      </a:lnTo>
                      <a:lnTo>
                        <a:pt x="192887" y="82664"/>
                      </a:lnTo>
                      <a:lnTo>
                        <a:pt x="175209" y="83553"/>
                      </a:lnTo>
                      <a:lnTo>
                        <a:pt x="153695" y="88061"/>
                      </a:lnTo>
                      <a:lnTo>
                        <a:pt x="135394" y="98996"/>
                      </a:lnTo>
                      <a:lnTo>
                        <a:pt x="127355" y="119151"/>
                      </a:lnTo>
                      <a:lnTo>
                        <a:pt x="130441" y="133388"/>
                      </a:lnTo>
                      <a:lnTo>
                        <a:pt x="138620" y="143637"/>
                      </a:lnTo>
                      <a:lnTo>
                        <a:pt x="150291" y="149847"/>
                      </a:lnTo>
                      <a:lnTo>
                        <a:pt x="163855" y="151930"/>
                      </a:lnTo>
                      <a:lnTo>
                        <a:pt x="179044" y="151599"/>
                      </a:lnTo>
                      <a:lnTo>
                        <a:pt x="187680" y="149326"/>
                      </a:lnTo>
                      <a:lnTo>
                        <a:pt x="192963" y="143129"/>
                      </a:lnTo>
                      <a:lnTo>
                        <a:pt x="196202" y="135547"/>
                      </a:lnTo>
                      <a:lnTo>
                        <a:pt x="198107" y="131076"/>
                      </a:lnTo>
                      <a:lnTo>
                        <a:pt x="198856" y="131076"/>
                      </a:lnTo>
                      <a:lnTo>
                        <a:pt x="198107" y="134061"/>
                      </a:lnTo>
                      <a:lnTo>
                        <a:pt x="198107" y="145224"/>
                      </a:lnTo>
                      <a:lnTo>
                        <a:pt x="201828" y="149694"/>
                      </a:lnTo>
                      <a:lnTo>
                        <a:pt x="230873" y="149694"/>
                      </a:lnTo>
                      <a:lnTo>
                        <a:pt x="230873" y="131813"/>
                      </a:lnTo>
                      <a:close/>
                    </a:path>
                    <a:path w="520065" h="152400">
                      <a:moveTo>
                        <a:pt x="281520" y="131064"/>
                      </a:moveTo>
                      <a:lnTo>
                        <a:pt x="269595" y="131064"/>
                      </a:lnTo>
                      <a:lnTo>
                        <a:pt x="268109" y="129578"/>
                      </a:lnTo>
                      <a:lnTo>
                        <a:pt x="268109" y="3721"/>
                      </a:lnTo>
                      <a:lnTo>
                        <a:pt x="264388" y="0"/>
                      </a:lnTo>
                      <a:lnTo>
                        <a:pt x="234594" y="0"/>
                      </a:lnTo>
                      <a:lnTo>
                        <a:pt x="234594" y="17868"/>
                      </a:lnTo>
                      <a:lnTo>
                        <a:pt x="246519" y="17868"/>
                      </a:lnTo>
                      <a:lnTo>
                        <a:pt x="248005" y="19367"/>
                      </a:lnTo>
                      <a:lnTo>
                        <a:pt x="248005" y="22339"/>
                      </a:lnTo>
                      <a:lnTo>
                        <a:pt x="248005" y="145224"/>
                      </a:lnTo>
                      <a:lnTo>
                        <a:pt x="251726" y="148945"/>
                      </a:lnTo>
                      <a:lnTo>
                        <a:pt x="281520" y="148945"/>
                      </a:lnTo>
                      <a:lnTo>
                        <a:pt x="281520" y="131064"/>
                      </a:lnTo>
                      <a:close/>
                    </a:path>
                    <a:path w="520065" h="152400">
                      <a:moveTo>
                        <a:pt x="348551" y="131076"/>
                      </a:moveTo>
                      <a:lnTo>
                        <a:pt x="346316" y="131813"/>
                      </a:lnTo>
                      <a:lnTo>
                        <a:pt x="343331" y="131813"/>
                      </a:lnTo>
                      <a:lnTo>
                        <a:pt x="336702" y="131127"/>
                      </a:lnTo>
                      <a:lnTo>
                        <a:pt x="329374" y="128003"/>
                      </a:lnTo>
                      <a:lnTo>
                        <a:pt x="323443" y="120815"/>
                      </a:lnTo>
                      <a:lnTo>
                        <a:pt x="320992" y="107988"/>
                      </a:lnTo>
                      <a:lnTo>
                        <a:pt x="320992" y="58839"/>
                      </a:lnTo>
                      <a:lnTo>
                        <a:pt x="345567" y="58839"/>
                      </a:lnTo>
                      <a:lnTo>
                        <a:pt x="345567" y="42443"/>
                      </a:lnTo>
                      <a:lnTo>
                        <a:pt x="320243" y="42443"/>
                      </a:lnTo>
                      <a:lnTo>
                        <a:pt x="320243" y="13398"/>
                      </a:lnTo>
                      <a:lnTo>
                        <a:pt x="300139" y="13398"/>
                      </a:lnTo>
                      <a:lnTo>
                        <a:pt x="300139" y="42443"/>
                      </a:lnTo>
                      <a:lnTo>
                        <a:pt x="285991" y="42443"/>
                      </a:lnTo>
                      <a:lnTo>
                        <a:pt x="285991" y="58839"/>
                      </a:lnTo>
                      <a:lnTo>
                        <a:pt x="300139" y="58839"/>
                      </a:lnTo>
                      <a:lnTo>
                        <a:pt x="300139" y="109486"/>
                      </a:lnTo>
                      <a:lnTo>
                        <a:pt x="304647" y="130848"/>
                      </a:lnTo>
                      <a:lnTo>
                        <a:pt x="315595" y="142989"/>
                      </a:lnTo>
                      <a:lnTo>
                        <a:pt x="329044" y="148437"/>
                      </a:lnTo>
                      <a:lnTo>
                        <a:pt x="341096" y="149694"/>
                      </a:lnTo>
                      <a:lnTo>
                        <a:pt x="345567" y="149694"/>
                      </a:lnTo>
                      <a:lnTo>
                        <a:pt x="348551" y="148945"/>
                      </a:lnTo>
                      <a:lnTo>
                        <a:pt x="348551" y="131813"/>
                      </a:lnTo>
                      <a:lnTo>
                        <a:pt x="348551" y="131076"/>
                      </a:lnTo>
                      <a:close/>
                    </a:path>
                    <a:path w="520065" h="152400">
                      <a:moveTo>
                        <a:pt x="390994" y="736"/>
                      </a:moveTo>
                      <a:lnTo>
                        <a:pt x="372376" y="736"/>
                      </a:lnTo>
                      <a:lnTo>
                        <a:pt x="372376" y="22339"/>
                      </a:lnTo>
                      <a:lnTo>
                        <a:pt x="390994" y="22339"/>
                      </a:lnTo>
                      <a:lnTo>
                        <a:pt x="390994" y="736"/>
                      </a:lnTo>
                      <a:close/>
                    </a:path>
                    <a:path w="520065" h="152400">
                      <a:moveTo>
                        <a:pt x="405892" y="131813"/>
                      </a:moveTo>
                      <a:lnTo>
                        <a:pt x="393979" y="131813"/>
                      </a:lnTo>
                      <a:lnTo>
                        <a:pt x="392480" y="130327"/>
                      </a:lnTo>
                      <a:lnTo>
                        <a:pt x="392480" y="46177"/>
                      </a:lnTo>
                      <a:lnTo>
                        <a:pt x="388759" y="42443"/>
                      </a:lnTo>
                      <a:lnTo>
                        <a:pt x="358978" y="42443"/>
                      </a:lnTo>
                      <a:lnTo>
                        <a:pt x="358978" y="60312"/>
                      </a:lnTo>
                      <a:lnTo>
                        <a:pt x="370890" y="60312"/>
                      </a:lnTo>
                      <a:lnTo>
                        <a:pt x="372376" y="61810"/>
                      </a:lnTo>
                      <a:lnTo>
                        <a:pt x="372376" y="145973"/>
                      </a:lnTo>
                      <a:lnTo>
                        <a:pt x="376097" y="149682"/>
                      </a:lnTo>
                      <a:lnTo>
                        <a:pt x="405892" y="149682"/>
                      </a:lnTo>
                      <a:lnTo>
                        <a:pt x="405892" y="131813"/>
                      </a:lnTo>
                      <a:close/>
                    </a:path>
                    <a:path w="520065" h="152400">
                      <a:moveTo>
                        <a:pt x="519836" y="131813"/>
                      </a:moveTo>
                      <a:lnTo>
                        <a:pt x="507923" y="131813"/>
                      </a:lnTo>
                      <a:lnTo>
                        <a:pt x="507187" y="131076"/>
                      </a:lnTo>
                      <a:lnTo>
                        <a:pt x="506437" y="130327"/>
                      </a:lnTo>
                      <a:lnTo>
                        <a:pt x="506437" y="97561"/>
                      </a:lnTo>
                      <a:lnTo>
                        <a:pt x="506437" y="81927"/>
                      </a:lnTo>
                      <a:lnTo>
                        <a:pt x="504494" y="65354"/>
                      </a:lnTo>
                      <a:lnTo>
                        <a:pt x="499922" y="56603"/>
                      </a:lnTo>
                      <a:lnTo>
                        <a:pt x="497586" y="52133"/>
                      </a:lnTo>
                      <a:lnTo>
                        <a:pt x="484124" y="43383"/>
                      </a:lnTo>
                      <a:lnTo>
                        <a:pt x="462495" y="40220"/>
                      </a:lnTo>
                      <a:lnTo>
                        <a:pt x="452272" y="40843"/>
                      </a:lnTo>
                      <a:lnTo>
                        <a:pt x="439966" y="43561"/>
                      </a:lnTo>
                      <a:lnTo>
                        <a:pt x="429602" y="49644"/>
                      </a:lnTo>
                      <a:lnTo>
                        <a:pt x="425259" y="60325"/>
                      </a:lnTo>
                      <a:lnTo>
                        <a:pt x="425259" y="70751"/>
                      </a:lnTo>
                      <a:lnTo>
                        <a:pt x="443877" y="70751"/>
                      </a:lnTo>
                      <a:lnTo>
                        <a:pt x="443877" y="58089"/>
                      </a:lnTo>
                      <a:lnTo>
                        <a:pt x="456539" y="56603"/>
                      </a:lnTo>
                      <a:lnTo>
                        <a:pt x="461746" y="56603"/>
                      </a:lnTo>
                      <a:lnTo>
                        <a:pt x="472694" y="57937"/>
                      </a:lnTo>
                      <a:lnTo>
                        <a:pt x="480085" y="62280"/>
                      </a:lnTo>
                      <a:lnTo>
                        <a:pt x="484263" y="70116"/>
                      </a:lnTo>
                      <a:lnTo>
                        <a:pt x="485584" y="81927"/>
                      </a:lnTo>
                      <a:lnTo>
                        <a:pt x="485584" y="82664"/>
                      </a:lnTo>
                      <a:lnTo>
                        <a:pt x="485584" y="97561"/>
                      </a:lnTo>
                      <a:lnTo>
                        <a:pt x="485584" y="101282"/>
                      </a:lnTo>
                      <a:lnTo>
                        <a:pt x="483565" y="113550"/>
                      </a:lnTo>
                      <a:lnTo>
                        <a:pt x="477850" y="124561"/>
                      </a:lnTo>
                      <a:lnTo>
                        <a:pt x="468922" y="132499"/>
                      </a:lnTo>
                      <a:lnTo>
                        <a:pt x="457276" y="135547"/>
                      </a:lnTo>
                      <a:lnTo>
                        <a:pt x="448487" y="134124"/>
                      </a:lnTo>
                      <a:lnTo>
                        <a:pt x="442201" y="130327"/>
                      </a:lnTo>
                      <a:lnTo>
                        <a:pt x="438429" y="124866"/>
                      </a:lnTo>
                      <a:lnTo>
                        <a:pt x="437172" y="118414"/>
                      </a:lnTo>
                      <a:lnTo>
                        <a:pt x="441718" y="106667"/>
                      </a:lnTo>
                      <a:lnTo>
                        <a:pt x="452907" y="100444"/>
                      </a:lnTo>
                      <a:lnTo>
                        <a:pt x="467017" y="97993"/>
                      </a:lnTo>
                      <a:lnTo>
                        <a:pt x="480364" y="97561"/>
                      </a:lnTo>
                      <a:lnTo>
                        <a:pt x="485584" y="97561"/>
                      </a:lnTo>
                      <a:lnTo>
                        <a:pt x="485584" y="82664"/>
                      </a:lnTo>
                      <a:lnTo>
                        <a:pt x="481114" y="82664"/>
                      </a:lnTo>
                      <a:lnTo>
                        <a:pt x="463448" y="83553"/>
                      </a:lnTo>
                      <a:lnTo>
                        <a:pt x="442010" y="88061"/>
                      </a:lnTo>
                      <a:lnTo>
                        <a:pt x="423926" y="98996"/>
                      </a:lnTo>
                      <a:lnTo>
                        <a:pt x="416318" y="119151"/>
                      </a:lnTo>
                      <a:lnTo>
                        <a:pt x="419404" y="133388"/>
                      </a:lnTo>
                      <a:lnTo>
                        <a:pt x="427583" y="143637"/>
                      </a:lnTo>
                      <a:lnTo>
                        <a:pt x="439254" y="149847"/>
                      </a:lnTo>
                      <a:lnTo>
                        <a:pt x="452805" y="151930"/>
                      </a:lnTo>
                      <a:lnTo>
                        <a:pt x="468007" y="151599"/>
                      </a:lnTo>
                      <a:lnTo>
                        <a:pt x="476643" y="149326"/>
                      </a:lnTo>
                      <a:lnTo>
                        <a:pt x="481926" y="143129"/>
                      </a:lnTo>
                      <a:lnTo>
                        <a:pt x="485165" y="135547"/>
                      </a:lnTo>
                      <a:lnTo>
                        <a:pt x="487070" y="131076"/>
                      </a:lnTo>
                      <a:lnTo>
                        <a:pt x="487819" y="131076"/>
                      </a:lnTo>
                      <a:lnTo>
                        <a:pt x="487070" y="134061"/>
                      </a:lnTo>
                      <a:lnTo>
                        <a:pt x="487070" y="145224"/>
                      </a:lnTo>
                      <a:lnTo>
                        <a:pt x="490791" y="149694"/>
                      </a:lnTo>
                      <a:lnTo>
                        <a:pt x="519836" y="149694"/>
                      </a:lnTo>
                      <a:lnTo>
                        <a:pt x="519836" y="131813"/>
                      </a:lnTo>
                      <a:close/>
                    </a:path>
                  </a:pathLst>
                </a:custGeom>
                <a:solidFill>
                  <a:srgbClr val="4F9C45"/>
                </a:solidFill>
              </p:spPr>
              <p:txBody>
                <a:bodyPr wrap="square" lIns="0" tIns="0" rIns="0" bIns="0" rtlCol="0"/>
                <a:lstStyle/>
                <a:p>
                  <a:pPr algn="l" defTabSz="1507846" rtl="0"/>
                  <a:endParaRPr sz="1789" kern="1200">
                    <a:solidFill>
                      <a:srgbClr val="4D4F4F"/>
                    </a:solidFill>
                    <a:latin typeface="Avenir Light"/>
                    <a:ea typeface="+mn-ea"/>
                    <a:cs typeface="+mn-cs"/>
                  </a:endParaRPr>
                </a:p>
              </p:txBody>
            </p:sp>
          </p:grpSp>
        </p:grpSp>
      </p:grpSp>
      <p:sp>
        <p:nvSpPr>
          <p:cNvPr id="73" name="object 79">
            <a:extLst>
              <a:ext uri="{FF2B5EF4-FFF2-40B4-BE49-F238E27FC236}">
                <a16:creationId xmlns:a16="http://schemas.microsoft.com/office/drawing/2014/main" id="{853CC2AA-D5A8-80D9-82E8-ED9244B568D5}"/>
              </a:ext>
            </a:extLst>
          </p:cNvPr>
          <p:cNvSpPr txBox="1">
            <a:spLocks/>
          </p:cNvSpPr>
          <p:nvPr/>
        </p:nvSpPr>
        <p:spPr>
          <a:xfrm>
            <a:off x="1146562" y="1194693"/>
            <a:ext cx="11949025" cy="621191"/>
          </a:xfrm>
          <a:prstGeom prst="rect">
            <a:avLst/>
          </a:prstGeom>
        </p:spPr>
        <p:txBody>
          <a:bodyPr vert="horz" wrap="square" lIns="0" tIns="11996" rIns="0" bIns="0" rtlCol="0" anchor="ctr">
            <a:spAutoFit/>
          </a:bodyPr>
          <a:lstStyle>
            <a:lvl1pPr algn="l" defTabSz="914400" rtl="0" eaLnBrk="1" latinLnBrk="0" hangingPunct="1">
              <a:lnSpc>
                <a:spcPct val="90000"/>
              </a:lnSpc>
              <a:spcBef>
                <a:spcPct val="0"/>
              </a:spcBef>
              <a:buNone/>
              <a:defRPr sz="2472" b="1" i="0" kern="1200">
                <a:solidFill>
                  <a:schemeClr val="bg1"/>
                </a:solidFill>
                <a:latin typeface="Trebuchet MS"/>
                <a:ea typeface="+mj-ea"/>
                <a:cs typeface="Trebuchet MS"/>
              </a:defRPr>
            </a:lvl1pPr>
          </a:lstStyle>
          <a:p>
            <a:pPr marL="12628" marR="5051" defTabSz="1507846">
              <a:lnSpc>
                <a:spcPct val="100499"/>
              </a:lnSpc>
              <a:spcBef>
                <a:spcPts val="94"/>
              </a:spcBef>
            </a:pPr>
            <a:r>
              <a:rPr lang="en-US" sz="3958">
                <a:solidFill>
                  <a:srgbClr val="000000"/>
                </a:solidFill>
              </a:rPr>
              <a:t>LAST 10 YEARS OF ECO BALTIA</a:t>
            </a:r>
          </a:p>
        </p:txBody>
      </p:sp>
      <p:sp>
        <p:nvSpPr>
          <p:cNvPr id="75" name="object 10">
            <a:extLst>
              <a:ext uri="{FF2B5EF4-FFF2-40B4-BE49-F238E27FC236}">
                <a16:creationId xmlns:a16="http://schemas.microsoft.com/office/drawing/2014/main" id="{79507214-913E-C754-C691-FE380149FB49}"/>
              </a:ext>
            </a:extLst>
          </p:cNvPr>
          <p:cNvSpPr/>
          <p:nvPr/>
        </p:nvSpPr>
        <p:spPr>
          <a:xfrm>
            <a:off x="1" y="32148"/>
            <a:ext cx="20104098" cy="293048"/>
          </a:xfrm>
          <a:custGeom>
            <a:avLst/>
            <a:gdLst/>
            <a:ahLst/>
            <a:cxnLst/>
            <a:rect l="l" t="t" r="r" b="b"/>
            <a:pathLst>
              <a:path w="20104100" h="262255">
                <a:moveTo>
                  <a:pt x="0" y="0"/>
                </a:moveTo>
                <a:lnTo>
                  <a:pt x="20104099" y="0"/>
                </a:lnTo>
                <a:lnTo>
                  <a:pt x="20104099" y="261772"/>
                </a:lnTo>
                <a:lnTo>
                  <a:pt x="0" y="261772"/>
                </a:lnTo>
                <a:lnTo>
                  <a:pt x="0" y="0"/>
                </a:lnTo>
                <a:close/>
              </a:path>
            </a:pathLst>
          </a:custGeom>
          <a:solidFill>
            <a:srgbClr val="294936"/>
          </a:solidFill>
        </p:spPr>
        <p:txBody>
          <a:bodyPr wrap="square" lIns="0" tIns="0" rIns="0" bIns="0" rtlCol="0"/>
          <a:lstStyle/>
          <a:p>
            <a:pPr algn="l" defTabSz="909231" rtl="0"/>
            <a:endParaRPr sz="1789">
              <a:latin typeface="Avenir Light"/>
              <a:ea typeface="+mn-ea"/>
              <a:cs typeface="+mn-cs"/>
            </a:endParaRPr>
          </a:p>
        </p:txBody>
      </p:sp>
      <p:pic>
        <p:nvPicPr>
          <p:cNvPr id="80" name="Picture 79">
            <a:extLst>
              <a:ext uri="{FF2B5EF4-FFF2-40B4-BE49-F238E27FC236}">
                <a16:creationId xmlns:a16="http://schemas.microsoft.com/office/drawing/2014/main" id="{5AC4413B-9E2E-4F44-8104-23E755E5734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878472" y="1996374"/>
            <a:ext cx="1456169" cy="1050868"/>
          </a:xfrm>
          <a:prstGeom prst="rect">
            <a:avLst/>
          </a:prstGeom>
        </p:spPr>
      </p:pic>
      <p:sp>
        <p:nvSpPr>
          <p:cNvPr id="76" name="object 25">
            <a:extLst>
              <a:ext uri="{FF2B5EF4-FFF2-40B4-BE49-F238E27FC236}">
                <a16:creationId xmlns:a16="http://schemas.microsoft.com/office/drawing/2014/main" id="{88F9C2F6-12CB-45AF-AF70-E45395812FBC}"/>
              </a:ext>
            </a:extLst>
          </p:cNvPr>
          <p:cNvSpPr txBox="1"/>
          <p:nvPr/>
        </p:nvSpPr>
        <p:spPr>
          <a:xfrm>
            <a:off x="986683" y="10551794"/>
            <a:ext cx="8318601" cy="205496"/>
          </a:xfrm>
          <a:prstGeom prst="rect">
            <a:avLst/>
          </a:prstGeom>
        </p:spPr>
        <p:txBody>
          <a:bodyPr vert="horz" wrap="square" lIns="0" tIns="12628" rIns="0" bIns="0" rtlCol="0">
            <a:spAutoFit/>
          </a:bodyPr>
          <a:lstStyle/>
          <a:p>
            <a:pPr marL="37884" algn="l" defTabSz="1507846" rtl="0">
              <a:lnSpc>
                <a:spcPts val="1571"/>
              </a:lnSpc>
              <a:spcBef>
                <a:spcPts val="99"/>
              </a:spcBef>
              <a:defRPr/>
            </a:pPr>
            <a:r>
              <a:rPr lang="lv-LV" sz="1319" kern="1200" baseline="30000" dirty="0">
                <a:solidFill>
                  <a:srgbClr val="A7A9AC"/>
                </a:solidFill>
                <a:latin typeface="Trebuchet MS"/>
                <a:ea typeface="+mn-ea"/>
                <a:cs typeface="Trebuchet MS"/>
              </a:rPr>
              <a:t>1</a:t>
            </a:r>
            <a:r>
              <a:rPr lang="lv-LV" sz="1319" kern="1200" dirty="0">
                <a:solidFill>
                  <a:srgbClr val="A7A9AC"/>
                </a:solidFill>
                <a:latin typeface="Trebuchet MS"/>
                <a:ea typeface="+mn-ea"/>
                <a:cs typeface="Trebuchet MS"/>
              </a:rPr>
              <a:t> Pilsētas </a:t>
            </a:r>
            <a:r>
              <a:rPr lang="lv-LV" sz="1319" kern="1200" dirty="0" err="1">
                <a:solidFill>
                  <a:srgbClr val="A7A9AC"/>
                </a:solidFill>
                <a:latin typeface="Trebuchet MS"/>
                <a:ea typeface="+mn-ea"/>
                <a:cs typeface="Trebuchet MS"/>
              </a:rPr>
              <a:t>Eko</a:t>
            </a:r>
            <a:r>
              <a:rPr lang="lv-LV" sz="1319" kern="1200" dirty="0">
                <a:solidFill>
                  <a:srgbClr val="A7A9AC"/>
                </a:solidFill>
                <a:latin typeface="Trebuchet MS"/>
                <a:ea typeface="+mn-ea"/>
                <a:cs typeface="Trebuchet MS"/>
              </a:rPr>
              <a:t> Serviss, PES serviss </a:t>
            </a:r>
            <a:r>
              <a:rPr lang="lv-LV" sz="1319" kern="1200" dirty="0" err="1">
                <a:solidFill>
                  <a:srgbClr val="A7A9AC"/>
                </a:solidFill>
                <a:latin typeface="Trebuchet MS"/>
                <a:ea typeface="+mn-ea"/>
                <a:cs typeface="Trebuchet MS"/>
              </a:rPr>
              <a:t>and</a:t>
            </a:r>
            <a:r>
              <a:rPr lang="lv-LV" sz="1319" kern="1200" dirty="0">
                <a:solidFill>
                  <a:srgbClr val="A7A9AC"/>
                </a:solidFill>
                <a:latin typeface="Trebuchet MS"/>
                <a:ea typeface="+mn-ea"/>
                <a:cs typeface="Trebuchet MS"/>
              </a:rPr>
              <a:t> B124 </a:t>
            </a:r>
            <a:r>
              <a:rPr lang="lv-LV" sz="1319" kern="1200" dirty="0" err="1">
                <a:solidFill>
                  <a:srgbClr val="A7A9AC"/>
                </a:solidFill>
                <a:latin typeface="Trebuchet MS"/>
                <a:ea typeface="+mn-ea"/>
                <a:cs typeface="Trebuchet MS"/>
              </a:rPr>
              <a:t>have</a:t>
            </a: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been</a:t>
            </a: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reorganized</a:t>
            </a: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into</a:t>
            </a:r>
            <a:r>
              <a:rPr lang="lv-LV" sz="1319" kern="1200" dirty="0">
                <a:solidFill>
                  <a:srgbClr val="A7A9AC"/>
                </a:solidFill>
                <a:latin typeface="Trebuchet MS"/>
                <a:ea typeface="+mn-ea"/>
                <a:cs typeface="Trebuchet MS"/>
              </a:rPr>
              <a:t> Eco </a:t>
            </a:r>
            <a:r>
              <a:rPr lang="lv-LV" sz="1319" kern="1200" dirty="0" err="1">
                <a:solidFill>
                  <a:srgbClr val="A7A9AC"/>
                </a:solidFill>
                <a:latin typeface="Trebuchet MS"/>
                <a:ea typeface="+mn-ea"/>
                <a:cs typeface="Trebuchet MS"/>
              </a:rPr>
              <a:t>Baltia</a:t>
            </a:r>
            <a:r>
              <a:rPr lang="lv-LV" sz="1319" kern="1200" dirty="0">
                <a:solidFill>
                  <a:srgbClr val="A7A9AC"/>
                </a:solidFill>
                <a:latin typeface="Trebuchet MS"/>
                <a:ea typeface="+mn-ea"/>
                <a:cs typeface="Trebuchet MS"/>
              </a:rPr>
              <a:t> vide </a:t>
            </a:r>
            <a:r>
              <a:rPr lang="lv-LV" sz="1319" kern="1200" dirty="0" err="1">
                <a:solidFill>
                  <a:srgbClr val="A7A9AC"/>
                </a:solidFill>
                <a:latin typeface="Trebuchet MS"/>
                <a:ea typeface="+mn-ea"/>
                <a:cs typeface="Trebuchet MS"/>
              </a:rPr>
              <a:t>as</a:t>
            </a:r>
            <a:r>
              <a:rPr lang="lv-LV" sz="1319" kern="1200" dirty="0">
                <a:solidFill>
                  <a:srgbClr val="A7A9AC"/>
                </a:solidFill>
                <a:latin typeface="Trebuchet MS"/>
                <a:ea typeface="+mn-ea"/>
                <a:cs typeface="Trebuchet MS"/>
              </a:rPr>
              <a:t> </a:t>
            </a:r>
            <a:r>
              <a:rPr lang="lv-LV" sz="1319" kern="1200" dirty="0" err="1">
                <a:solidFill>
                  <a:srgbClr val="A7A9AC"/>
                </a:solidFill>
                <a:latin typeface="Trebuchet MS"/>
                <a:ea typeface="+mn-ea"/>
                <a:cs typeface="Trebuchet MS"/>
              </a:rPr>
              <a:t>of</a:t>
            </a:r>
            <a:r>
              <a:rPr lang="lv-LV" sz="1319" kern="1200" dirty="0">
                <a:solidFill>
                  <a:srgbClr val="A7A9AC"/>
                </a:solidFill>
                <a:latin typeface="Trebuchet MS"/>
                <a:ea typeface="+mn-ea"/>
                <a:cs typeface="Trebuchet MS"/>
              </a:rPr>
              <a:t> 01.12.2023. </a:t>
            </a:r>
            <a:endParaRPr sz="1319" kern="1200" dirty="0">
              <a:solidFill>
                <a:srgbClr val="4D4F4F"/>
              </a:solidFill>
              <a:latin typeface="Trebuchet MS"/>
              <a:ea typeface="+mn-ea"/>
              <a:cs typeface="Trebuchet MS"/>
            </a:endParaRPr>
          </a:p>
        </p:txBody>
      </p:sp>
      <p:pic>
        <p:nvPicPr>
          <p:cNvPr id="77" name="object 14">
            <a:extLst>
              <a:ext uri="{FF2B5EF4-FFF2-40B4-BE49-F238E27FC236}">
                <a16:creationId xmlns:a16="http://schemas.microsoft.com/office/drawing/2014/main" id="{1DF1CF9B-FEE5-41BE-80FC-CA614E83F466}"/>
              </a:ext>
            </a:extLst>
          </p:cNvPr>
          <p:cNvPicPr/>
          <p:nvPr/>
        </p:nvPicPr>
        <p:blipFill>
          <a:blip r:embed="rId2" cstate="email">
            <a:extLst>
              <a:ext uri="{28A0092B-C50C-407E-A947-70E740481C1C}">
                <a14:useLocalDpi xmlns:a14="http://schemas.microsoft.com/office/drawing/2010/main"/>
              </a:ext>
            </a:extLst>
          </a:blip>
          <a:stretch>
            <a:fillRect/>
          </a:stretch>
        </p:blipFill>
        <p:spPr>
          <a:xfrm>
            <a:off x="16884114" y="5870934"/>
            <a:ext cx="248933" cy="248943"/>
          </a:xfrm>
          <a:prstGeom prst="rect">
            <a:avLst/>
          </a:prstGeom>
        </p:spPr>
      </p:pic>
      <p:sp>
        <p:nvSpPr>
          <p:cNvPr id="78" name="object 63">
            <a:extLst>
              <a:ext uri="{FF2B5EF4-FFF2-40B4-BE49-F238E27FC236}">
                <a16:creationId xmlns:a16="http://schemas.microsoft.com/office/drawing/2014/main" id="{6CC03908-7F69-4BB0-B0A1-659558E0857D}"/>
              </a:ext>
            </a:extLst>
          </p:cNvPr>
          <p:cNvSpPr txBox="1"/>
          <p:nvPr/>
        </p:nvSpPr>
        <p:spPr>
          <a:xfrm>
            <a:off x="16607446" y="5417503"/>
            <a:ext cx="1118762" cy="422711"/>
          </a:xfrm>
          <a:prstGeom prst="rect">
            <a:avLst/>
          </a:prstGeom>
        </p:spPr>
        <p:txBody>
          <a:bodyPr vert="horz" wrap="square" lIns="0" tIns="17049" rIns="0" bIns="0" rtlCol="0">
            <a:spAutoFit/>
          </a:bodyPr>
          <a:lstStyle/>
          <a:p>
            <a:pPr marL="12628" algn="l" defTabSz="1507846" rtl="0">
              <a:spcBef>
                <a:spcPts val="134"/>
              </a:spcBef>
            </a:pPr>
            <a:r>
              <a:rPr sz="2635" b="1" kern="1200" dirty="0">
                <a:solidFill>
                  <a:srgbClr val="80B641"/>
                </a:solidFill>
                <a:latin typeface="Trebuchet MS"/>
                <a:ea typeface="+mn-ea"/>
                <a:cs typeface="Trebuchet MS"/>
              </a:rPr>
              <a:t>202</a:t>
            </a:r>
            <a:r>
              <a:rPr lang="lv-LV" sz="2635" b="1" kern="1200" dirty="0">
                <a:solidFill>
                  <a:srgbClr val="80B641"/>
                </a:solidFill>
                <a:latin typeface="Trebuchet MS"/>
                <a:ea typeface="+mn-ea"/>
                <a:cs typeface="Trebuchet MS"/>
              </a:rPr>
              <a:t>4</a:t>
            </a:r>
            <a:endParaRPr sz="2635" kern="1200" dirty="0">
              <a:solidFill>
                <a:srgbClr val="80B641"/>
              </a:solidFill>
              <a:latin typeface="Trebuchet MS"/>
              <a:ea typeface="+mn-ea"/>
              <a:cs typeface="Trebuchet MS"/>
            </a:endParaRPr>
          </a:p>
        </p:txBody>
      </p:sp>
      <p:sp>
        <p:nvSpPr>
          <p:cNvPr id="79" name="object 59">
            <a:extLst>
              <a:ext uri="{FF2B5EF4-FFF2-40B4-BE49-F238E27FC236}">
                <a16:creationId xmlns:a16="http://schemas.microsoft.com/office/drawing/2014/main" id="{FF7D3BCF-7CEF-4144-8B44-C3735FB7D05F}"/>
              </a:ext>
            </a:extLst>
          </p:cNvPr>
          <p:cNvSpPr/>
          <p:nvPr/>
        </p:nvSpPr>
        <p:spPr>
          <a:xfrm>
            <a:off x="17008580" y="6007065"/>
            <a:ext cx="0" cy="2411986"/>
          </a:xfrm>
          <a:custGeom>
            <a:avLst/>
            <a:gdLst/>
            <a:ahLst/>
            <a:cxnLst/>
            <a:rect l="l" t="t" r="r" b="b"/>
            <a:pathLst>
              <a:path h="2425700">
                <a:moveTo>
                  <a:pt x="0" y="0"/>
                </a:moveTo>
                <a:lnTo>
                  <a:pt x="0" y="2425664"/>
                </a:lnTo>
              </a:path>
            </a:pathLst>
          </a:custGeom>
          <a:ln w="20941">
            <a:solidFill>
              <a:srgbClr val="8BB31E"/>
            </a:solidFill>
          </a:ln>
        </p:spPr>
        <p:txBody>
          <a:bodyPr wrap="square" lIns="0" tIns="0" rIns="0" bIns="0" rtlCol="0"/>
          <a:lstStyle/>
          <a:p>
            <a:pPr algn="l" defTabSz="1507846" rtl="0"/>
            <a:endParaRPr sz="1789" kern="1200">
              <a:solidFill>
                <a:srgbClr val="4D4F4F"/>
              </a:solidFill>
              <a:latin typeface="Avenir Light"/>
              <a:ea typeface="+mn-ea"/>
              <a:cs typeface="+mn-cs"/>
            </a:endParaRPr>
          </a:p>
        </p:txBody>
      </p:sp>
      <p:sp>
        <p:nvSpPr>
          <p:cNvPr id="81" name="object 62">
            <a:extLst>
              <a:ext uri="{FF2B5EF4-FFF2-40B4-BE49-F238E27FC236}">
                <a16:creationId xmlns:a16="http://schemas.microsoft.com/office/drawing/2014/main" id="{C6898146-8F81-4645-BA90-25A26D4096D8}"/>
              </a:ext>
            </a:extLst>
          </p:cNvPr>
          <p:cNvSpPr txBox="1"/>
          <p:nvPr/>
        </p:nvSpPr>
        <p:spPr>
          <a:xfrm>
            <a:off x="17158027" y="6700154"/>
            <a:ext cx="2377813" cy="1273997"/>
          </a:xfrm>
          <a:prstGeom prst="rect">
            <a:avLst/>
          </a:prstGeom>
        </p:spPr>
        <p:txBody>
          <a:bodyPr vert="horz" wrap="square" lIns="0" tIns="11996" rIns="0" bIns="0" rtlCol="0">
            <a:spAutoFit/>
          </a:bodyPr>
          <a:lstStyle/>
          <a:p>
            <a:pPr marL="7658" marR="3063">
              <a:spcBef>
                <a:spcPts val="57"/>
              </a:spcBef>
            </a:pPr>
            <a:r>
              <a:rPr lang="en-US" sz="1640" dirty="0">
                <a:solidFill>
                  <a:schemeClr val="tx1">
                    <a:lumMod val="50000"/>
                  </a:schemeClr>
                </a:solidFill>
                <a:latin typeface="Trebuchet MS" panose="020B0603020202020204" pitchFamily="34" charset="0"/>
              </a:rPr>
              <a:t>Acquisitions of 40.4% stake in the Latvian road maintenance company in Daugavpils (Daugavpils Spec. ATU)</a:t>
            </a:r>
            <a:endParaRPr lang="en-US" sz="1640" dirty="0">
              <a:solidFill>
                <a:schemeClr val="tx1">
                  <a:lumMod val="50000"/>
                </a:schemeClr>
              </a:solidFill>
              <a:latin typeface="Trebuchet MS"/>
              <a:cs typeface="Trebuchet MS"/>
            </a:endParaRPr>
          </a:p>
        </p:txBody>
      </p:sp>
      <p:sp>
        <p:nvSpPr>
          <p:cNvPr id="82" name="object 66">
            <a:extLst>
              <a:ext uri="{FF2B5EF4-FFF2-40B4-BE49-F238E27FC236}">
                <a16:creationId xmlns:a16="http://schemas.microsoft.com/office/drawing/2014/main" id="{9E178281-5129-4B97-95C9-86567FB781F9}"/>
              </a:ext>
            </a:extLst>
          </p:cNvPr>
          <p:cNvSpPr/>
          <p:nvPr/>
        </p:nvSpPr>
        <p:spPr>
          <a:xfrm>
            <a:off x="17969453" y="5874499"/>
            <a:ext cx="289037" cy="248943"/>
          </a:xfrm>
          <a:custGeom>
            <a:avLst/>
            <a:gdLst/>
            <a:ahLst/>
            <a:cxnLst/>
            <a:rect l="l" t="t" r="r" b="b"/>
            <a:pathLst>
              <a:path w="205105" h="236854">
                <a:moveTo>
                  <a:pt x="0" y="0"/>
                </a:moveTo>
                <a:lnTo>
                  <a:pt x="0" y="236725"/>
                </a:lnTo>
                <a:lnTo>
                  <a:pt x="205019" y="118362"/>
                </a:lnTo>
                <a:lnTo>
                  <a:pt x="0" y="0"/>
                </a:lnTo>
                <a:close/>
              </a:path>
            </a:pathLst>
          </a:custGeom>
          <a:solidFill>
            <a:srgbClr val="8BB31E"/>
          </a:solidFill>
        </p:spPr>
        <p:txBody>
          <a:bodyPr wrap="square" lIns="0" tIns="0" rIns="0" bIns="0" rtlCol="0"/>
          <a:lstStyle/>
          <a:p>
            <a:endParaRPr sz="1085"/>
          </a:p>
        </p:txBody>
      </p:sp>
      <p:pic>
        <p:nvPicPr>
          <p:cNvPr id="83" name="Picture 82">
            <a:extLst>
              <a:ext uri="{FF2B5EF4-FFF2-40B4-BE49-F238E27FC236}">
                <a16:creationId xmlns:a16="http://schemas.microsoft.com/office/drawing/2014/main" id="{9DB5C9D5-BB0A-4A70-BBFF-FD8D084D309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03066" y="8167627"/>
            <a:ext cx="1754191" cy="491174"/>
          </a:xfrm>
          <a:prstGeom prst="rect">
            <a:avLst/>
          </a:prstGeom>
        </p:spPr>
      </p:pic>
      <p:pic>
        <p:nvPicPr>
          <p:cNvPr id="84" name="Picture 83">
            <a:extLst>
              <a:ext uri="{FF2B5EF4-FFF2-40B4-BE49-F238E27FC236}">
                <a16:creationId xmlns:a16="http://schemas.microsoft.com/office/drawing/2014/main" id="{208D600B-0F1C-4D3C-A1BD-8E71247098D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317467" y="7978580"/>
            <a:ext cx="1380530" cy="541265"/>
          </a:xfrm>
          <a:prstGeom prst="rect">
            <a:avLst/>
          </a:prstGeom>
        </p:spPr>
      </p:pic>
    </p:spTree>
    <p:extLst>
      <p:ext uri="{BB962C8B-B14F-4D97-AF65-F5344CB8AC3E}">
        <p14:creationId xmlns:p14="http://schemas.microsoft.com/office/powerpoint/2010/main" val="227425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1817" y="-96308"/>
            <a:ext cx="20387733" cy="11499850"/>
            <a:chOff x="0" y="0"/>
            <a:chExt cx="20104100" cy="11308715"/>
          </a:xfrm>
        </p:grpSpPr>
        <p:pic>
          <p:nvPicPr>
            <p:cNvPr id="3" name="object 3"/>
            <p:cNvPicPr/>
            <p:nvPr/>
          </p:nvPicPr>
          <p:blipFill>
            <a:blip r:embed="rId2" cstate="print"/>
            <a:stretch>
              <a:fillRect/>
            </a:stretch>
          </p:blipFill>
          <p:spPr>
            <a:xfrm>
              <a:off x="0" y="14146"/>
              <a:ext cx="20104099" cy="11294410"/>
            </a:xfrm>
            <a:prstGeom prst="rect">
              <a:avLst/>
            </a:prstGeom>
          </p:spPr>
        </p:pic>
        <p:sp>
          <p:nvSpPr>
            <p:cNvPr id="4" name="object 4"/>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14146"/>
              <a:ext cx="20104099" cy="11294410"/>
            </a:xfrm>
            <a:prstGeom prst="rect">
              <a:avLst/>
            </a:prstGeom>
          </p:spPr>
        </p:pic>
      </p:grpSp>
      <p:sp>
        <p:nvSpPr>
          <p:cNvPr id="6" name="object 6"/>
          <p:cNvSpPr/>
          <p:nvPr/>
        </p:nvSpPr>
        <p:spPr>
          <a:xfrm>
            <a:off x="-311150" y="-284077"/>
            <a:ext cx="20713700" cy="11914102"/>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72D2D">
              <a:alpha val="72999"/>
            </a:srgbClr>
          </a:solidFill>
        </p:spPr>
        <p:txBody>
          <a:bodyPr wrap="square" lIns="0" tIns="0" rIns="0" bIns="0" rtlCol="0"/>
          <a:lstStyle/>
          <a:p>
            <a:endParaRPr/>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15214165" y="9082396"/>
            <a:ext cx="2321549" cy="927486"/>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17601944" y="9708233"/>
            <a:ext cx="983876" cy="287559"/>
          </a:xfrm>
          <a:prstGeom prst="rect">
            <a:avLst/>
          </a:prstGeom>
        </p:spPr>
      </p:pic>
      <p:sp>
        <p:nvSpPr>
          <p:cNvPr id="9" name="object 9"/>
          <p:cNvSpPr/>
          <p:nvPr/>
        </p:nvSpPr>
        <p:spPr>
          <a:xfrm>
            <a:off x="1007715" y="1894997"/>
            <a:ext cx="6633845" cy="7519034"/>
          </a:xfrm>
          <a:custGeom>
            <a:avLst/>
            <a:gdLst/>
            <a:ahLst/>
            <a:cxnLst/>
            <a:rect l="l" t="t" r="r" b="b"/>
            <a:pathLst>
              <a:path w="6633845" h="7519034">
                <a:moveTo>
                  <a:pt x="3384455" y="0"/>
                </a:moveTo>
                <a:lnTo>
                  <a:pt x="3334733" y="5436"/>
                </a:lnTo>
                <a:lnTo>
                  <a:pt x="3285123" y="11526"/>
                </a:lnTo>
                <a:lnTo>
                  <a:pt x="3235632" y="18270"/>
                </a:lnTo>
                <a:lnTo>
                  <a:pt x="3186266" y="25663"/>
                </a:lnTo>
                <a:lnTo>
                  <a:pt x="3137031" y="33705"/>
                </a:lnTo>
                <a:lnTo>
                  <a:pt x="3087933" y="42393"/>
                </a:lnTo>
                <a:lnTo>
                  <a:pt x="3038979" y="51725"/>
                </a:lnTo>
                <a:lnTo>
                  <a:pt x="2990174" y="61699"/>
                </a:lnTo>
                <a:lnTo>
                  <a:pt x="2941525" y="72313"/>
                </a:lnTo>
                <a:lnTo>
                  <a:pt x="2893039" y="83564"/>
                </a:lnTo>
                <a:lnTo>
                  <a:pt x="2844720" y="95451"/>
                </a:lnTo>
                <a:lnTo>
                  <a:pt x="2796576" y="107971"/>
                </a:lnTo>
                <a:lnTo>
                  <a:pt x="2748613" y="121122"/>
                </a:lnTo>
                <a:lnTo>
                  <a:pt x="2700836" y="134902"/>
                </a:lnTo>
                <a:lnTo>
                  <a:pt x="2653252" y="149310"/>
                </a:lnTo>
                <a:lnTo>
                  <a:pt x="2605867" y="164341"/>
                </a:lnTo>
                <a:lnTo>
                  <a:pt x="2558687" y="179996"/>
                </a:lnTo>
                <a:lnTo>
                  <a:pt x="2511719" y="196271"/>
                </a:lnTo>
                <a:lnTo>
                  <a:pt x="2464968" y="213164"/>
                </a:lnTo>
                <a:lnTo>
                  <a:pt x="2418441" y="230674"/>
                </a:lnTo>
                <a:lnTo>
                  <a:pt x="2372144" y="248798"/>
                </a:lnTo>
                <a:lnTo>
                  <a:pt x="2326084" y="267533"/>
                </a:lnTo>
                <a:lnTo>
                  <a:pt x="2280265" y="286879"/>
                </a:lnTo>
                <a:lnTo>
                  <a:pt x="2234695" y="306832"/>
                </a:lnTo>
                <a:lnTo>
                  <a:pt x="2189379" y="327391"/>
                </a:lnTo>
                <a:lnTo>
                  <a:pt x="2144325" y="348553"/>
                </a:lnTo>
                <a:lnTo>
                  <a:pt x="2099537" y="370316"/>
                </a:lnTo>
                <a:lnTo>
                  <a:pt x="2055022" y="392679"/>
                </a:lnTo>
                <a:lnTo>
                  <a:pt x="2010787" y="415639"/>
                </a:lnTo>
                <a:lnTo>
                  <a:pt x="1966837" y="439193"/>
                </a:lnTo>
                <a:lnTo>
                  <a:pt x="1923179" y="463340"/>
                </a:lnTo>
                <a:lnTo>
                  <a:pt x="1879819" y="488078"/>
                </a:lnTo>
                <a:lnTo>
                  <a:pt x="1836763" y="513404"/>
                </a:lnTo>
                <a:lnTo>
                  <a:pt x="1794017" y="539317"/>
                </a:lnTo>
                <a:lnTo>
                  <a:pt x="1751587" y="565814"/>
                </a:lnTo>
                <a:lnTo>
                  <a:pt x="1709480" y="592892"/>
                </a:lnTo>
                <a:lnTo>
                  <a:pt x="1667590" y="620626"/>
                </a:lnTo>
                <a:lnTo>
                  <a:pt x="1626106" y="648892"/>
                </a:lnTo>
                <a:lnTo>
                  <a:pt x="1585032" y="677687"/>
                </a:lnTo>
                <a:lnTo>
                  <a:pt x="1544373" y="707006"/>
                </a:lnTo>
                <a:lnTo>
                  <a:pt x="1504133" y="736843"/>
                </a:lnTo>
                <a:lnTo>
                  <a:pt x="1464317" y="767194"/>
                </a:lnTo>
                <a:lnTo>
                  <a:pt x="1424929" y="798055"/>
                </a:lnTo>
                <a:lnTo>
                  <a:pt x="1385974" y="829420"/>
                </a:lnTo>
                <a:lnTo>
                  <a:pt x="1347455" y="861284"/>
                </a:lnTo>
                <a:lnTo>
                  <a:pt x="1309379" y="893643"/>
                </a:lnTo>
                <a:lnTo>
                  <a:pt x="1271748" y="926491"/>
                </a:lnTo>
                <a:lnTo>
                  <a:pt x="1234569" y="959825"/>
                </a:lnTo>
                <a:lnTo>
                  <a:pt x="1197844" y="993639"/>
                </a:lnTo>
                <a:lnTo>
                  <a:pt x="1161579" y="1027927"/>
                </a:lnTo>
                <a:lnTo>
                  <a:pt x="1125778" y="1062687"/>
                </a:lnTo>
                <a:lnTo>
                  <a:pt x="1090445" y="1097912"/>
                </a:lnTo>
                <a:lnTo>
                  <a:pt x="1055585" y="1133597"/>
                </a:lnTo>
                <a:lnTo>
                  <a:pt x="1021203" y="1169739"/>
                </a:lnTo>
                <a:lnTo>
                  <a:pt x="987303" y="1206331"/>
                </a:lnTo>
                <a:lnTo>
                  <a:pt x="953890" y="1243370"/>
                </a:lnTo>
                <a:lnTo>
                  <a:pt x="920967" y="1280850"/>
                </a:lnTo>
                <a:lnTo>
                  <a:pt x="888540" y="1318767"/>
                </a:lnTo>
                <a:lnTo>
                  <a:pt x="856613" y="1357115"/>
                </a:lnTo>
                <a:lnTo>
                  <a:pt x="825190" y="1395891"/>
                </a:lnTo>
                <a:lnTo>
                  <a:pt x="794277" y="1435088"/>
                </a:lnTo>
                <a:lnTo>
                  <a:pt x="763876" y="1474702"/>
                </a:lnTo>
                <a:lnTo>
                  <a:pt x="733994" y="1514729"/>
                </a:lnTo>
                <a:lnTo>
                  <a:pt x="704633" y="1555163"/>
                </a:lnTo>
                <a:lnTo>
                  <a:pt x="675800" y="1596000"/>
                </a:lnTo>
                <a:lnTo>
                  <a:pt x="647498" y="1637235"/>
                </a:lnTo>
                <a:lnTo>
                  <a:pt x="619732" y="1678863"/>
                </a:lnTo>
                <a:lnTo>
                  <a:pt x="592506" y="1720879"/>
                </a:lnTo>
                <a:lnTo>
                  <a:pt x="565825" y="1763278"/>
                </a:lnTo>
                <a:lnTo>
                  <a:pt x="539693" y="1806055"/>
                </a:lnTo>
                <a:lnTo>
                  <a:pt x="514115" y="1849207"/>
                </a:lnTo>
                <a:lnTo>
                  <a:pt x="489096" y="1892727"/>
                </a:lnTo>
                <a:lnTo>
                  <a:pt x="464639" y="1936611"/>
                </a:lnTo>
                <a:lnTo>
                  <a:pt x="440769" y="1980815"/>
                </a:lnTo>
                <a:lnTo>
                  <a:pt x="417508" y="2025298"/>
                </a:lnTo>
                <a:lnTo>
                  <a:pt x="394858" y="2070055"/>
                </a:lnTo>
                <a:lnTo>
                  <a:pt x="372821" y="2115077"/>
                </a:lnTo>
                <a:lnTo>
                  <a:pt x="351398" y="2160360"/>
                </a:lnTo>
                <a:lnTo>
                  <a:pt x="330591" y="2205896"/>
                </a:lnTo>
                <a:lnTo>
                  <a:pt x="310401" y="2251680"/>
                </a:lnTo>
                <a:lnTo>
                  <a:pt x="290831" y="2297704"/>
                </a:lnTo>
                <a:lnTo>
                  <a:pt x="271882" y="2343963"/>
                </a:lnTo>
                <a:lnTo>
                  <a:pt x="253556" y="2390449"/>
                </a:lnTo>
                <a:lnTo>
                  <a:pt x="235854" y="2437158"/>
                </a:lnTo>
                <a:lnTo>
                  <a:pt x="218778" y="2484081"/>
                </a:lnTo>
                <a:lnTo>
                  <a:pt x="202329" y="2531214"/>
                </a:lnTo>
                <a:lnTo>
                  <a:pt x="186510" y="2578549"/>
                </a:lnTo>
                <a:lnTo>
                  <a:pt x="171322" y="2626080"/>
                </a:lnTo>
                <a:lnTo>
                  <a:pt x="156766" y="2673801"/>
                </a:lnTo>
                <a:lnTo>
                  <a:pt x="142845" y="2721706"/>
                </a:lnTo>
                <a:lnTo>
                  <a:pt x="129560" y="2769787"/>
                </a:lnTo>
                <a:lnTo>
                  <a:pt x="116913" y="2818039"/>
                </a:lnTo>
                <a:lnTo>
                  <a:pt x="104905" y="2866455"/>
                </a:lnTo>
                <a:lnTo>
                  <a:pt x="93538" y="2915029"/>
                </a:lnTo>
                <a:lnTo>
                  <a:pt x="82814" y="2963754"/>
                </a:lnTo>
                <a:lnTo>
                  <a:pt x="72734" y="3012625"/>
                </a:lnTo>
                <a:lnTo>
                  <a:pt x="63300" y="3061634"/>
                </a:lnTo>
                <a:lnTo>
                  <a:pt x="54514" y="3110775"/>
                </a:lnTo>
                <a:lnTo>
                  <a:pt x="46378" y="3160042"/>
                </a:lnTo>
                <a:lnTo>
                  <a:pt x="38892" y="3209429"/>
                </a:lnTo>
                <a:lnTo>
                  <a:pt x="32059" y="3258929"/>
                </a:lnTo>
                <a:lnTo>
                  <a:pt x="25881" y="3308535"/>
                </a:lnTo>
                <a:lnTo>
                  <a:pt x="20358" y="3358242"/>
                </a:lnTo>
                <a:lnTo>
                  <a:pt x="15494" y="3408043"/>
                </a:lnTo>
                <a:lnTo>
                  <a:pt x="11289" y="3457931"/>
                </a:lnTo>
                <a:lnTo>
                  <a:pt x="7745" y="3507901"/>
                </a:lnTo>
                <a:lnTo>
                  <a:pt x="4863" y="3557945"/>
                </a:lnTo>
                <a:lnTo>
                  <a:pt x="2647" y="3608057"/>
                </a:lnTo>
                <a:lnTo>
                  <a:pt x="1096" y="3658232"/>
                </a:lnTo>
                <a:lnTo>
                  <a:pt x="213" y="3708462"/>
                </a:lnTo>
                <a:lnTo>
                  <a:pt x="0" y="3758700"/>
                </a:lnTo>
                <a:lnTo>
                  <a:pt x="455" y="3808897"/>
                </a:lnTo>
                <a:lnTo>
                  <a:pt x="1578" y="3859046"/>
                </a:lnTo>
                <a:lnTo>
                  <a:pt x="3366" y="3909141"/>
                </a:lnTo>
                <a:lnTo>
                  <a:pt x="5819" y="3959176"/>
                </a:lnTo>
                <a:lnTo>
                  <a:pt x="8935" y="4009144"/>
                </a:lnTo>
                <a:lnTo>
                  <a:pt x="12712" y="4059039"/>
                </a:lnTo>
                <a:lnTo>
                  <a:pt x="17148" y="4108854"/>
                </a:lnTo>
                <a:lnTo>
                  <a:pt x="22243" y="4158583"/>
                </a:lnTo>
                <a:lnTo>
                  <a:pt x="27994" y="4208220"/>
                </a:lnTo>
                <a:lnTo>
                  <a:pt x="34401" y="4257758"/>
                </a:lnTo>
                <a:lnTo>
                  <a:pt x="41461" y="4307191"/>
                </a:lnTo>
                <a:lnTo>
                  <a:pt x="49172" y="4356513"/>
                </a:lnTo>
                <a:lnTo>
                  <a:pt x="57535" y="4405716"/>
                </a:lnTo>
                <a:lnTo>
                  <a:pt x="66546" y="4454794"/>
                </a:lnTo>
                <a:lnTo>
                  <a:pt x="76205" y="4503742"/>
                </a:lnTo>
                <a:lnTo>
                  <a:pt x="86510" y="4552552"/>
                </a:lnTo>
                <a:lnTo>
                  <a:pt x="97459" y="4601219"/>
                </a:lnTo>
                <a:lnTo>
                  <a:pt x="109051" y="4649735"/>
                </a:lnTo>
                <a:lnTo>
                  <a:pt x="121284" y="4698095"/>
                </a:lnTo>
                <a:lnTo>
                  <a:pt x="134157" y="4746292"/>
                </a:lnTo>
                <a:lnTo>
                  <a:pt x="147668" y="4794319"/>
                </a:lnTo>
                <a:lnTo>
                  <a:pt x="161815" y="4842170"/>
                </a:lnTo>
                <a:lnTo>
                  <a:pt x="176598" y="4889840"/>
                </a:lnTo>
                <a:lnTo>
                  <a:pt x="192015" y="4937320"/>
                </a:lnTo>
                <a:lnTo>
                  <a:pt x="208063" y="4984605"/>
                </a:lnTo>
                <a:lnTo>
                  <a:pt x="224743" y="5031689"/>
                </a:lnTo>
                <a:lnTo>
                  <a:pt x="242051" y="5078565"/>
                </a:lnTo>
                <a:lnTo>
                  <a:pt x="259986" y="5125227"/>
                </a:lnTo>
                <a:lnTo>
                  <a:pt x="278548" y="5171667"/>
                </a:lnTo>
                <a:lnTo>
                  <a:pt x="297734" y="5217881"/>
                </a:lnTo>
                <a:lnTo>
                  <a:pt x="317542" y="5263861"/>
                </a:lnTo>
                <a:lnTo>
                  <a:pt x="337972" y="5309601"/>
                </a:lnTo>
                <a:lnTo>
                  <a:pt x="359022" y="5355094"/>
                </a:lnTo>
                <a:lnTo>
                  <a:pt x="380690" y="5400335"/>
                </a:lnTo>
                <a:lnTo>
                  <a:pt x="402975" y="5445316"/>
                </a:lnTo>
                <a:lnTo>
                  <a:pt x="425875" y="5490031"/>
                </a:lnTo>
                <a:lnTo>
                  <a:pt x="449369" y="5534438"/>
                </a:lnTo>
                <a:lnTo>
                  <a:pt x="473434" y="5578493"/>
                </a:lnTo>
                <a:lnTo>
                  <a:pt x="498064" y="5622191"/>
                </a:lnTo>
                <a:lnTo>
                  <a:pt x="523257" y="5665528"/>
                </a:lnTo>
                <a:lnTo>
                  <a:pt x="549007" y="5708499"/>
                </a:lnTo>
                <a:lnTo>
                  <a:pt x="575309" y="5751098"/>
                </a:lnTo>
                <a:lnTo>
                  <a:pt x="602161" y="5793321"/>
                </a:lnTo>
                <a:lnTo>
                  <a:pt x="629557" y="5835164"/>
                </a:lnTo>
                <a:lnTo>
                  <a:pt x="657492" y="5876620"/>
                </a:lnTo>
                <a:lnTo>
                  <a:pt x="685963" y="5917685"/>
                </a:lnTo>
                <a:lnTo>
                  <a:pt x="714966" y="5958354"/>
                </a:lnTo>
                <a:lnTo>
                  <a:pt x="744495" y="5998622"/>
                </a:lnTo>
                <a:lnTo>
                  <a:pt x="774546" y="6038484"/>
                </a:lnTo>
                <a:lnTo>
                  <a:pt x="805116" y="6077936"/>
                </a:lnTo>
                <a:lnTo>
                  <a:pt x="836199" y="6116971"/>
                </a:lnTo>
                <a:lnTo>
                  <a:pt x="867791" y="6155587"/>
                </a:lnTo>
                <a:lnTo>
                  <a:pt x="899888" y="6193776"/>
                </a:lnTo>
                <a:lnTo>
                  <a:pt x="932486" y="6231535"/>
                </a:lnTo>
                <a:lnTo>
                  <a:pt x="965579" y="6268859"/>
                </a:lnTo>
                <a:lnTo>
                  <a:pt x="999165" y="6305742"/>
                </a:lnTo>
                <a:lnTo>
                  <a:pt x="1033237" y="6342180"/>
                </a:lnTo>
                <a:lnTo>
                  <a:pt x="1067793" y="6378167"/>
                </a:lnTo>
                <a:lnTo>
                  <a:pt x="1102827" y="6413699"/>
                </a:lnTo>
                <a:lnTo>
                  <a:pt x="1138336" y="6448771"/>
                </a:lnTo>
                <a:lnTo>
                  <a:pt x="1174314" y="6483378"/>
                </a:lnTo>
                <a:lnTo>
                  <a:pt x="1210758" y="6517515"/>
                </a:lnTo>
                <a:lnTo>
                  <a:pt x="1247663" y="6551177"/>
                </a:lnTo>
                <a:lnTo>
                  <a:pt x="1285024" y="6584359"/>
                </a:lnTo>
                <a:lnTo>
                  <a:pt x="1322838" y="6617057"/>
                </a:lnTo>
                <a:lnTo>
                  <a:pt x="1361100" y="6649264"/>
                </a:lnTo>
                <a:lnTo>
                  <a:pt x="1399805" y="6680977"/>
                </a:lnTo>
                <a:lnTo>
                  <a:pt x="1438949" y="6712190"/>
                </a:lnTo>
                <a:lnTo>
                  <a:pt x="1478528" y="6742898"/>
                </a:lnTo>
                <a:lnTo>
                  <a:pt x="1518538" y="6773097"/>
                </a:lnTo>
                <a:lnTo>
                  <a:pt x="1558974" y="6802781"/>
                </a:lnTo>
                <a:lnTo>
                  <a:pt x="1599831" y="6831946"/>
                </a:lnTo>
                <a:lnTo>
                  <a:pt x="1641105" y="6860586"/>
                </a:lnTo>
                <a:lnTo>
                  <a:pt x="1682758" y="6888674"/>
                </a:lnTo>
                <a:lnTo>
                  <a:pt x="1724748" y="6916182"/>
                </a:lnTo>
                <a:lnTo>
                  <a:pt x="1767069" y="6943109"/>
                </a:lnTo>
                <a:lnTo>
                  <a:pt x="1809716" y="6969453"/>
                </a:lnTo>
                <a:lnTo>
                  <a:pt x="1852681" y="6995210"/>
                </a:lnTo>
                <a:lnTo>
                  <a:pt x="1895959" y="7020380"/>
                </a:lnTo>
                <a:lnTo>
                  <a:pt x="1939544" y="7044960"/>
                </a:lnTo>
                <a:lnTo>
                  <a:pt x="1983428" y="7068947"/>
                </a:lnTo>
                <a:lnTo>
                  <a:pt x="2027608" y="7092339"/>
                </a:lnTo>
                <a:lnTo>
                  <a:pt x="2072075" y="7115133"/>
                </a:lnTo>
                <a:lnTo>
                  <a:pt x="2116823" y="7137328"/>
                </a:lnTo>
                <a:lnTo>
                  <a:pt x="2161848" y="7158922"/>
                </a:lnTo>
                <a:lnTo>
                  <a:pt x="2207142" y="7179911"/>
                </a:lnTo>
                <a:lnTo>
                  <a:pt x="2252699" y="7200294"/>
                </a:lnTo>
                <a:lnTo>
                  <a:pt x="2298513" y="7220068"/>
                </a:lnTo>
                <a:lnTo>
                  <a:pt x="2344578" y="7239231"/>
                </a:lnTo>
                <a:lnTo>
                  <a:pt x="2390887" y="7257781"/>
                </a:lnTo>
                <a:lnTo>
                  <a:pt x="2437435" y="7275715"/>
                </a:lnTo>
                <a:lnTo>
                  <a:pt x="2484215" y="7293031"/>
                </a:lnTo>
                <a:lnTo>
                  <a:pt x="2531221" y="7309727"/>
                </a:lnTo>
                <a:lnTo>
                  <a:pt x="2578448" y="7325801"/>
                </a:lnTo>
                <a:lnTo>
                  <a:pt x="2625887" y="7341250"/>
                </a:lnTo>
                <a:lnTo>
                  <a:pt x="2673535" y="7356072"/>
                </a:lnTo>
                <a:lnTo>
                  <a:pt x="2721383" y="7370264"/>
                </a:lnTo>
                <a:lnTo>
                  <a:pt x="2769427" y="7383825"/>
                </a:lnTo>
                <a:lnTo>
                  <a:pt x="2817660" y="7396752"/>
                </a:lnTo>
                <a:lnTo>
                  <a:pt x="2866075" y="7409043"/>
                </a:lnTo>
                <a:lnTo>
                  <a:pt x="2914667" y="7420695"/>
                </a:lnTo>
                <a:lnTo>
                  <a:pt x="2963429" y="7431706"/>
                </a:lnTo>
                <a:lnTo>
                  <a:pt x="3012356" y="7442075"/>
                </a:lnTo>
                <a:lnTo>
                  <a:pt x="3061440" y="7451797"/>
                </a:lnTo>
                <a:lnTo>
                  <a:pt x="3110676" y="7460872"/>
                </a:lnTo>
                <a:lnTo>
                  <a:pt x="3160058" y="7469298"/>
                </a:lnTo>
                <a:lnTo>
                  <a:pt x="3209579" y="7477070"/>
                </a:lnTo>
                <a:lnTo>
                  <a:pt x="3259233" y="7484188"/>
                </a:lnTo>
                <a:lnTo>
                  <a:pt x="3309015" y="7490650"/>
                </a:lnTo>
                <a:lnTo>
                  <a:pt x="3358917" y="7496452"/>
                </a:lnTo>
                <a:lnTo>
                  <a:pt x="3408891" y="7501588"/>
                </a:lnTo>
                <a:lnTo>
                  <a:pt x="3458890" y="7506054"/>
                </a:lnTo>
                <a:lnTo>
                  <a:pt x="3508907" y="7509851"/>
                </a:lnTo>
                <a:lnTo>
                  <a:pt x="3558936" y="7512981"/>
                </a:lnTo>
                <a:lnTo>
                  <a:pt x="3608970" y="7515444"/>
                </a:lnTo>
                <a:lnTo>
                  <a:pt x="3659002" y="7517240"/>
                </a:lnTo>
                <a:lnTo>
                  <a:pt x="3709027" y="7518372"/>
                </a:lnTo>
                <a:lnTo>
                  <a:pt x="3759037" y="7518839"/>
                </a:lnTo>
                <a:lnTo>
                  <a:pt x="3809026" y="7518643"/>
                </a:lnTo>
                <a:lnTo>
                  <a:pt x="3858987" y="7517784"/>
                </a:lnTo>
                <a:lnTo>
                  <a:pt x="3908914" y="7516264"/>
                </a:lnTo>
                <a:lnTo>
                  <a:pt x="3958800" y="7514083"/>
                </a:lnTo>
                <a:lnTo>
                  <a:pt x="4008640" y="7511243"/>
                </a:lnTo>
                <a:lnTo>
                  <a:pt x="4058425" y="7507743"/>
                </a:lnTo>
                <a:lnTo>
                  <a:pt x="4108150" y="7503586"/>
                </a:lnTo>
                <a:lnTo>
                  <a:pt x="4157809" y="7498771"/>
                </a:lnTo>
                <a:lnTo>
                  <a:pt x="4207394" y="7493300"/>
                </a:lnTo>
                <a:lnTo>
                  <a:pt x="4256899" y="7487174"/>
                </a:lnTo>
                <a:lnTo>
                  <a:pt x="4306317" y="7480394"/>
                </a:lnTo>
                <a:lnTo>
                  <a:pt x="4355643" y="7472960"/>
                </a:lnTo>
                <a:lnTo>
                  <a:pt x="4404869" y="7464873"/>
                </a:lnTo>
                <a:lnTo>
                  <a:pt x="4453989" y="7456135"/>
                </a:lnTo>
                <a:lnTo>
                  <a:pt x="4502997" y="7446746"/>
                </a:lnTo>
                <a:lnTo>
                  <a:pt x="4551885" y="7436707"/>
                </a:lnTo>
                <a:lnTo>
                  <a:pt x="4600648" y="7426019"/>
                </a:lnTo>
                <a:lnTo>
                  <a:pt x="4649278" y="7414683"/>
                </a:lnTo>
                <a:lnTo>
                  <a:pt x="4697770" y="7402700"/>
                </a:lnTo>
                <a:lnTo>
                  <a:pt x="4746116" y="7390070"/>
                </a:lnTo>
                <a:lnTo>
                  <a:pt x="4794310" y="7376795"/>
                </a:lnTo>
                <a:lnTo>
                  <a:pt x="4842347" y="7362875"/>
                </a:lnTo>
                <a:lnTo>
                  <a:pt x="4890218" y="7348312"/>
                </a:lnTo>
                <a:lnTo>
                  <a:pt x="4937918" y="7333105"/>
                </a:lnTo>
                <a:lnTo>
                  <a:pt x="4985439" y="7317257"/>
                </a:lnTo>
                <a:lnTo>
                  <a:pt x="5032777" y="7300768"/>
                </a:lnTo>
                <a:lnTo>
                  <a:pt x="5079923" y="7283639"/>
                </a:lnTo>
                <a:lnTo>
                  <a:pt x="5126871" y="7265871"/>
                </a:lnTo>
                <a:lnTo>
                  <a:pt x="5173616" y="7247465"/>
                </a:lnTo>
                <a:lnTo>
                  <a:pt x="5219949" y="7228504"/>
                </a:lnTo>
                <a:lnTo>
                  <a:pt x="5265991" y="7208944"/>
                </a:lnTo>
                <a:lnTo>
                  <a:pt x="5311736" y="7188791"/>
                </a:lnTo>
                <a:lnTo>
                  <a:pt x="5357178" y="7168047"/>
                </a:lnTo>
                <a:lnTo>
                  <a:pt x="5402313" y="7146717"/>
                </a:lnTo>
                <a:lnTo>
                  <a:pt x="5447135" y="7124804"/>
                </a:lnTo>
                <a:lnTo>
                  <a:pt x="5491639" y="7102312"/>
                </a:lnTo>
                <a:lnTo>
                  <a:pt x="5535819" y="7079245"/>
                </a:lnTo>
                <a:lnTo>
                  <a:pt x="5579670" y="7055606"/>
                </a:lnTo>
                <a:lnTo>
                  <a:pt x="5623187" y="7031401"/>
                </a:lnTo>
                <a:lnTo>
                  <a:pt x="5666365" y="7006631"/>
                </a:lnTo>
                <a:lnTo>
                  <a:pt x="5709198" y="6981303"/>
                </a:lnTo>
                <a:lnTo>
                  <a:pt x="5751682" y="6955418"/>
                </a:lnTo>
                <a:lnTo>
                  <a:pt x="5793809" y="6928981"/>
                </a:lnTo>
                <a:lnTo>
                  <a:pt x="5835577" y="6901996"/>
                </a:lnTo>
                <a:lnTo>
                  <a:pt x="5876978" y="6874466"/>
                </a:lnTo>
                <a:lnTo>
                  <a:pt x="5918009" y="6846396"/>
                </a:lnTo>
                <a:lnTo>
                  <a:pt x="5958662" y="6817789"/>
                </a:lnTo>
                <a:lnTo>
                  <a:pt x="5998935" y="6788650"/>
                </a:lnTo>
                <a:lnTo>
                  <a:pt x="6038820" y="6758981"/>
                </a:lnTo>
                <a:lnTo>
                  <a:pt x="6078312" y="6728787"/>
                </a:lnTo>
                <a:lnTo>
                  <a:pt x="6117407" y="6698071"/>
                </a:lnTo>
                <a:lnTo>
                  <a:pt x="6156100" y="6666838"/>
                </a:lnTo>
                <a:lnTo>
                  <a:pt x="6194384" y="6635092"/>
                </a:lnTo>
                <a:lnTo>
                  <a:pt x="6232254" y="6602835"/>
                </a:lnTo>
                <a:lnTo>
                  <a:pt x="6269706" y="6570072"/>
                </a:lnTo>
                <a:lnTo>
                  <a:pt x="6306733" y="6536807"/>
                </a:lnTo>
                <a:lnTo>
                  <a:pt x="6343331" y="6503044"/>
                </a:lnTo>
                <a:lnTo>
                  <a:pt x="6379494" y="6468786"/>
                </a:lnTo>
                <a:lnTo>
                  <a:pt x="6415218" y="6434037"/>
                </a:lnTo>
                <a:lnTo>
                  <a:pt x="6450496" y="6398802"/>
                </a:lnTo>
                <a:lnTo>
                  <a:pt x="6485324" y="6363083"/>
                </a:lnTo>
                <a:lnTo>
                  <a:pt x="6519695" y="6326885"/>
                </a:lnTo>
                <a:lnTo>
                  <a:pt x="6553606" y="6290212"/>
                </a:lnTo>
                <a:lnTo>
                  <a:pt x="6587050" y="6253067"/>
                </a:lnTo>
                <a:lnTo>
                  <a:pt x="6620022" y="6215454"/>
                </a:lnTo>
                <a:lnTo>
                  <a:pt x="6633330" y="6174433"/>
                </a:lnTo>
                <a:lnTo>
                  <a:pt x="6627378" y="6153624"/>
                </a:lnTo>
                <a:lnTo>
                  <a:pt x="6593660" y="6125331"/>
                </a:lnTo>
                <a:lnTo>
                  <a:pt x="6551143" y="6128936"/>
                </a:lnTo>
                <a:lnTo>
                  <a:pt x="6500497" y="6180232"/>
                </a:lnTo>
                <a:lnTo>
                  <a:pt x="6467125" y="6217220"/>
                </a:lnTo>
                <a:lnTo>
                  <a:pt x="6433276" y="6253724"/>
                </a:lnTo>
                <a:lnTo>
                  <a:pt x="6398956" y="6289741"/>
                </a:lnTo>
                <a:lnTo>
                  <a:pt x="6364170" y="6325266"/>
                </a:lnTo>
                <a:lnTo>
                  <a:pt x="6328923" y="6360296"/>
                </a:lnTo>
                <a:lnTo>
                  <a:pt x="6293221" y="6394827"/>
                </a:lnTo>
                <a:lnTo>
                  <a:pt x="6257070" y="6428854"/>
                </a:lnTo>
                <a:lnTo>
                  <a:pt x="6220476" y="6462374"/>
                </a:lnTo>
                <a:lnTo>
                  <a:pt x="6183443" y="6495382"/>
                </a:lnTo>
                <a:lnTo>
                  <a:pt x="6145977" y="6527875"/>
                </a:lnTo>
                <a:lnTo>
                  <a:pt x="6108085" y="6559847"/>
                </a:lnTo>
                <a:lnTo>
                  <a:pt x="6069771" y="6591297"/>
                </a:lnTo>
                <a:lnTo>
                  <a:pt x="6031041" y="6622218"/>
                </a:lnTo>
                <a:lnTo>
                  <a:pt x="5991901" y="6652608"/>
                </a:lnTo>
                <a:lnTo>
                  <a:pt x="5952356" y="6682462"/>
                </a:lnTo>
                <a:lnTo>
                  <a:pt x="5912412" y="6711776"/>
                </a:lnTo>
                <a:lnTo>
                  <a:pt x="5872074" y="6740546"/>
                </a:lnTo>
                <a:lnTo>
                  <a:pt x="5831348" y="6768768"/>
                </a:lnTo>
                <a:lnTo>
                  <a:pt x="5790239" y="6796439"/>
                </a:lnTo>
                <a:lnTo>
                  <a:pt x="5748754" y="6823553"/>
                </a:lnTo>
                <a:lnTo>
                  <a:pt x="5706897" y="6850108"/>
                </a:lnTo>
                <a:lnTo>
                  <a:pt x="5664674" y="6876098"/>
                </a:lnTo>
                <a:lnTo>
                  <a:pt x="5622091" y="6901520"/>
                </a:lnTo>
                <a:lnTo>
                  <a:pt x="5579153" y="6926370"/>
                </a:lnTo>
                <a:lnTo>
                  <a:pt x="5535867" y="6950644"/>
                </a:lnTo>
                <a:lnTo>
                  <a:pt x="5492236" y="6974338"/>
                </a:lnTo>
                <a:lnTo>
                  <a:pt x="5448268" y="6997447"/>
                </a:lnTo>
                <a:lnTo>
                  <a:pt x="5403967" y="7019968"/>
                </a:lnTo>
                <a:lnTo>
                  <a:pt x="5359339" y="7041897"/>
                </a:lnTo>
                <a:lnTo>
                  <a:pt x="5314390" y="7063230"/>
                </a:lnTo>
                <a:lnTo>
                  <a:pt x="5269125" y="7083962"/>
                </a:lnTo>
                <a:lnTo>
                  <a:pt x="5223550" y="7104089"/>
                </a:lnTo>
                <a:lnTo>
                  <a:pt x="5177670" y="7123608"/>
                </a:lnTo>
                <a:lnTo>
                  <a:pt x="5131491" y="7142515"/>
                </a:lnTo>
                <a:lnTo>
                  <a:pt x="5084887" y="7160858"/>
                </a:lnTo>
                <a:lnTo>
                  <a:pt x="5038073" y="7178547"/>
                </a:lnTo>
                <a:lnTo>
                  <a:pt x="4991058" y="7195580"/>
                </a:lnTo>
                <a:lnTo>
                  <a:pt x="4943847" y="7211958"/>
                </a:lnTo>
                <a:lnTo>
                  <a:pt x="4896448" y="7227679"/>
                </a:lnTo>
                <a:lnTo>
                  <a:pt x="4848867" y="7242742"/>
                </a:lnTo>
                <a:lnTo>
                  <a:pt x="4801112" y="7257146"/>
                </a:lnTo>
                <a:lnTo>
                  <a:pt x="4753189" y="7270890"/>
                </a:lnTo>
                <a:lnTo>
                  <a:pt x="4705106" y="7283973"/>
                </a:lnTo>
                <a:lnTo>
                  <a:pt x="4656868" y="7296395"/>
                </a:lnTo>
                <a:lnTo>
                  <a:pt x="4608484" y="7308155"/>
                </a:lnTo>
                <a:lnTo>
                  <a:pt x="4559959" y="7319250"/>
                </a:lnTo>
                <a:lnTo>
                  <a:pt x="4511301" y="7329682"/>
                </a:lnTo>
                <a:lnTo>
                  <a:pt x="4462517" y="7339448"/>
                </a:lnTo>
                <a:lnTo>
                  <a:pt x="4413613" y="7348547"/>
                </a:lnTo>
                <a:lnTo>
                  <a:pt x="4364596" y="7356979"/>
                </a:lnTo>
                <a:lnTo>
                  <a:pt x="4315474" y="7364743"/>
                </a:lnTo>
                <a:lnTo>
                  <a:pt x="4266253" y="7371838"/>
                </a:lnTo>
                <a:lnTo>
                  <a:pt x="4216940" y="7378262"/>
                </a:lnTo>
                <a:lnTo>
                  <a:pt x="4167542" y="7384016"/>
                </a:lnTo>
                <a:lnTo>
                  <a:pt x="4118066" y="7389097"/>
                </a:lnTo>
                <a:lnTo>
                  <a:pt x="4068518" y="7393506"/>
                </a:lnTo>
                <a:lnTo>
                  <a:pt x="4018907" y="7397241"/>
                </a:lnTo>
                <a:lnTo>
                  <a:pt x="3969237" y="7400300"/>
                </a:lnTo>
                <a:lnTo>
                  <a:pt x="3919517" y="7402684"/>
                </a:lnTo>
                <a:lnTo>
                  <a:pt x="3869753" y="7404392"/>
                </a:lnTo>
                <a:lnTo>
                  <a:pt x="3819952" y="7405421"/>
                </a:lnTo>
                <a:lnTo>
                  <a:pt x="3770121" y="7405772"/>
                </a:lnTo>
                <a:lnTo>
                  <a:pt x="3720267" y="7405444"/>
                </a:lnTo>
                <a:lnTo>
                  <a:pt x="3670397" y="7404435"/>
                </a:lnTo>
                <a:lnTo>
                  <a:pt x="3620517" y="7402744"/>
                </a:lnTo>
                <a:lnTo>
                  <a:pt x="3570635" y="7400371"/>
                </a:lnTo>
                <a:lnTo>
                  <a:pt x="3520758" y="7397315"/>
                </a:lnTo>
                <a:lnTo>
                  <a:pt x="3470892" y="7393574"/>
                </a:lnTo>
                <a:lnTo>
                  <a:pt x="3421043" y="7389148"/>
                </a:lnTo>
                <a:lnTo>
                  <a:pt x="3371220" y="7384036"/>
                </a:lnTo>
                <a:lnTo>
                  <a:pt x="3321473" y="7378244"/>
                </a:lnTo>
                <a:lnTo>
                  <a:pt x="3271849" y="7371775"/>
                </a:lnTo>
                <a:lnTo>
                  <a:pt x="3222356" y="7364634"/>
                </a:lnTo>
                <a:lnTo>
                  <a:pt x="3173000" y="7356822"/>
                </a:lnTo>
                <a:lnTo>
                  <a:pt x="3123787" y="7348343"/>
                </a:lnTo>
                <a:lnTo>
                  <a:pt x="3074724" y="7339197"/>
                </a:lnTo>
                <a:lnTo>
                  <a:pt x="3025818" y="7329388"/>
                </a:lnTo>
                <a:lnTo>
                  <a:pt x="2977075" y="7318919"/>
                </a:lnTo>
                <a:lnTo>
                  <a:pt x="2928501" y="7307791"/>
                </a:lnTo>
                <a:lnTo>
                  <a:pt x="2880104" y="7296007"/>
                </a:lnTo>
                <a:lnTo>
                  <a:pt x="2831889" y="7283569"/>
                </a:lnTo>
                <a:lnTo>
                  <a:pt x="2783863" y="7270480"/>
                </a:lnTo>
                <a:lnTo>
                  <a:pt x="2736033" y="7256742"/>
                </a:lnTo>
                <a:lnTo>
                  <a:pt x="2688406" y="7242358"/>
                </a:lnTo>
                <a:lnTo>
                  <a:pt x="2640986" y="7227330"/>
                </a:lnTo>
                <a:lnTo>
                  <a:pt x="2593783" y="7211661"/>
                </a:lnTo>
                <a:lnTo>
                  <a:pt x="2546800" y="7195352"/>
                </a:lnTo>
                <a:lnTo>
                  <a:pt x="2500047" y="7178407"/>
                </a:lnTo>
                <a:lnTo>
                  <a:pt x="2453528" y="7160827"/>
                </a:lnTo>
                <a:lnTo>
                  <a:pt x="2407250" y="7142615"/>
                </a:lnTo>
                <a:lnTo>
                  <a:pt x="2361220" y="7123774"/>
                </a:lnTo>
                <a:lnTo>
                  <a:pt x="2315444" y="7104306"/>
                </a:lnTo>
                <a:lnTo>
                  <a:pt x="2269930" y="7084213"/>
                </a:lnTo>
                <a:lnTo>
                  <a:pt x="2224682" y="7063498"/>
                </a:lnTo>
                <a:lnTo>
                  <a:pt x="2179709" y="7042163"/>
                </a:lnTo>
                <a:lnTo>
                  <a:pt x="2135016" y="7020210"/>
                </a:lnTo>
                <a:lnTo>
                  <a:pt x="2090610" y="6997643"/>
                </a:lnTo>
                <a:lnTo>
                  <a:pt x="2046498" y="6974463"/>
                </a:lnTo>
                <a:lnTo>
                  <a:pt x="2002685" y="6950673"/>
                </a:lnTo>
                <a:lnTo>
                  <a:pt x="1959179" y="6926275"/>
                </a:lnTo>
                <a:lnTo>
                  <a:pt x="1915987" y="6901272"/>
                </a:lnTo>
                <a:lnTo>
                  <a:pt x="1873113" y="6875666"/>
                </a:lnTo>
                <a:lnTo>
                  <a:pt x="1830566" y="6849459"/>
                </a:lnTo>
                <a:lnTo>
                  <a:pt x="1788352" y="6822654"/>
                </a:lnTo>
                <a:lnTo>
                  <a:pt x="1746476" y="6795253"/>
                </a:lnTo>
                <a:lnTo>
                  <a:pt x="1704946" y="6767259"/>
                </a:lnTo>
                <a:lnTo>
                  <a:pt x="1663804" y="6738699"/>
                </a:lnTo>
                <a:lnTo>
                  <a:pt x="1623089" y="6709601"/>
                </a:lnTo>
                <a:lnTo>
                  <a:pt x="1582807" y="6679971"/>
                </a:lnTo>
                <a:lnTo>
                  <a:pt x="1542961" y="6649814"/>
                </a:lnTo>
                <a:lnTo>
                  <a:pt x="1503557" y="6619136"/>
                </a:lnTo>
                <a:lnTo>
                  <a:pt x="1464599" y="6587942"/>
                </a:lnTo>
                <a:lnTo>
                  <a:pt x="1426092" y="6556236"/>
                </a:lnTo>
                <a:lnTo>
                  <a:pt x="1388040" y="6524025"/>
                </a:lnTo>
                <a:lnTo>
                  <a:pt x="1350448" y="6491313"/>
                </a:lnTo>
                <a:lnTo>
                  <a:pt x="1313320" y="6458105"/>
                </a:lnTo>
                <a:lnTo>
                  <a:pt x="1276662" y="6424407"/>
                </a:lnTo>
                <a:lnTo>
                  <a:pt x="1240477" y="6390224"/>
                </a:lnTo>
                <a:lnTo>
                  <a:pt x="1204771" y="6355561"/>
                </a:lnTo>
                <a:lnTo>
                  <a:pt x="1169548" y="6320424"/>
                </a:lnTo>
                <a:lnTo>
                  <a:pt x="1134813" y="6284817"/>
                </a:lnTo>
                <a:lnTo>
                  <a:pt x="1100569" y="6248745"/>
                </a:lnTo>
                <a:lnTo>
                  <a:pt x="1066823" y="6212215"/>
                </a:lnTo>
                <a:lnTo>
                  <a:pt x="1033578" y="6175230"/>
                </a:lnTo>
                <a:lnTo>
                  <a:pt x="1000839" y="6137797"/>
                </a:lnTo>
                <a:lnTo>
                  <a:pt x="968611" y="6099921"/>
                </a:lnTo>
                <a:lnTo>
                  <a:pt x="936898" y="6061606"/>
                </a:lnTo>
                <a:lnTo>
                  <a:pt x="905705" y="6022858"/>
                </a:lnTo>
                <a:lnTo>
                  <a:pt x="875037" y="5983682"/>
                </a:lnTo>
                <a:lnTo>
                  <a:pt x="844897" y="5944083"/>
                </a:lnTo>
                <a:lnTo>
                  <a:pt x="815292" y="5904067"/>
                </a:lnTo>
                <a:lnTo>
                  <a:pt x="786225" y="5863639"/>
                </a:lnTo>
                <a:lnTo>
                  <a:pt x="757700" y="5822804"/>
                </a:lnTo>
                <a:lnTo>
                  <a:pt x="729724" y="5781566"/>
                </a:lnTo>
                <a:lnTo>
                  <a:pt x="702299" y="5739932"/>
                </a:lnTo>
                <a:lnTo>
                  <a:pt x="675431" y="5697907"/>
                </a:lnTo>
                <a:lnTo>
                  <a:pt x="649125" y="5655495"/>
                </a:lnTo>
                <a:lnTo>
                  <a:pt x="623385" y="5612702"/>
                </a:lnTo>
                <a:lnTo>
                  <a:pt x="598215" y="5569533"/>
                </a:lnTo>
                <a:lnTo>
                  <a:pt x="573621" y="5525994"/>
                </a:lnTo>
                <a:lnTo>
                  <a:pt x="549606" y="5482089"/>
                </a:lnTo>
                <a:lnTo>
                  <a:pt x="526176" y="5437823"/>
                </a:lnTo>
                <a:lnTo>
                  <a:pt x="503354" y="5393241"/>
                </a:lnTo>
                <a:lnTo>
                  <a:pt x="481163" y="5348386"/>
                </a:lnTo>
                <a:lnTo>
                  <a:pt x="459604" y="5303265"/>
                </a:lnTo>
                <a:lnTo>
                  <a:pt x="438678" y="5257887"/>
                </a:lnTo>
                <a:lnTo>
                  <a:pt x="418388" y="5212256"/>
                </a:lnTo>
                <a:lnTo>
                  <a:pt x="398735" y="5166380"/>
                </a:lnTo>
                <a:lnTo>
                  <a:pt x="379720" y="5120267"/>
                </a:lnTo>
                <a:lnTo>
                  <a:pt x="361345" y="5073921"/>
                </a:lnTo>
                <a:lnTo>
                  <a:pt x="343612" y="5027351"/>
                </a:lnTo>
                <a:lnTo>
                  <a:pt x="326522" y="4980563"/>
                </a:lnTo>
                <a:lnTo>
                  <a:pt x="310077" y="4933563"/>
                </a:lnTo>
                <a:lnTo>
                  <a:pt x="294278" y="4886360"/>
                </a:lnTo>
                <a:lnTo>
                  <a:pt x="279128" y="4838958"/>
                </a:lnTo>
                <a:lnTo>
                  <a:pt x="264628" y="4791365"/>
                </a:lnTo>
                <a:lnTo>
                  <a:pt x="250779" y="4743589"/>
                </a:lnTo>
                <a:lnTo>
                  <a:pt x="237583" y="4695634"/>
                </a:lnTo>
                <a:lnTo>
                  <a:pt x="225042" y="4647510"/>
                </a:lnTo>
                <a:lnTo>
                  <a:pt x="213157" y="4599221"/>
                </a:lnTo>
                <a:lnTo>
                  <a:pt x="201930" y="4550775"/>
                </a:lnTo>
                <a:lnTo>
                  <a:pt x="191362" y="4502178"/>
                </a:lnTo>
                <a:lnTo>
                  <a:pt x="181455" y="4453438"/>
                </a:lnTo>
                <a:lnTo>
                  <a:pt x="172212" y="4404562"/>
                </a:lnTo>
                <a:lnTo>
                  <a:pt x="163632" y="4355554"/>
                </a:lnTo>
                <a:lnTo>
                  <a:pt x="155718" y="4306424"/>
                </a:lnTo>
                <a:lnTo>
                  <a:pt x="148472" y="4257177"/>
                </a:lnTo>
                <a:lnTo>
                  <a:pt x="141896" y="4207820"/>
                </a:lnTo>
                <a:lnTo>
                  <a:pt x="135990" y="4158360"/>
                </a:lnTo>
                <a:lnTo>
                  <a:pt x="130756" y="4108804"/>
                </a:lnTo>
                <a:lnTo>
                  <a:pt x="126196" y="4059158"/>
                </a:lnTo>
                <a:lnTo>
                  <a:pt x="122313" y="4009430"/>
                </a:lnTo>
                <a:lnTo>
                  <a:pt x="119106" y="3959625"/>
                </a:lnTo>
                <a:lnTo>
                  <a:pt x="116578" y="3909751"/>
                </a:lnTo>
                <a:lnTo>
                  <a:pt x="114731" y="3859815"/>
                </a:lnTo>
                <a:lnTo>
                  <a:pt x="113566" y="3809823"/>
                </a:lnTo>
                <a:lnTo>
                  <a:pt x="113084" y="3759782"/>
                </a:lnTo>
                <a:lnTo>
                  <a:pt x="113288" y="3709698"/>
                </a:lnTo>
                <a:lnTo>
                  <a:pt x="114177" y="3659621"/>
                </a:lnTo>
                <a:lnTo>
                  <a:pt x="115750" y="3609602"/>
                </a:lnTo>
                <a:lnTo>
                  <a:pt x="118006" y="3559646"/>
                </a:lnTo>
                <a:lnTo>
                  <a:pt x="120942" y="3509761"/>
                </a:lnTo>
                <a:lnTo>
                  <a:pt x="124557" y="3459954"/>
                </a:lnTo>
                <a:lnTo>
                  <a:pt x="128850" y="3410230"/>
                </a:lnTo>
                <a:lnTo>
                  <a:pt x="133818" y="3360598"/>
                </a:lnTo>
                <a:lnTo>
                  <a:pt x="139459" y="3311063"/>
                </a:lnTo>
                <a:lnTo>
                  <a:pt x="145773" y="3261632"/>
                </a:lnTo>
                <a:lnTo>
                  <a:pt x="152756" y="3212312"/>
                </a:lnTo>
                <a:lnTo>
                  <a:pt x="160408" y="3163110"/>
                </a:lnTo>
                <a:lnTo>
                  <a:pt x="168727" y="3114033"/>
                </a:lnTo>
                <a:lnTo>
                  <a:pt x="177710" y="3065086"/>
                </a:lnTo>
                <a:lnTo>
                  <a:pt x="187357" y="3016278"/>
                </a:lnTo>
                <a:lnTo>
                  <a:pt x="197665" y="2967614"/>
                </a:lnTo>
                <a:lnTo>
                  <a:pt x="208632" y="2919102"/>
                </a:lnTo>
                <a:lnTo>
                  <a:pt x="220257" y="2870747"/>
                </a:lnTo>
                <a:lnTo>
                  <a:pt x="232538" y="2822558"/>
                </a:lnTo>
                <a:lnTo>
                  <a:pt x="245474" y="2774539"/>
                </a:lnTo>
                <a:lnTo>
                  <a:pt x="259062" y="2726700"/>
                </a:lnTo>
                <a:lnTo>
                  <a:pt x="273301" y="2679045"/>
                </a:lnTo>
                <a:lnTo>
                  <a:pt x="288189" y="2631581"/>
                </a:lnTo>
                <a:lnTo>
                  <a:pt x="303724" y="2584316"/>
                </a:lnTo>
                <a:lnTo>
                  <a:pt x="319904" y="2537257"/>
                </a:lnTo>
                <a:lnTo>
                  <a:pt x="336729" y="2490409"/>
                </a:lnTo>
                <a:lnTo>
                  <a:pt x="354195" y="2443780"/>
                </a:lnTo>
                <a:lnTo>
                  <a:pt x="372301" y="2397375"/>
                </a:lnTo>
                <a:lnTo>
                  <a:pt x="391046" y="2351203"/>
                </a:lnTo>
                <a:lnTo>
                  <a:pt x="410427" y="2305270"/>
                </a:lnTo>
                <a:lnTo>
                  <a:pt x="430444" y="2259582"/>
                </a:lnTo>
                <a:lnTo>
                  <a:pt x="451094" y="2214147"/>
                </a:lnTo>
                <a:lnTo>
                  <a:pt x="472374" y="2168970"/>
                </a:lnTo>
                <a:lnTo>
                  <a:pt x="494285" y="2124059"/>
                </a:lnTo>
                <a:lnTo>
                  <a:pt x="516824" y="2079420"/>
                </a:lnTo>
                <a:lnTo>
                  <a:pt x="539988" y="2035060"/>
                </a:lnTo>
                <a:lnTo>
                  <a:pt x="563777" y="1990986"/>
                </a:lnTo>
                <a:lnTo>
                  <a:pt x="588167" y="1947242"/>
                </a:lnTo>
                <a:lnTo>
                  <a:pt x="613134" y="1903871"/>
                </a:lnTo>
                <a:lnTo>
                  <a:pt x="638673" y="1860878"/>
                </a:lnTo>
                <a:lnTo>
                  <a:pt x="664778" y="1818268"/>
                </a:lnTo>
                <a:lnTo>
                  <a:pt x="691446" y="1776047"/>
                </a:lnTo>
                <a:lnTo>
                  <a:pt x="718671" y="1734218"/>
                </a:lnTo>
                <a:lnTo>
                  <a:pt x="746449" y="1692789"/>
                </a:lnTo>
                <a:lnTo>
                  <a:pt x="774776" y="1651763"/>
                </a:lnTo>
                <a:lnTo>
                  <a:pt x="803645" y="1611145"/>
                </a:lnTo>
                <a:lnTo>
                  <a:pt x="833054" y="1570942"/>
                </a:lnTo>
                <a:lnTo>
                  <a:pt x="862996" y="1531157"/>
                </a:lnTo>
                <a:lnTo>
                  <a:pt x="893468" y="1491796"/>
                </a:lnTo>
                <a:lnTo>
                  <a:pt x="924464" y="1452865"/>
                </a:lnTo>
                <a:lnTo>
                  <a:pt x="955980" y="1414367"/>
                </a:lnTo>
                <a:lnTo>
                  <a:pt x="988011" y="1376309"/>
                </a:lnTo>
                <a:lnTo>
                  <a:pt x="1020552" y="1338695"/>
                </a:lnTo>
                <a:lnTo>
                  <a:pt x="1053599" y="1301531"/>
                </a:lnTo>
                <a:lnTo>
                  <a:pt x="1087147" y="1264821"/>
                </a:lnTo>
                <a:lnTo>
                  <a:pt x="1121191" y="1228571"/>
                </a:lnTo>
                <a:lnTo>
                  <a:pt x="1155727" y="1192786"/>
                </a:lnTo>
                <a:lnTo>
                  <a:pt x="1190749" y="1157470"/>
                </a:lnTo>
                <a:lnTo>
                  <a:pt x="1226253" y="1122630"/>
                </a:lnTo>
                <a:lnTo>
                  <a:pt x="1262235" y="1088269"/>
                </a:lnTo>
                <a:lnTo>
                  <a:pt x="1298689" y="1054394"/>
                </a:lnTo>
                <a:lnTo>
                  <a:pt x="1335611" y="1021009"/>
                </a:lnTo>
                <a:lnTo>
                  <a:pt x="1372996" y="988119"/>
                </a:lnTo>
                <a:lnTo>
                  <a:pt x="1410839" y="955730"/>
                </a:lnTo>
                <a:lnTo>
                  <a:pt x="1449137" y="923847"/>
                </a:lnTo>
                <a:lnTo>
                  <a:pt x="1487883" y="892474"/>
                </a:lnTo>
                <a:lnTo>
                  <a:pt x="1527073" y="861617"/>
                </a:lnTo>
                <a:lnTo>
                  <a:pt x="1566703" y="831281"/>
                </a:lnTo>
                <a:lnTo>
                  <a:pt x="1606767" y="801470"/>
                </a:lnTo>
                <a:lnTo>
                  <a:pt x="1647262" y="772191"/>
                </a:lnTo>
                <a:lnTo>
                  <a:pt x="1688182" y="743448"/>
                </a:lnTo>
                <a:lnTo>
                  <a:pt x="1729523" y="715247"/>
                </a:lnTo>
                <a:lnTo>
                  <a:pt x="1771279" y="687591"/>
                </a:lnTo>
                <a:lnTo>
                  <a:pt x="1813253" y="660608"/>
                </a:lnTo>
                <a:lnTo>
                  <a:pt x="1855558" y="634221"/>
                </a:lnTo>
                <a:lnTo>
                  <a:pt x="1898186" y="608433"/>
                </a:lnTo>
                <a:lnTo>
                  <a:pt x="1941131" y="583245"/>
                </a:lnTo>
                <a:lnTo>
                  <a:pt x="1984387" y="558661"/>
                </a:lnTo>
                <a:lnTo>
                  <a:pt x="2027947" y="534681"/>
                </a:lnTo>
                <a:lnTo>
                  <a:pt x="2071805" y="511310"/>
                </a:lnTo>
                <a:lnTo>
                  <a:pt x="2115954" y="488548"/>
                </a:lnTo>
                <a:lnTo>
                  <a:pt x="2160388" y="466398"/>
                </a:lnTo>
                <a:lnTo>
                  <a:pt x="2205100" y="444862"/>
                </a:lnTo>
                <a:lnTo>
                  <a:pt x="2250084" y="423943"/>
                </a:lnTo>
                <a:lnTo>
                  <a:pt x="2295333" y="403642"/>
                </a:lnTo>
                <a:lnTo>
                  <a:pt x="2340841" y="383963"/>
                </a:lnTo>
                <a:lnTo>
                  <a:pt x="2386601" y="364907"/>
                </a:lnTo>
                <a:lnTo>
                  <a:pt x="2432607" y="346476"/>
                </a:lnTo>
                <a:lnTo>
                  <a:pt x="2478852" y="328673"/>
                </a:lnTo>
                <a:lnTo>
                  <a:pt x="2525330" y="311500"/>
                </a:lnTo>
                <a:lnTo>
                  <a:pt x="2572034" y="294959"/>
                </a:lnTo>
                <a:lnTo>
                  <a:pt x="2618957" y="279052"/>
                </a:lnTo>
                <a:lnTo>
                  <a:pt x="2666094" y="263782"/>
                </a:lnTo>
                <a:lnTo>
                  <a:pt x="2713438" y="249152"/>
                </a:lnTo>
                <a:lnTo>
                  <a:pt x="2760982" y="235162"/>
                </a:lnTo>
                <a:lnTo>
                  <a:pt x="2808720" y="221816"/>
                </a:lnTo>
                <a:lnTo>
                  <a:pt x="2856645" y="209115"/>
                </a:lnTo>
                <a:lnTo>
                  <a:pt x="2904751" y="197063"/>
                </a:lnTo>
                <a:lnTo>
                  <a:pt x="2953031" y="185660"/>
                </a:lnTo>
                <a:lnTo>
                  <a:pt x="3001479" y="174910"/>
                </a:lnTo>
                <a:lnTo>
                  <a:pt x="3050088" y="164815"/>
                </a:lnTo>
                <a:lnTo>
                  <a:pt x="3098851" y="155376"/>
                </a:lnTo>
                <a:lnTo>
                  <a:pt x="3147763" y="146597"/>
                </a:lnTo>
                <a:lnTo>
                  <a:pt x="3196817" y="138479"/>
                </a:lnTo>
                <a:lnTo>
                  <a:pt x="3246006" y="131025"/>
                </a:lnTo>
                <a:lnTo>
                  <a:pt x="3295324" y="124236"/>
                </a:lnTo>
                <a:lnTo>
                  <a:pt x="3344763" y="118116"/>
                </a:lnTo>
                <a:lnTo>
                  <a:pt x="3394319" y="112666"/>
                </a:lnTo>
                <a:lnTo>
                  <a:pt x="3415832" y="106049"/>
                </a:lnTo>
                <a:lnTo>
                  <a:pt x="3432665" y="92283"/>
                </a:lnTo>
                <a:lnTo>
                  <a:pt x="3443162" y="73285"/>
                </a:lnTo>
                <a:lnTo>
                  <a:pt x="3445668" y="50972"/>
                </a:lnTo>
                <a:lnTo>
                  <a:pt x="3439323" y="29440"/>
                </a:lnTo>
                <a:lnTo>
                  <a:pt x="3425687" y="12630"/>
                </a:lnTo>
                <a:lnTo>
                  <a:pt x="3406739" y="2248"/>
                </a:lnTo>
                <a:lnTo>
                  <a:pt x="3384455" y="0"/>
                </a:lnTo>
                <a:close/>
              </a:path>
            </a:pathLst>
          </a:custGeom>
          <a:solidFill>
            <a:srgbClr val="8BB31E"/>
          </a:solidFill>
        </p:spPr>
        <p:txBody>
          <a:bodyPr wrap="square" lIns="0" tIns="0" rIns="0" bIns="0" rtlCol="0"/>
          <a:lstStyle/>
          <a:p>
            <a:endParaRPr/>
          </a:p>
        </p:txBody>
      </p:sp>
      <p:sp>
        <p:nvSpPr>
          <p:cNvPr id="14" name="object 2">
            <a:extLst>
              <a:ext uri="{FF2B5EF4-FFF2-40B4-BE49-F238E27FC236}">
                <a16:creationId xmlns:a16="http://schemas.microsoft.com/office/drawing/2014/main" id="{C3C9A3F9-A425-3E1C-3944-59972B69C899}"/>
              </a:ext>
            </a:extLst>
          </p:cNvPr>
          <p:cNvSpPr txBox="1">
            <a:spLocks/>
          </p:cNvSpPr>
          <p:nvPr/>
        </p:nvSpPr>
        <p:spPr>
          <a:xfrm>
            <a:off x="2431673" y="2215469"/>
            <a:ext cx="12134215" cy="5391150"/>
          </a:xfrm>
          <a:prstGeom prst="rect">
            <a:avLst/>
          </a:prstGeom>
        </p:spPr>
        <p:txBody>
          <a:bodyPr vert="horz" wrap="square" lIns="0" tIns="530860" rIns="0" bIns="0" rtlCol="0">
            <a:spAutoFit/>
          </a:bodyPr>
          <a:lstStyle>
            <a:lvl1pPr>
              <a:defRPr sz="4100" b="1" i="0">
                <a:solidFill>
                  <a:schemeClr val="bg1"/>
                </a:solidFill>
                <a:latin typeface="Trebuchet MS"/>
                <a:ea typeface="+mj-ea"/>
                <a:cs typeface="Trebuchet MS"/>
              </a:defRPr>
            </a:lvl1pPr>
          </a:lstStyle>
          <a:p>
            <a:pPr marL="12700">
              <a:spcBef>
                <a:spcPts val="4180"/>
              </a:spcBef>
            </a:pPr>
            <a:r>
              <a:rPr lang="lv-LV" sz="12150" spc="1320" dirty="0">
                <a:latin typeface="Trebuchet MS" panose="020B0603020202020204" pitchFamily="34" charset="0"/>
                <a:cs typeface="Cambria"/>
              </a:rPr>
              <a:t>02</a:t>
            </a:r>
            <a:endParaRPr lang="lv-LV" sz="12150" dirty="0">
              <a:latin typeface="Trebuchet MS" panose="020B0603020202020204" pitchFamily="34" charset="0"/>
              <a:cs typeface="Cambria"/>
            </a:endParaRPr>
          </a:p>
          <a:p>
            <a:pPr marL="12700" marR="5080">
              <a:lnSpc>
                <a:spcPct val="100299"/>
              </a:lnSpc>
              <a:spcBef>
                <a:spcPts val="2880"/>
              </a:spcBef>
            </a:pPr>
            <a:r>
              <a:rPr lang="lv-LV" sz="8600" b="0" spc="535" dirty="0"/>
              <a:t>ORGANIZ</a:t>
            </a:r>
            <a:r>
              <a:rPr lang="lv-LV" sz="8600" b="0" spc="15" dirty="0"/>
              <a:t>A</a:t>
            </a:r>
            <a:r>
              <a:rPr lang="lv-LV" sz="8600" b="0" spc="535" dirty="0"/>
              <a:t>TIONAL</a:t>
            </a:r>
            <a:r>
              <a:rPr lang="lv-LV" sz="8600" b="0" spc="-640" dirty="0"/>
              <a:t> </a:t>
            </a:r>
            <a:r>
              <a:rPr lang="lv-LV" sz="8600" b="0" spc="-415" dirty="0"/>
              <a:t>&amp; </a:t>
            </a:r>
            <a:r>
              <a:rPr lang="lv-LV" sz="8600" b="0" spc="805" dirty="0"/>
              <a:t>BUSINESS</a:t>
            </a:r>
            <a:r>
              <a:rPr lang="lv-LV" sz="8600" b="0" spc="-395" dirty="0"/>
              <a:t> </a:t>
            </a:r>
            <a:r>
              <a:rPr lang="lv-LV" sz="8600" b="0" spc="650" dirty="0"/>
              <a:t>STRUCTURE</a:t>
            </a:r>
            <a:endParaRPr lang="lv-LV" sz="8600" dirty="0"/>
          </a:p>
        </p:txBody>
      </p:sp>
    </p:spTree>
    <p:extLst>
      <p:ext uri="{BB962C8B-B14F-4D97-AF65-F5344CB8AC3E}">
        <p14:creationId xmlns:p14="http://schemas.microsoft.com/office/powerpoint/2010/main" val="51268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6F8FF"/>
        </a:solidFill>
        <a:effectLst/>
      </p:bgPr>
    </p:bg>
    <p:spTree>
      <p:nvGrpSpPr>
        <p:cNvPr id="1" name=""/>
        <p:cNvGrpSpPr/>
        <p:nvPr/>
      </p:nvGrpSpPr>
      <p:grpSpPr>
        <a:xfrm>
          <a:off x="0" y="0"/>
          <a:ext cx="0" cy="0"/>
          <a:chOff x="0" y="0"/>
          <a:chExt cx="0" cy="0"/>
        </a:xfrm>
      </p:grpSpPr>
      <p:sp>
        <p:nvSpPr>
          <p:cNvPr id="2" name="object 2"/>
          <p:cNvSpPr/>
          <p:nvPr/>
        </p:nvSpPr>
        <p:spPr>
          <a:xfrm>
            <a:off x="26048" y="-8370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8FF"/>
          </a:solidFill>
        </p:spPr>
        <p:txBody>
          <a:bodyPr wrap="square" lIns="0" tIns="0" rIns="0" bIns="0" rtlCol="0"/>
          <a:lstStyle/>
          <a:p>
            <a:endParaRPr dirty="0"/>
          </a:p>
        </p:txBody>
      </p:sp>
      <p:sp>
        <p:nvSpPr>
          <p:cNvPr id="3" name="object 3"/>
          <p:cNvSpPr/>
          <p:nvPr/>
        </p:nvSpPr>
        <p:spPr>
          <a:xfrm>
            <a:off x="8059266" y="-184534"/>
            <a:ext cx="3157220" cy="1932939"/>
          </a:xfrm>
          <a:custGeom>
            <a:avLst/>
            <a:gdLst/>
            <a:ahLst/>
            <a:cxnLst/>
            <a:rect l="l" t="t" r="r" b="b"/>
            <a:pathLst>
              <a:path w="3157220" h="1932939">
                <a:moveTo>
                  <a:pt x="82842" y="0"/>
                </a:moveTo>
                <a:lnTo>
                  <a:pt x="33526" y="0"/>
                </a:lnTo>
                <a:lnTo>
                  <a:pt x="26219" y="36752"/>
                </a:lnTo>
                <a:lnTo>
                  <a:pt x="18094" y="85369"/>
                </a:lnTo>
                <a:lnTo>
                  <a:pt x="11457" y="134270"/>
                </a:lnTo>
                <a:lnTo>
                  <a:pt x="6318" y="183421"/>
                </a:lnTo>
                <a:lnTo>
                  <a:pt x="2688" y="232789"/>
                </a:lnTo>
                <a:lnTo>
                  <a:pt x="582" y="282247"/>
                </a:lnTo>
                <a:lnTo>
                  <a:pt x="0" y="331663"/>
                </a:lnTo>
                <a:lnTo>
                  <a:pt x="935" y="381004"/>
                </a:lnTo>
                <a:lnTo>
                  <a:pt x="3381" y="430236"/>
                </a:lnTo>
                <a:lnTo>
                  <a:pt x="7331" y="479324"/>
                </a:lnTo>
                <a:lnTo>
                  <a:pt x="12780" y="528233"/>
                </a:lnTo>
                <a:lnTo>
                  <a:pt x="19720" y="576931"/>
                </a:lnTo>
                <a:lnTo>
                  <a:pt x="28145" y="625382"/>
                </a:lnTo>
                <a:lnTo>
                  <a:pt x="38049" y="673552"/>
                </a:lnTo>
                <a:lnTo>
                  <a:pt x="49425" y="721408"/>
                </a:lnTo>
                <a:lnTo>
                  <a:pt x="62267" y="768916"/>
                </a:lnTo>
                <a:lnTo>
                  <a:pt x="76568" y="816040"/>
                </a:lnTo>
                <a:lnTo>
                  <a:pt x="92321" y="862747"/>
                </a:lnTo>
                <a:lnTo>
                  <a:pt x="109521" y="909002"/>
                </a:lnTo>
                <a:lnTo>
                  <a:pt x="128160" y="954772"/>
                </a:lnTo>
                <a:lnTo>
                  <a:pt x="148233" y="1000022"/>
                </a:lnTo>
                <a:lnTo>
                  <a:pt x="169688" y="1044633"/>
                </a:lnTo>
                <a:lnTo>
                  <a:pt x="192468" y="1088489"/>
                </a:lnTo>
                <a:lnTo>
                  <a:pt x="216551" y="1131564"/>
                </a:lnTo>
                <a:lnTo>
                  <a:pt x="241915" y="1173830"/>
                </a:lnTo>
                <a:lnTo>
                  <a:pt x="268538" y="1215260"/>
                </a:lnTo>
                <a:lnTo>
                  <a:pt x="296398" y="1255827"/>
                </a:lnTo>
                <a:lnTo>
                  <a:pt x="325474" y="1295504"/>
                </a:lnTo>
                <a:lnTo>
                  <a:pt x="355744" y="1334263"/>
                </a:lnTo>
                <a:lnTo>
                  <a:pt x="387186" y="1372079"/>
                </a:lnTo>
                <a:lnTo>
                  <a:pt x="419778" y="1408923"/>
                </a:lnTo>
                <a:lnTo>
                  <a:pt x="453498" y="1444768"/>
                </a:lnTo>
                <a:lnTo>
                  <a:pt x="488325" y="1479587"/>
                </a:lnTo>
                <a:lnTo>
                  <a:pt x="524236" y="1513354"/>
                </a:lnTo>
                <a:lnTo>
                  <a:pt x="561211" y="1546041"/>
                </a:lnTo>
                <a:lnTo>
                  <a:pt x="599226" y="1577621"/>
                </a:lnTo>
                <a:lnTo>
                  <a:pt x="638260" y="1608067"/>
                </a:lnTo>
                <a:lnTo>
                  <a:pt x="678212" y="1637295"/>
                </a:lnTo>
                <a:lnTo>
                  <a:pt x="718976" y="1665234"/>
                </a:lnTo>
                <a:lnTo>
                  <a:pt x="760521" y="1691869"/>
                </a:lnTo>
                <a:lnTo>
                  <a:pt x="802814" y="1717187"/>
                </a:lnTo>
                <a:lnTo>
                  <a:pt x="845823" y="1741173"/>
                </a:lnTo>
                <a:lnTo>
                  <a:pt x="889516" y="1763816"/>
                </a:lnTo>
                <a:lnTo>
                  <a:pt x="933862" y="1785100"/>
                </a:lnTo>
                <a:lnTo>
                  <a:pt x="978828" y="1805012"/>
                </a:lnTo>
                <a:lnTo>
                  <a:pt x="1024383" y="1823539"/>
                </a:lnTo>
                <a:lnTo>
                  <a:pt x="1070494" y="1840668"/>
                </a:lnTo>
                <a:lnTo>
                  <a:pt x="1117128" y="1856384"/>
                </a:lnTo>
                <a:lnTo>
                  <a:pt x="1164255" y="1870674"/>
                </a:lnTo>
                <a:lnTo>
                  <a:pt x="1211843" y="1883524"/>
                </a:lnTo>
                <a:lnTo>
                  <a:pt x="1259858" y="1894922"/>
                </a:lnTo>
                <a:lnTo>
                  <a:pt x="1308269" y="1904853"/>
                </a:lnTo>
                <a:lnTo>
                  <a:pt x="1357045" y="1913303"/>
                </a:lnTo>
                <a:lnTo>
                  <a:pt x="1406057" y="1920248"/>
                </a:lnTo>
                <a:lnTo>
                  <a:pt x="1455178" y="1925672"/>
                </a:lnTo>
                <a:lnTo>
                  <a:pt x="1504373" y="1929578"/>
                </a:lnTo>
                <a:lnTo>
                  <a:pt x="1553607" y="1931970"/>
                </a:lnTo>
                <a:lnTo>
                  <a:pt x="1602845" y="1932850"/>
                </a:lnTo>
                <a:lnTo>
                  <a:pt x="1652054" y="1932223"/>
                </a:lnTo>
                <a:lnTo>
                  <a:pt x="1701197" y="1930090"/>
                </a:lnTo>
                <a:lnTo>
                  <a:pt x="1750241" y="1926455"/>
                </a:lnTo>
                <a:lnTo>
                  <a:pt x="1799151" y="1921321"/>
                </a:lnTo>
                <a:lnTo>
                  <a:pt x="1847892" y="1914691"/>
                </a:lnTo>
                <a:lnTo>
                  <a:pt x="1896429" y="1906568"/>
                </a:lnTo>
                <a:lnTo>
                  <a:pt x="1944729" y="1896956"/>
                </a:lnTo>
                <a:lnTo>
                  <a:pt x="1992756" y="1885857"/>
                </a:lnTo>
                <a:lnTo>
                  <a:pt x="1997528" y="1884599"/>
                </a:lnTo>
                <a:lnTo>
                  <a:pt x="1618884" y="1884599"/>
                </a:lnTo>
                <a:lnTo>
                  <a:pt x="1567945" y="1884157"/>
                </a:lnTo>
                <a:lnTo>
                  <a:pt x="1517000" y="1882048"/>
                </a:lnTo>
                <a:lnTo>
                  <a:pt x="1466090" y="1878268"/>
                </a:lnTo>
                <a:lnTo>
                  <a:pt x="1415258" y="1872814"/>
                </a:lnTo>
                <a:lnTo>
                  <a:pt x="1364542" y="1865682"/>
                </a:lnTo>
                <a:lnTo>
                  <a:pt x="1314088" y="1856887"/>
                </a:lnTo>
                <a:lnTo>
                  <a:pt x="1264038" y="1846460"/>
                </a:lnTo>
                <a:lnTo>
                  <a:pt x="1214430" y="1834415"/>
                </a:lnTo>
                <a:lnTo>
                  <a:pt x="1165301" y="1820770"/>
                </a:lnTo>
                <a:lnTo>
                  <a:pt x="1116689" y="1805540"/>
                </a:lnTo>
                <a:lnTo>
                  <a:pt x="1068633" y="1788741"/>
                </a:lnTo>
                <a:lnTo>
                  <a:pt x="1021169" y="1770389"/>
                </a:lnTo>
                <a:lnTo>
                  <a:pt x="974335" y="1750500"/>
                </a:lnTo>
                <a:lnTo>
                  <a:pt x="928170" y="1729090"/>
                </a:lnTo>
                <a:lnTo>
                  <a:pt x="882710" y="1706176"/>
                </a:lnTo>
                <a:lnTo>
                  <a:pt x="837993" y="1681773"/>
                </a:lnTo>
                <a:lnTo>
                  <a:pt x="794058" y="1655898"/>
                </a:lnTo>
                <a:lnTo>
                  <a:pt x="750942" y="1628566"/>
                </a:lnTo>
                <a:lnTo>
                  <a:pt x="708682" y="1599793"/>
                </a:lnTo>
                <a:lnTo>
                  <a:pt x="667317" y="1569597"/>
                </a:lnTo>
                <a:lnTo>
                  <a:pt x="626966" y="1538057"/>
                </a:lnTo>
                <a:lnTo>
                  <a:pt x="587741" y="1505268"/>
                </a:lnTo>
                <a:lnTo>
                  <a:pt x="549668" y="1471261"/>
                </a:lnTo>
                <a:lnTo>
                  <a:pt x="512772" y="1436069"/>
                </a:lnTo>
                <a:lnTo>
                  <a:pt x="477080" y="1399722"/>
                </a:lnTo>
                <a:lnTo>
                  <a:pt x="442617" y="1362253"/>
                </a:lnTo>
                <a:lnTo>
                  <a:pt x="409408" y="1323694"/>
                </a:lnTo>
                <a:lnTo>
                  <a:pt x="377480" y="1284077"/>
                </a:lnTo>
                <a:lnTo>
                  <a:pt x="346857" y="1243433"/>
                </a:lnTo>
                <a:lnTo>
                  <a:pt x="317567" y="1201795"/>
                </a:lnTo>
                <a:lnTo>
                  <a:pt x="289634" y="1159194"/>
                </a:lnTo>
                <a:lnTo>
                  <a:pt x="263084" y="1115662"/>
                </a:lnTo>
                <a:lnTo>
                  <a:pt x="237943" y="1071232"/>
                </a:lnTo>
                <a:lnTo>
                  <a:pt x="214237" y="1025935"/>
                </a:lnTo>
                <a:lnTo>
                  <a:pt x="191991" y="979803"/>
                </a:lnTo>
                <a:lnTo>
                  <a:pt x="171273" y="932965"/>
                </a:lnTo>
                <a:lnTo>
                  <a:pt x="152136" y="885556"/>
                </a:lnTo>
                <a:lnTo>
                  <a:pt x="134589" y="837617"/>
                </a:lnTo>
                <a:lnTo>
                  <a:pt x="118556" y="788899"/>
                </a:lnTo>
                <a:lnTo>
                  <a:pt x="104296" y="740306"/>
                </a:lnTo>
                <a:lnTo>
                  <a:pt x="91565" y="691016"/>
                </a:lnTo>
                <a:lnTo>
                  <a:pt x="80454" y="641355"/>
                </a:lnTo>
                <a:lnTo>
                  <a:pt x="70972" y="591365"/>
                </a:lnTo>
                <a:lnTo>
                  <a:pt x="63125" y="541086"/>
                </a:lnTo>
                <a:lnTo>
                  <a:pt x="56921" y="490557"/>
                </a:lnTo>
                <a:lnTo>
                  <a:pt x="52369" y="439820"/>
                </a:lnTo>
                <a:lnTo>
                  <a:pt x="49475" y="388914"/>
                </a:lnTo>
                <a:lnTo>
                  <a:pt x="48248" y="337879"/>
                </a:lnTo>
                <a:lnTo>
                  <a:pt x="48694" y="286756"/>
                </a:lnTo>
                <a:lnTo>
                  <a:pt x="50823" y="235585"/>
                </a:lnTo>
                <a:lnTo>
                  <a:pt x="54629" y="184511"/>
                </a:lnTo>
                <a:lnTo>
                  <a:pt x="60099" y="133680"/>
                </a:lnTo>
                <a:lnTo>
                  <a:pt x="67223" y="83129"/>
                </a:lnTo>
                <a:lnTo>
                  <a:pt x="75986" y="32899"/>
                </a:lnTo>
                <a:lnTo>
                  <a:pt x="82842" y="0"/>
                </a:lnTo>
                <a:close/>
              </a:path>
              <a:path w="3157220" h="1932939">
                <a:moveTo>
                  <a:pt x="3129331" y="723597"/>
                </a:moveTo>
                <a:lnTo>
                  <a:pt x="3120602" y="726665"/>
                </a:lnTo>
                <a:lnTo>
                  <a:pt x="3113623" y="732767"/>
                </a:lnTo>
                <a:lnTo>
                  <a:pt x="3109316" y="741339"/>
                </a:lnTo>
                <a:lnTo>
                  <a:pt x="3095251" y="789187"/>
                </a:lnTo>
                <a:lnTo>
                  <a:pt x="3079896" y="835917"/>
                </a:lnTo>
                <a:lnTo>
                  <a:pt x="3062986" y="882359"/>
                </a:lnTo>
                <a:lnTo>
                  <a:pt x="3044632" y="928194"/>
                </a:lnTo>
                <a:lnTo>
                  <a:pt x="3024852" y="973388"/>
                </a:lnTo>
                <a:lnTo>
                  <a:pt x="3003664" y="1017909"/>
                </a:lnTo>
                <a:lnTo>
                  <a:pt x="2981086" y="1061724"/>
                </a:lnTo>
                <a:lnTo>
                  <a:pt x="2957135" y="1104800"/>
                </a:lnTo>
                <a:lnTo>
                  <a:pt x="2931830" y="1147105"/>
                </a:lnTo>
                <a:lnTo>
                  <a:pt x="2905189" y="1188606"/>
                </a:lnTo>
                <a:lnTo>
                  <a:pt x="2877228" y="1229271"/>
                </a:lnTo>
                <a:lnTo>
                  <a:pt x="2847966" y="1269067"/>
                </a:lnTo>
                <a:lnTo>
                  <a:pt x="2817421" y="1307960"/>
                </a:lnTo>
                <a:lnTo>
                  <a:pt x="2785610" y="1345919"/>
                </a:lnTo>
                <a:lnTo>
                  <a:pt x="2752552" y="1382911"/>
                </a:lnTo>
                <a:lnTo>
                  <a:pt x="2717210" y="1419977"/>
                </a:lnTo>
                <a:lnTo>
                  <a:pt x="2680736" y="1455800"/>
                </a:lnTo>
                <a:lnTo>
                  <a:pt x="2643161" y="1490357"/>
                </a:lnTo>
                <a:lnTo>
                  <a:pt x="2604522" y="1523626"/>
                </a:lnTo>
                <a:lnTo>
                  <a:pt x="2564853" y="1555583"/>
                </a:lnTo>
                <a:lnTo>
                  <a:pt x="2524187" y="1586208"/>
                </a:lnTo>
                <a:lnTo>
                  <a:pt x="2482559" y="1615477"/>
                </a:lnTo>
                <a:lnTo>
                  <a:pt x="2440003" y="1643368"/>
                </a:lnTo>
                <a:lnTo>
                  <a:pt x="2396452" y="1669915"/>
                </a:lnTo>
                <a:lnTo>
                  <a:pt x="2352245" y="1694926"/>
                </a:lnTo>
                <a:lnTo>
                  <a:pt x="2307111" y="1718548"/>
                </a:lnTo>
                <a:lnTo>
                  <a:pt x="2261186" y="1740702"/>
                </a:lnTo>
                <a:lnTo>
                  <a:pt x="2214505" y="1761366"/>
                </a:lnTo>
                <a:lnTo>
                  <a:pt x="2167102" y="1780518"/>
                </a:lnTo>
                <a:lnTo>
                  <a:pt x="2119011" y="1798134"/>
                </a:lnTo>
                <a:lnTo>
                  <a:pt x="2070369" y="1814161"/>
                </a:lnTo>
                <a:lnTo>
                  <a:pt x="2021314" y="1828558"/>
                </a:lnTo>
                <a:lnTo>
                  <a:pt x="1971886" y="1841321"/>
                </a:lnTo>
                <a:lnTo>
                  <a:pt x="1922126" y="1852446"/>
                </a:lnTo>
                <a:lnTo>
                  <a:pt x="1872075" y="1861930"/>
                </a:lnTo>
                <a:lnTo>
                  <a:pt x="1821774" y="1869769"/>
                </a:lnTo>
                <a:lnTo>
                  <a:pt x="1771263" y="1875958"/>
                </a:lnTo>
                <a:lnTo>
                  <a:pt x="1720585" y="1880496"/>
                </a:lnTo>
                <a:lnTo>
                  <a:pt x="1669778" y="1883377"/>
                </a:lnTo>
                <a:lnTo>
                  <a:pt x="1618884" y="1884599"/>
                </a:lnTo>
                <a:lnTo>
                  <a:pt x="1997528" y="1884599"/>
                </a:lnTo>
                <a:lnTo>
                  <a:pt x="2040475" y="1873275"/>
                </a:lnTo>
                <a:lnTo>
                  <a:pt x="2087853" y="1859212"/>
                </a:lnTo>
                <a:lnTo>
                  <a:pt x="2134853" y="1843672"/>
                </a:lnTo>
                <a:lnTo>
                  <a:pt x="2181352" y="1826692"/>
                </a:lnTo>
                <a:lnTo>
                  <a:pt x="2227229" y="1808319"/>
                </a:lnTo>
                <a:lnTo>
                  <a:pt x="2272456" y="1788574"/>
                </a:lnTo>
                <a:lnTo>
                  <a:pt x="2317003" y="1767474"/>
                </a:lnTo>
                <a:lnTo>
                  <a:pt x="2360842" y="1745039"/>
                </a:lnTo>
                <a:lnTo>
                  <a:pt x="2403944" y="1721288"/>
                </a:lnTo>
                <a:lnTo>
                  <a:pt x="2446279" y="1696241"/>
                </a:lnTo>
                <a:lnTo>
                  <a:pt x="2487902" y="1669858"/>
                </a:lnTo>
                <a:lnTo>
                  <a:pt x="2528532" y="1642331"/>
                </a:lnTo>
                <a:lnTo>
                  <a:pt x="2568392" y="1613508"/>
                </a:lnTo>
                <a:lnTo>
                  <a:pt x="2607369" y="1583463"/>
                </a:lnTo>
                <a:lnTo>
                  <a:pt x="2645433" y="1552217"/>
                </a:lnTo>
                <a:lnTo>
                  <a:pt x="2682556" y="1519789"/>
                </a:lnTo>
                <a:lnTo>
                  <a:pt x="2718709" y="1486198"/>
                </a:lnTo>
                <a:lnTo>
                  <a:pt x="2753862" y="1451462"/>
                </a:lnTo>
                <a:lnTo>
                  <a:pt x="2787985" y="1415601"/>
                </a:lnTo>
                <a:lnTo>
                  <a:pt x="2822098" y="1377427"/>
                </a:lnTo>
                <a:lnTo>
                  <a:pt x="2854922" y="1338254"/>
                </a:lnTo>
                <a:lnTo>
                  <a:pt x="2886439" y="1298115"/>
                </a:lnTo>
                <a:lnTo>
                  <a:pt x="2916630" y="1257046"/>
                </a:lnTo>
                <a:lnTo>
                  <a:pt x="2945478" y="1215079"/>
                </a:lnTo>
                <a:lnTo>
                  <a:pt x="2972963" y="1172248"/>
                </a:lnTo>
                <a:lnTo>
                  <a:pt x="2999067" y="1128587"/>
                </a:lnTo>
                <a:lnTo>
                  <a:pt x="3023771" y="1084130"/>
                </a:lnTo>
                <a:lnTo>
                  <a:pt x="3047058" y="1038911"/>
                </a:lnTo>
                <a:lnTo>
                  <a:pt x="3068909" y="992963"/>
                </a:lnTo>
                <a:lnTo>
                  <a:pt x="3089305" y="946320"/>
                </a:lnTo>
                <a:lnTo>
                  <a:pt x="3108228" y="899016"/>
                </a:lnTo>
                <a:lnTo>
                  <a:pt x="3125660" y="851085"/>
                </a:lnTo>
                <a:lnTo>
                  <a:pt x="3141581" y="802560"/>
                </a:lnTo>
                <a:lnTo>
                  <a:pt x="3155974" y="753475"/>
                </a:lnTo>
                <a:lnTo>
                  <a:pt x="3156614" y="743944"/>
                </a:lnTo>
                <a:lnTo>
                  <a:pt x="3153595" y="735242"/>
                </a:lnTo>
                <a:lnTo>
                  <a:pt x="3147493" y="728319"/>
                </a:lnTo>
                <a:lnTo>
                  <a:pt x="3138886" y="724125"/>
                </a:lnTo>
                <a:lnTo>
                  <a:pt x="3129331" y="723597"/>
                </a:lnTo>
                <a:close/>
              </a:path>
            </a:pathLst>
          </a:custGeom>
          <a:solidFill>
            <a:srgbClr val="8BB31E"/>
          </a:solidFill>
        </p:spPr>
        <p:txBody>
          <a:bodyPr wrap="square" lIns="0" tIns="0" rIns="0" bIns="0" rtlCol="0"/>
          <a:lstStyle/>
          <a:p>
            <a:endParaRPr/>
          </a:p>
        </p:txBody>
      </p:sp>
      <p:sp>
        <p:nvSpPr>
          <p:cNvPr id="12" name="object 12"/>
          <p:cNvSpPr txBox="1">
            <a:spLocks noGrp="1"/>
          </p:cNvSpPr>
          <p:nvPr>
            <p:ph type="title"/>
          </p:nvPr>
        </p:nvSpPr>
        <p:spPr>
          <a:xfrm>
            <a:off x="1505588" y="1150785"/>
            <a:ext cx="3874770" cy="1910714"/>
          </a:xfrm>
          <a:prstGeom prst="rect">
            <a:avLst/>
          </a:prstGeom>
        </p:spPr>
        <p:txBody>
          <a:bodyPr vert="horz" wrap="square" lIns="0" tIns="12065" rIns="0" bIns="0" rtlCol="0">
            <a:spAutoFit/>
          </a:bodyPr>
          <a:lstStyle/>
          <a:p>
            <a:pPr marL="12700" marR="5080">
              <a:lnSpc>
                <a:spcPct val="100499"/>
              </a:lnSpc>
              <a:spcBef>
                <a:spcPts val="95"/>
              </a:spcBef>
            </a:pPr>
            <a:r>
              <a:rPr spc="215" dirty="0">
                <a:solidFill>
                  <a:srgbClr val="272D2D"/>
                </a:solidFill>
              </a:rPr>
              <a:t>SHAREHOLDER </a:t>
            </a:r>
            <a:r>
              <a:rPr spc="200" dirty="0">
                <a:solidFill>
                  <a:srgbClr val="272D2D"/>
                </a:solidFill>
              </a:rPr>
              <a:t>STRUCTURE </a:t>
            </a:r>
            <a:r>
              <a:rPr spc="105" dirty="0">
                <a:solidFill>
                  <a:srgbClr val="272D2D"/>
                </a:solidFill>
              </a:rPr>
              <a:t>OF</a:t>
            </a:r>
            <a:r>
              <a:rPr spc="-310" dirty="0">
                <a:solidFill>
                  <a:srgbClr val="272D2D"/>
                </a:solidFill>
              </a:rPr>
              <a:t> </a:t>
            </a:r>
            <a:r>
              <a:rPr spc="180" dirty="0">
                <a:solidFill>
                  <a:srgbClr val="272D2D"/>
                </a:solidFill>
              </a:rPr>
              <a:t>ECO</a:t>
            </a:r>
            <a:r>
              <a:rPr spc="-215" dirty="0">
                <a:solidFill>
                  <a:srgbClr val="272D2D"/>
                </a:solidFill>
              </a:rPr>
              <a:t> </a:t>
            </a:r>
            <a:r>
              <a:rPr spc="-10" dirty="0">
                <a:solidFill>
                  <a:srgbClr val="272D2D"/>
                </a:solidFill>
              </a:rPr>
              <a:t>BALTIA</a:t>
            </a:r>
          </a:p>
        </p:txBody>
      </p:sp>
      <p:grpSp>
        <p:nvGrpSpPr>
          <p:cNvPr id="13" name="object 13"/>
          <p:cNvGrpSpPr/>
          <p:nvPr/>
        </p:nvGrpSpPr>
        <p:grpSpPr>
          <a:xfrm>
            <a:off x="1919784" y="8969869"/>
            <a:ext cx="1091565" cy="299720"/>
            <a:chOff x="1919784" y="8969869"/>
            <a:chExt cx="1091565" cy="299720"/>
          </a:xfrm>
        </p:grpSpPr>
        <p:pic>
          <p:nvPicPr>
            <p:cNvPr id="14" name="object 14"/>
            <p:cNvPicPr/>
            <p:nvPr/>
          </p:nvPicPr>
          <p:blipFill>
            <a:blip r:embed="rId2" cstate="email">
              <a:extLst>
                <a:ext uri="{28A0092B-C50C-407E-A947-70E740481C1C}">
                  <a14:useLocalDpi xmlns:a14="http://schemas.microsoft.com/office/drawing/2010/main"/>
                </a:ext>
              </a:extLst>
            </a:blip>
            <a:stretch>
              <a:fillRect/>
            </a:stretch>
          </p:blipFill>
          <p:spPr>
            <a:xfrm>
              <a:off x="1919784" y="9019485"/>
              <a:ext cx="169513" cy="249091"/>
            </a:xfrm>
            <a:prstGeom prst="rect">
              <a:avLst/>
            </a:prstGeom>
          </p:spPr>
        </p:pic>
        <p:pic>
          <p:nvPicPr>
            <p:cNvPr id="15" name="object 15"/>
            <p:cNvPicPr/>
            <p:nvPr/>
          </p:nvPicPr>
          <p:blipFill>
            <a:blip r:embed="rId3" cstate="email">
              <a:extLst>
                <a:ext uri="{28A0092B-C50C-407E-A947-70E740481C1C}">
                  <a14:useLocalDpi xmlns:a14="http://schemas.microsoft.com/office/drawing/2010/main"/>
                </a:ext>
              </a:extLst>
            </a:blip>
            <a:stretch>
              <a:fillRect/>
            </a:stretch>
          </p:blipFill>
          <p:spPr>
            <a:xfrm>
              <a:off x="2119277" y="9012246"/>
              <a:ext cx="177774" cy="209124"/>
            </a:xfrm>
            <a:prstGeom prst="rect">
              <a:avLst/>
            </a:prstGeom>
          </p:spPr>
        </p:pic>
        <p:sp>
          <p:nvSpPr>
            <p:cNvPr id="16" name="object 16"/>
            <p:cNvSpPr/>
            <p:nvPr/>
          </p:nvSpPr>
          <p:spPr>
            <a:xfrm>
              <a:off x="2333918" y="9168328"/>
              <a:ext cx="38100" cy="50165"/>
            </a:xfrm>
            <a:custGeom>
              <a:avLst/>
              <a:gdLst/>
              <a:ahLst/>
              <a:cxnLst/>
              <a:rect l="l" t="t" r="r" b="b"/>
              <a:pathLst>
                <a:path w="38100" h="50165">
                  <a:moveTo>
                    <a:pt x="37894" y="0"/>
                  </a:moveTo>
                  <a:lnTo>
                    <a:pt x="0" y="0"/>
                  </a:lnTo>
                  <a:lnTo>
                    <a:pt x="0" y="49600"/>
                  </a:lnTo>
                  <a:lnTo>
                    <a:pt x="37894" y="49600"/>
                  </a:lnTo>
                  <a:lnTo>
                    <a:pt x="37894" y="0"/>
                  </a:lnTo>
                  <a:close/>
                </a:path>
              </a:pathLst>
            </a:custGeom>
            <a:solidFill>
              <a:srgbClr val="272D2D"/>
            </a:solidFill>
          </p:spPr>
          <p:txBody>
            <a:bodyPr wrap="square" lIns="0" tIns="0" rIns="0" bIns="0" rtlCol="0"/>
            <a:lstStyle/>
            <a:p>
              <a:endParaRPr/>
            </a:p>
          </p:txBody>
        </p:sp>
        <p:pic>
          <p:nvPicPr>
            <p:cNvPr id="17" name="object 17"/>
            <p:cNvPicPr/>
            <p:nvPr/>
          </p:nvPicPr>
          <p:blipFill>
            <a:blip r:embed="rId4" cstate="email">
              <a:extLst>
                <a:ext uri="{28A0092B-C50C-407E-A947-70E740481C1C}">
                  <a14:useLocalDpi xmlns:a14="http://schemas.microsoft.com/office/drawing/2010/main"/>
                </a:ext>
              </a:extLst>
            </a:blip>
            <a:stretch>
              <a:fillRect/>
            </a:stretch>
          </p:blipFill>
          <p:spPr>
            <a:xfrm>
              <a:off x="2401443" y="9021207"/>
              <a:ext cx="170204" cy="248065"/>
            </a:xfrm>
            <a:prstGeom prst="rect">
              <a:avLst/>
            </a:prstGeom>
          </p:spPr>
        </p:pic>
        <p:pic>
          <p:nvPicPr>
            <p:cNvPr id="18" name="object 18"/>
            <p:cNvPicPr/>
            <p:nvPr/>
          </p:nvPicPr>
          <p:blipFill>
            <a:blip r:embed="rId5" cstate="email">
              <a:extLst>
                <a:ext uri="{28A0092B-C50C-407E-A947-70E740481C1C}">
                  <a14:useLocalDpi xmlns:a14="http://schemas.microsoft.com/office/drawing/2010/main"/>
                </a:ext>
              </a:extLst>
            </a:blip>
            <a:stretch>
              <a:fillRect/>
            </a:stretch>
          </p:blipFill>
          <p:spPr>
            <a:xfrm>
              <a:off x="2597485" y="9021202"/>
              <a:ext cx="146770" cy="196726"/>
            </a:xfrm>
            <a:prstGeom prst="rect">
              <a:avLst/>
            </a:prstGeom>
          </p:spPr>
        </p:pic>
        <p:pic>
          <p:nvPicPr>
            <p:cNvPr id="19" name="object 19"/>
            <p:cNvPicPr/>
            <p:nvPr/>
          </p:nvPicPr>
          <p:blipFill>
            <a:blip r:embed="rId6" cstate="email">
              <a:extLst>
                <a:ext uri="{28A0092B-C50C-407E-A947-70E740481C1C}">
                  <a14:useLocalDpi xmlns:a14="http://schemas.microsoft.com/office/drawing/2010/main"/>
                </a:ext>
              </a:extLst>
            </a:blip>
            <a:stretch>
              <a:fillRect/>
            </a:stretch>
          </p:blipFill>
          <p:spPr>
            <a:xfrm>
              <a:off x="2764635" y="8969869"/>
              <a:ext cx="246581" cy="251500"/>
            </a:xfrm>
            <a:prstGeom prst="rect">
              <a:avLst/>
            </a:prstGeom>
          </p:spPr>
        </p:pic>
      </p:grpSp>
      <p:grpSp>
        <p:nvGrpSpPr>
          <p:cNvPr id="20" name="object 20"/>
          <p:cNvGrpSpPr/>
          <p:nvPr/>
        </p:nvGrpSpPr>
        <p:grpSpPr>
          <a:xfrm>
            <a:off x="2328117" y="9408914"/>
            <a:ext cx="683895" cy="193675"/>
            <a:chOff x="2328117" y="9408914"/>
            <a:chExt cx="683895" cy="193675"/>
          </a:xfrm>
        </p:grpSpPr>
        <p:sp>
          <p:nvSpPr>
            <p:cNvPr id="21" name="object 21"/>
            <p:cNvSpPr/>
            <p:nvPr/>
          </p:nvSpPr>
          <p:spPr>
            <a:xfrm>
              <a:off x="2328113" y="9408915"/>
              <a:ext cx="130810" cy="193040"/>
            </a:xfrm>
            <a:custGeom>
              <a:avLst/>
              <a:gdLst/>
              <a:ahLst/>
              <a:cxnLst/>
              <a:rect l="l" t="t" r="r" b="b"/>
              <a:pathLst>
                <a:path w="130810" h="193040">
                  <a:moveTo>
                    <a:pt x="130683" y="171450"/>
                  </a:moveTo>
                  <a:lnTo>
                    <a:pt x="24396" y="171450"/>
                  </a:lnTo>
                  <a:lnTo>
                    <a:pt x="24396" y="105410"/>
                  </a:lnTo>
                  <a:lnTo>
                    <a:pt x="114681" y="105410"/>
                  </a:lnTo>
                  <a:lnTo>
                    <a:pt x="114681" y="85090"/>
                  </a:lnTo>
                  <a:lnTo>
                    <a:pt x="24396" y="85090"/>
                  </a:lnTo>
                  <a:lnTo>
                    <a:pt x="24396" y="22860"/>
                  </a:lnTo>
                  <a:lnTo>
                    <a:pt x="128244" y="22860"/>
                  </a:lnTo>
                  <a:lnTo>
                    <a:pt x="128244" y="0"/>
                  </a:lnTo>
                  <a:lnTo>
                    <a:pt x="0" y="0"/>
                  </a:lnTo>
                  <a:lnTo>
                    <a:pt x="0" y="22860"/>
                  </a:lnTo>
                  <a:lnTo>
                    <a:pt x="0" y="85090"/>
                  </a:lnTo>
                  <a:lnTo>
                    <a:pt x="0" y="105410"/>
                  </a:lnTo>
                  <a:lnTo>
                    <a:pt x="0" y="171450"/>
                  </a:lnTo>
                  <a:lnTo>
                    <a:pt x="0" y="193040"/>
                  </a:lnTo>
                  <a:lnTo>
                    <a:pt x="130683" y="193040"/>
                  </a:lnTo>
                  <a:lnTo>
                    <a:pt x="130683" y="171450"/>
                  </a:lnTo>
                  <a:close/>
                </a:path>
              </a:pathLst>
            </a:custGeom>
            <a:solidFill>
              <a:srgbClr val="272D2D"/>
            </a:solidFill>
          </p:spPr>
          <p:txBody>
            <a:bodyPr wrap="square" lIns="0" tIns="0" rIns="0" bIns="0" rtlCol="0"/>
            <a:lstStyle/>
            <a:p>
              <a:endParaRPr/>
            </a:p>
          </p:txBody>
        </p:sp>
        <p:pic>
          <p:nvPicPr>
            <p:cNvPr id="22" name="object 22"/>
            <p:cNvPicPr/>
            <p:nvPr/>
          </p:nvPicPr>
          <p:blipFill>
            <a:blip r:embed="rId7" cstate="email">
              <a:extLst>
                <a:ext uri="{28A0092B-C50C-407E-A947-70E740481C1C}">
                  <a14:useLocalDpi xmlns:a14="http://schemas.microsoft.com/office/drawing/2010/main"/>
                </a:ext>
              </a:extLst>
            </a:blip>
            <a:stretch>
              <a:fillRect/>
            </a:stretch>
          </p:blipFill>
          <p:spPr>
            <a:xfrm>
              <a:off x="2492161" y="9409539"/>
              <a:ext cx="147775" cy="192517"/>
            </a:xfrm>
            <a:prstGeom prst="rect">
              <a:avLst/>
            </a:prstGeom>
          </p:spPr>
        </p:pic>
        <p:pic>
          <p:nvPicPr>
            <p:cNvPr id="23" name="object 23"/>
            <p:cNvPicPr/>
            <p:nvPr/>
          </p:nvPicPr>
          <p:blipFill>
            <a:blip r:embed="rId8" cstate="email">
              <a:extLst>
                <a:ext uri="{28A0092B-C50C-407E-A947-70E740481C1C}">
                  <a14:useLocalDpi xmlns:a14="http://schemas.microsoft.com/office/drawing/2010/main"/>
                </a:ext>
              </a:extLst>
            </a:blip>
            <a:stretch>
              <a:fillRect/>
            </a:stretch>
          </p:blipFill>
          <p:spPr>
            <a:xfrm>
              <a:off x="2674098" y="9409539"/>
              <a:ext cx="146958" cy="192517"/>
            </a:xfrm>
            <a:prstGeom prst="rect">
              <a:avLst/>
            </a:prstGeom>
          </p:spPr>
        </p:pic>
        <p:pic>
          <p:nvPicPr>
            <p:cNvPr id="24" name="object 24"/>
            <p:cNvPicPr/>
            <p:nvPr/>
          </p:nvPicPr>
          <p:blipFill>
            <a:blip r:embed="rId9" cstate="email">
              <a:extLst>
                <a:ext uri="{28A0092B-C50C-407E-A947-70E740481C1C}">
                  <a14:useLocalDpi xmlns:a14="http://schemas.microsoft.com/office/drawing/2010/main"/>
                </a:ext>
              </a:extLst>
            </a:blip>
            <a:stretch>
              <a:fillRect/>
            </a:stretch>
          </p:blipFill>
          <p:spPr>
            <a:xfrm>
              <a:off x="2852235" y="9409538"/>
              <a:ext cx="159712" cy="192517"/>
            </a:xfrm>
            <a:prstGeom prst="rect">
              <a:avLst/>
            </a:prstGeom>
          </p:spPr>
        </p:pic>
      </p:grpSp>
      <p:grpSp>
        <p:nvGrpSpPr>
          <p:cNvPr id="25" name="object 25"/>
          <p:cNvGrpSpPr/>
          <p:nvPr/>
        </p:nvGrpSpPr>
        <p:grpSpPr>
          <a:xfrm>
            <a:off x="2731717" y="4223622"/>
            <a:ext cx="1118235" cy="252095"/>
            <a:chOff x="2731717" y="4223622"/>
            <a:chExt cx="1118235" cy="252095"/>
          </a:xfrm>
        </p:grpSpPr>
        <p:pic>
          <p:nvPicPr>
            <p:cNvPr id="26" name="object 26"/>
            <p:cNvPicPr/>
            <p:nvPr/>
          </p:nvPicPr>
          <p:blipFill>
            <a:blip r:embed="rId10" cstate="email">
              <a:extLst>
                <a:ext uri="{28A0092B-C50C-407E-A947-70E740481C1C}">
                  <a14:useLocalDpi xmlns:a14="http://schemas.microsoft.com/office/drawing/2010/main"/>
                </a:ext>
              </a:extLst>
            </a:blip>
            <a:stretch>
              <a:fillRect/>
            </a:stretch>
          </p:blipFill>
          <p:spPr>
            <a:xfrm>
              <a:off x="2731717" y="4274957"/>
              <a:ext cx="146770" cy="196737"/>
            </a:xfrm>
            <a:prstGeom prst="rect">
              <a:avLst/>
            </a:prstGeom>
          </p:spPr>
        </p:pic>
        <p:pic>
          <p:nvPicPr>
            <p:cNvPr id="27" name="object 27"/>
            <p:cNvPicPr/>
            <p:nvPr/>
          </p:nvPicPr>
          <p:blipFill>
            <a:blip r:embed="rId11" cstate="email">
              <a:extLst>
                <a:ext uri="{28A0092B-C50C-407E-A947-70E740481C1C}">
                  <a14:useLocalDpi xmlns:a14="http://schemas.microsoft.com/office/drawing/2010/main"/>
                </a:ext>
              </a:extLst>
            </a:blip>
            <a:stretch>
              <a:fillRect/>
            </a:stretch>
          </p:blipFill>
          <p:spPr>
            <a:xfrm>
              <a:off x="2902677" y="4225341"/>
              <a:ext cx="179422" cy="249793"/>
            </a:xfrm>
            <a:prstGeom prst="rect">
              <a:avLst/>
            </a:prstGeom>
          </p:spPr>
        </p:pic>
        <p:sp>
          <p:nvSpPr>
            <p:cNvPr id="28" name="object 28"/>
            <p:cNvSpPr/>
            <p:nvPr/>
          </p:nvSpPr>
          <p:spPr>
            <a:xfrm>
              <a:off x="3115863" y="4422085"/>
              <a:ext cx="38100" cy="50165"/>
            </a:xfrm>
            <a:custGeom>
              <a:avLst/>
              <a:gdLst/>
              <a:ahLst/>
              <a:cxnLst/>
              <a:rect l="l" t="t" r="r" b="b"/>
              <a:pathLst>
                <a:path w="38100" h="50164">
                  <a:moveTo>
                    <a:pt x="37894" y="0"/>
                  </a:moveTo>
                  <a:lnTo>
                    <a:pt x="0" y="0"/>
                  </a:lnTo>
                  <a:lnTo>
                    <a:pt x="0" y="49611"/>
                  </a:lnTo>
                  <a:lnTo>
                    <a:pt x="37894" y="49611"/>
                  </a:lnTo>
                  <a:lnTo>
                    <a:pt x="37894" y="0"/>
                  </a:lnTo>
                  <a:close/>
                </a:path>
              </a:pathLst>
            </a:custGeom>
            <a:solidFill>
              <a:srgbClr val="272D2D"/>
            </a:solidFill>
          </p:spPr>
          <p:txBody>
            <a:bodyPr wrap="square" lIns="0" tIns="0" rIns="0" bIns="0" rtlCol="0"/>
            <a:lstStyle/>
            <a:p>
              <a:endParaRPr/>
            </a:p>
          </p:txBody>
        </p:sp>
        <p:pic>
          <p:nvPicPr>
            <p:cNvPr id="29" name="object 29"/>
            <p:cNvPicPr/>
            <p:nvPr/>
          </p:nvPicPr>
          <p:blipFill>
            <a:blip r:embed="rId12" cstate="email">
              <a:extLst>
                <a:ext uri="{28A0092B-C50C-407E-A947-70E740481C1C}">
                  <a14:useLocalDpi xmlns:a14="http://schemas.microsoft.com/office/drawing/2010/main"/>
                </a:ext>
              </a:extLst>
            </a:blip>
            <a:stretch>
              <a:fillRect/>
            </a:stretch>
          </p:blipFill>
          <p:spPr>
            <a:xfrm>
              <a:off x="3189326" y="4225341"/>
              <a:ext cx="179422" cy="249793"/>
            </a:xfrm>
            <a:prstGeom prst="rect">
              <a:avLst/>
            </a:prstGeom>
          </p:spPr>
        </p:pic>
        <p:pic>
          <p:nvPicPr>
            <p:cNvPr id="30" name="object 30"/>
            <p:cNvPicPr/>
            <p:nvPr/>
          </p:nvPicPr>
          <p:blipFill>
            <a:blip r:embed="rId13" cstate="email">
              <a:extLst>
                <a:ext uri="{28A0092B-C50C-407E-A947-70E740481C1C}">
                  <a14:useLocalDpi xmlns:a14="http://schemas.microsoft.com/office/drawing/2010/main"/>
                </a:ext>
              </a:extLst>
            </a:blip>
            <a:stretch>
              <a:fillRect/>
            </a:stretch>
          </p:blipFill>
          <p:spPr>
            <a:xfrm>
              <a:off x="3397693" y="4227078"/>
              <a:ext cx="177785" cy="247709"/>
            </a:xfrm>
            <a:prstGeom prst="rect">
              <a:avLst/>
            </a:prstGeom>
          </p:spPr>
        </p:pic>
        <p:pic>
          <p:nvPicPr>
            <p:cNvPr id="31" name="object 31"/>
            <p:cNvPicPr/>
            <p:nvPr/>
          </p:nvPicPr>
          <p:blipFill>
            <a:blip r:embed="rId14" cstate="email">
              <a:extLst>
                <a:ext uri="{28A0092B-C50C-407E-A947-70E740481C1C}">
                  <a14:useLocalDpi xmlns:a14="http://schemas.microsoft.com/office/drawing/2010/main"/>
                </a:ext>
              </a:extLst>
            </a:blip>
            <a:stretch>
              <a:fillRect/>
            </a:stretch>
          </p:blipFill>
          <p:spPr>
            <a:xfrm>
              <a:off x="3602745" y="4223622"/>
              <a:ext cx="246583" cy="251510"/>
            </a:xfrm>
            <a:prstGeom prst="rect">
              <a:avLst/>
            </a:prstGeom>
          </p:spPr>
        </p:pic>
      </p:grpSp>
      <p:grpSp>
        <p:nvGrpSpPr>
          <p:cNvPr id="32" name="object 32"/>
          <p:cNvGrpSpPr/>
          <p:nvPr/>
        </p:nvGrpSpPr>
        <p:grpSpPr>
          <a:xfrm>
            <a:off x="1697174" y="4657879"/>
            <a:ext cx="648970" cy="200660"/>
            <a:chOff x="1697174" y="4657879"/>
            <a:chExt cx="648970" cy="200660"/>
          </a:xfrm>
        </p:grpSpPr>
        <p:pic>
          <p:nvPicPr>
            <p:cNvPr id="33" name="object 33"/>
            <p:cNvPicPr/>
            <p:nvPr/>
          </p:nvPicPr>
          <p:blipFill>
            <a:blip r:embed="rId15" cstate="email">
              <a:extLst>
                <a:ext uri="{28A0092B-C50C-407E-A947-70E740481C1C}">
                  <a14:useLocalDpi xmlns:a14="http://schemas.microsoft.com/office/drawing/2010/main"/>
                </a:ext>
              </a:extLst>
            </a:blip>
            <a:stretch>
              <a:fillRect/>
            </a:stretch>
          </p:blipFill>
          <p:spPr>
            <a:xfrm>
              <a:off x="1697174" y="4663300"/>
              <a:ext cx="190884" cy="192517"/>
            </a:xfrm>
            <a:prstGeom prst="rect">
              <a:avLst/>
            </a:prstGeom>
          </p:spPr>
        </p:pic>
        <p:pic>
          <p:nvPicPr>
            <p:cNvPr id="34" name="object 34"/>
            <p:cNvPicPr/>
            <p:nvPr/>
          </p:nvPicPr>
          <p:blipFill>
            <a:blip r:embed="rId16" cstate="email">
              <a:extLst>
                <a:ext uri="{28A0092B-C50C-407E-A947-70E740481C1C}">
                  <a14:useLocalDpi xmlns:a14="http://schemas.microsoft.com/office/drawing/2010/main"/>
                </a:ext>
              </a:extLst>
            </a:blip>
            <a:stretch>
              <a:fillRect/>
            </a:stretch>
          </p:blipFill>
          <p:spPr>
            <a:xfrm>
              <a:off x="1917899" y="4662758"/>
              <a:ext cx="130687" cy="195763"/>
            </a:xfrm>
            <a:prstGeom prst="rect">
              <a:avLst/>
            </a:prstGeom>
          </p:spPr>
        </p:pic>
        <p:pic>
          <p:nvPicPr>
            <p:cNvPr id="35" name="object 35"/>
            <p:cNvPicPr/>
            <p:nvPr/>
          </p:nvPicPr>
          <p:blipFill>
            <a:blip r:embed="rId17" cstate="email">
              <a:extLst>
                <a:ext uri="{28A0092B-C50C-407E-A947-70E740481C1C}">
                  <a14:useLocalDpi xmlns:a14="http://schemas.microsoft.com/office/drawing/2010/main"/>
                </a:ext>
              </a:extLst>
            </a:blip>
            <a:stretch>
              <a:fillRect/>
            </a:stretch>
          </p:blipFill>
          <p:spPr>
            <a:xfrm>
              <a:off x="2079214" y="4713191"/>
              <a:ext cx="74845" cy="142623"/>
            </a:xfrm>
            <a:prstGeom prst="rect">
              <a:avLst/>
            </a:prstGeom>
          </p:spPr>
        </p:pic>
        <p:sp>
          <p:nvSpPr>
            <p:cNvPr id="36" name="object 36"/>
            <p:cNvSpPr/>
            <p:nvPr/>
          </p:nvSpPr>
          <p:spPr>
            <a:xfrm>
              <a:off x="2177630" y="4657883"/>
              <a:ext cx="24130" cy="198120"/>
            </a:xfrm>
            <a:custGeom>
              <a:avLst/>
              <a:gdLst/>
              <a:ahLst/>
              <a:cxnLst/>
              <a:rect l="l" t="t" r="r" b="b"/>
              <a:pathLst>
                <a:path w="24130" h="198120">
                  <a:moveTo>
                    <a:pt x="23863" y="56400"/>
                  </a:moveTo>
                  <a:lnTo>
                    <a:pt x="0" y="56400"/>
                  </a:lnTo>
                  <a:lnTo>
                    <a:pt x="0" y="197929"/>
                  </a:lnTo>
                  <a:lnTo>
                    <a:pt x="23863" y="197929"/>
                  </a:lnTo>
                  <a:lnTo>
                    <a:pt x="23863" y="56400"/>
                  </a:lnTo>
                  <a:close/>
                </a:path>
                <a:path w="24130" h="198120">
                  <a:moveTo>
                    <a:pt x="23863" y="0"/>
                  </a:moveTo>
                  <a:lnTo>
                    <a:pt x="0" y="0"/>
                  </a:lnTo>
                  <a:lnTo>
                    <a:pt x="0" y="29832"/>
                  </a:lnTo>
                  <a:lnTo>
                    <a:pt x="23863" y="29832"/>
                  </a:lnTo>
                  <a:lnTo>
                    <a:pt x="23863" y="0"/>
                  </a:lnTo>
                  <a:close/>
                </a:path>
              </a:pathLst>
            </a:custGeom>
            <a:solidFill>
              <a:srgbClr val="272D2D"/>
            </a:solidFill>
          </p:spPr>
          <p:txBody>
            <a:bodyPr wrap="square" lIns="0" tIns="0" rIns="0" bIns="0" rtlCol="0"/>
            <a:lstStyle/>
            <a:p>
              <a:endParaRPr/>
            </a:p>
          </p:txBody>
        </p:sp>
        <p:pic>
          <p:nvPicPr>
            <p:cNvPr id="37" name="object 37"/>
            <p:cNvPicPr/>
            <p:nvPr/>
          </p:nvPicPr>
          <p:blipFill>
            <a:blip r:embed="rId18" cstate="email">
              <a:extLst>
                <a:ext uri="{28A0092B-C50C-407E-A947-70E740481C1C}">
                  <a14:useLocalDpi xmlns:a14="http://schemas.microsoft.com/office/drawing/2010/main"/>
                </a:ext>
              </a:extLst>
            </a:blip>
            <a:stretch>
              <a:fillRect/>
            </a:stretch>
          </p:blipFill>
          <p:spPr>
            <a:xfrm>
              <a:off x="2227533" y="4711840"/>
              <a:ext cx="118216" cy="146686"/>
            </a:xfrm>
            <a:prstGeom prst="rect">
              <a:avLst/>
            </a:prstGeom>
          </p:spPr>
        </p:pic>
      </p:grpSp>
      <p:grpSp>
        <p:nvGrpSpPr>
          <p:cNvPr id="38" name="object 38"/>
          <p:cNvGrpSpPr/>
          <p:nvPr/>
        </p:nvGrpSpPr>
        <p:grpSpPr>
          <a:xfrm>
            <a:off x="2431157" y="4657879"/>
            <a:ext cx="1421765" cy="200660"/>
            <a:chOff x="2431157" y="4657879"/>
            <a:chExt cx="1421765" cy="200660"/>
          </a:xfrm>
        </p:grpSpPr>
        <p:pic>
          <p:nvPicPr>
            <p:cNvPr id="39" name="object 39"/>
            <p:cNvPicPr/>
            <p:nvPr/>
          </p:nvPicPr>
          <p:blipFill>
            <a:blip r:embed="rId19" cstate="email">
              <a:extLst>
                <a:ext uri="{28A0092B-C50C-407E-A947-70E740481C1C}">
                  <a14:useLocalDpi xmlns:a14="http://schemas.microsoft.com/office/drawing/2010/main"/>
                </a:ext>
              </a:extLst>
            </a:blip>
            <a:stretch>
              <a:fillRect/>
            </a:stretch>
          </p:blipFill>
          <p:spPr>
            <a:xfrm>
              <a:off x="2431157" y="4661949"/>
              <a:ext cx="148309" cy="195763"/>
            </a:xfrm>
            <a:prstGeom prst="rect">
              <a:avLst/>
            </a:prstGeom>
          </p:spPr>
        </p:pic>
        <p:sp>
          <p:nvSpPr>
            <p:cNvPr id="40" name="object 40"/>
            <p:cNvSpPr/>
            <p:nvPr/>
          </p:nvSpPr>
          <p:spPr>
            <a:xfrm>
              <a:off x="2607665" y="4657883"/>
              <a:ext cx="24130" cy="198120"/>
            </a:xfrm>
            <a:custGeom>
              <a:avLst/>
              <a:gdLst/>
              <a:ahLst/>
              <a:cxnLst/>
              <a:rect l="l" t="t" r="r" b="b"/>
              <a:pathLst>
                <a:path w="24130" h="198120">
                  <a:moveTo>
                    <a:pt x="23863" y="56400"/>
                  </a:moveTo>
                  <a:lnTo>
                    <a:pt x="0" y="56400"/>
                  </a:lnTo>
                  <a:lnTo>
                    <a:pt x="0" y="197929"/>
                  </a:lnTo>
                  <a:lnTo>
                    <a:pt x="23863" y="197929"/>
                  </a:lnTo>
                  <a:lnTo>
                    <a:pt x="23863" y="56400"/>
                  </a:lnTo>
                  <a:close/>
                </a:path>
                <a:path w="24130" h="198120">
                  <a:moveTo>
                    <a:pt x="23863" y="0"/>
                  </a:moveTo>
                  <a:lnTo>
                    <a:pt x="0" y="0"/>
                  </a:lnTo>
                  <a:lnTo>
                    <a:pt x="0" y="29832"/>
                  </a:lnTo>
                  <a:lnTo>
                    <a:pt x="23863" y="29832"/>
                  </a:lnTo>
                  <a:lnTo>
                    <a:pt x="23863" y="0"/>
                  </a:lnTo>
                  <a:close/>
                </a:path>
              </a:pathLst>
            </a:custGeom>
            <a:solidFill>
              <a:srgbClr val="272D2D"/>
            </a:solidFill>
          </p:spPr>
          <p:txBody>
            <a:bodyPr wrap="square" lIns="0" tIns="0" rIns="0" bIns="0" rtlCol="0"/>
            <a:lstStyle/>
            <a:p>
              <a:endParaRPr/>
            </a:p>
          </p:txBody>
        </p:sp>
        <p:pic>
          <p:nvPicPr>
            <p:cNvPr id="41" name="object 41"/>
            <p:cNvPicPr/>
            <p:nvPr/>
          </p:nvPicPr>
          <p:blipFill>
            <a:blip r:embed="rId20" cstate="email">
              <a:extLst>
                <a:ext uri="{28A0092B-C50C-407E-A947-70E740481C1C}">
                  <a14:useLocalDpi xmlns:a14="http://schemas.microsoft.com/office/drawing/2010/main"/>
                </a:ext>
              </a:extLst>
            </a:blip>
            <a:stretch>
              <a:fillRect/>
            </a:stretch>
          </p:blipFill>
          <p:spPr>
            <a:xfrm>
              <a:off x="2670032" y="4711832"/>
              <a:ext cx="213396" cy="143985"/>
            </a:xfrm>
            <a:prstGeom prst="rect">
              <a:avLst/>
            </a:prstGeom>
          </p:spPr>
        </p:pic>
        <p:pic>
          <p:nvPicPr>
            <p:cNvPr id="42" name="object 42"/>
            <p:cNvPicPr/>
            <p:nvPr/>
          </p:nvPicPr>
          <p:blipFill>
            <a:blip r:embed="rId21" cstate="email">
              <a:extLst>
                <a:ext uri="{28A0092B-C50C-407E-A947-70E740481C1C}">
                  <a14:useLocalDpi xmlns:a14="http://schemas.microsoft.com/office/drawing/2010/main"/>
                </a:ext>
              </a:extLst>
            </a:blip>
            <a:stretch>
              <a:fillRect/>
            </a:stretch>
          </p:blipFill>
          <p:spPr>
            <a:xfrm>
              <a:off x="2909457" y="4711834"/>
              <a:ext cx="130697" cy="146697"/>
            </a:xfrm>
            <a:prstGeom prst="rect">
              <a:avLst/>
            </a:prstGeom>
          </p:spPr>
        </p:pic>
        <p:pic>
          <p:nvPicPr>
            <p:cNvPr id="43" name="object 43"/>
            <p:cNvPicPr/>
            <p:nvPr/>
          </p:nvPicPr>
          <p:blipFill>
            <a:blip r:embed="rId22" cstate="email">
              <a:extLst>
                <a:ext uri="{28A0092B-C50C-407E-A947-70E740481C1C}">
                  <a14:useLocalDpi xmlns:a14="http://schemas.microsoft.com/office/drawing/2010/main"/>
                </a:ext>
              </a:extLst>
            </a:blip>
            <a:stretch>
              <a:fillRect/>
            </a:stretch>
          </p:blipFill>
          <p:spPr>
            <a:xfrm>
              <a:off x="3070778" y="4711832"/>
              <a:ext cx="122833" cy="143985"/>
            </a:xfrm>
            <a:prstGeom prst="rect">
              <a:avLst/>
            </a:prstGeom>
          </p:spPr>
        </p:pic>
        <p:pic>
          <p:nvPicPr>
            <p:cNvPr id="44" name="object 44"/>
            <p:cNvPicPr/>
            <p:nvPr/>
          </p:nvPicPr>
          <p:blipFill>
            <a:blip r:embed="rId23" cstate="email">
              <a:extLst>
                <a:ext uri="{28A0092B-C50C-407E-A947-70E740481C1C}">
                  <a14:useLocalDpi xmlns:a14="http://schemas.microsoft.com/office/drawing/2010/main"/>
                </a:ext>
              </a:extLst>
            </a:blip>
            <a:stretch>
              <a:fillRect/>
            </a:stretch>
          </p:blipFill>
          <p:spPr>
            <a:xfrm>
              <a:off x="3221268" y="4711835"/>
              <a:ext cx="289315" cy="146686"/>
            </a:xfrm>
            <a:prstGeom prst="rect">
              <a:avLst/>
            </a:prstGeom>
          </p:spPr>
        </p:pic>
        <p:sp>
          <p:nvSpPr>
            <p:cNvPr id="45" name="object 45"/>
            <p:cNvSpPr/>
            <p:nvPr/>
          </p:nvSpPr>
          <p:spPr>
            <a:xfrm>
              <a:off x="3534156" y="4657883"/>
              <a:ext cx="24130" cy="198120"/>
            </a:xfrm>
            <a:custGeom>
              <a:avLst/>
              <a:gdLst/>
              <a:ahLst/>
              <a:cxnLst/>
              <a:rect l="l" t="t" r="r" b="b"/>
              <a:pathLst>
                <a:path w="24129" h="198120">
                  <a:moveTo>
                    <a:pt x="23863" y="56400"/>
                  </a:moveTo>
                  <a:lnTo>
                    <a:pt x="0" y="56400"/>
                  </a:lnTo>
                  <a:lnTo>
                    <a:pt x="0" y="197929"/>
                  </a:lnTo>
                  <a:lnTo>
                    <a:pt x="23863" y="197929"/>
                  </a:lnTo>
                  <a:lnTo>
                    <a:pt x="23863" y="56400"/>
                  </a:lnTo>
                  <a:close/>
                </a:path>
                <a:path w="24129" h="198120">
                  <a:moveTo>
                    <a:pt x="23863" y="0"/>
                  </a:moveTo>
                  <a:lnTo>
                    <a:pt x="0" y="0"/>
                  </a:lnTo>
                  <a:lnTo>
                    <a:pt x="0" y="29832"/>
                  </a:lnTo>
                  <a:lnTo>
                    <a:pt x="23863" y="29832"/>
                  </a:lnTo>
                  <a:lnTo>
                    <a:pt x="23863" y="0"/>
                  </a:lnTo>
                  <a:close/>
                </a:path>
              </a:pathLst>
            </a:custGeom>
            <a:solidFill>
              <a:srgbClr val="272D2D"/>
            </a:solidFill>
          </p:spPr>
          <p:txBody>
            <a:bodyPr wrap="square" lIns="0" tIns="0" rIns="0" bIns="0" rtlCol="0"/>
            <a:lstStyle/>
            <a:p>
              <a:endParaRPr/>
            </a:p>
          </p:txBody>
        </p:sp>
        <p:pic>
          <p:nvPicPr>
            <p:cNvPr id="46" name="object 46"/>
            <p:cNvPicPr/>
            <p:nvPr/>
          </p:nvPicPr>
          <p:blipFill>
            <a:blip r:embed="rId24" cstate="email">
              <a:extLst>
                <a:ext uri="{28A0092B-C50C-407E-A947-70E740481C1C}">
                  <a14:useLocalDpi xmlns:a14="http://schemas.microsoft.com/office/drawing/2010/main"/>
                </a:ext>
              </a:extLst>
            </a:blip>
            <a:stretch>
              <a:fillRect/>
            </a:stretch>
          </p:blipFill>
          <p:spPr>
            <a:xfrm>
              <a:off x="3587041" y="4657883"/>
              <a:ext cx="265444" cy="200644"/>
            </a:xfrm>
            <a:prstGeom prst="rect">
              <a:avLst/>
            </a:prstGeom>
          </p:spPr>
        </p:pic>
      </p:grpSp>
      <p:grpSp>
        <p:nvGrpSpPr>
          <p:cNvPr id="47" name="object 47"/>
          <p:cNvGrpSpPr/>
          <p:nvPr/>
        </p:nvGrpSpPr>
        <p:grpSpPr>
          <a:xfrm>
            <a:off x="8196355" y="6973690"/>
            <a:ext cx="1090295" cy="299720"/>
            <a:chOff x="8196355" y="6973690"/>
            <a:chExt cx="1090295" cy="299720"/>
          </a:xfrm>
        </p:grpSpPr>
        <p:pic>
          <p:nvPicPr>
            <p:cNvPr id="48" name="object 48"/>
            <p:cNvPicPr/>
            <p:nvPr/>
          </p:nvPicPr>
          <p:blipFill>
            <a:blip r:embed="rId25" cstate="email">
              <a:extLst>
                <a:ext uri="{28A0092B-C50C-407E-A947-70E740481C1C}">
                  <a14:useLocalDpi xmlns:a14="http://schemas.microsoft.com/office/drawing/2010/main"/>
                </a:ext>
              </a:extLst>
            </a:blip>
            <a:stretch>
              <a:fillRect/>
            </a:stretch>
          </p:blipFill>
          <p:spPr>
            <a:xfrm>
              <a:off x="8196355" y="7025028"/>
              <a:ext cx="170204" cy="248065"/>
            </a:xfrm>
            <a:prstGeom prst="rect">
              <a:avLst/>
            </a:prstGeom>
          </p:spPr>
        </p:pic>
        <p:pic>
          <p:nvPicPr>
            <p:cNvPr id="49" name="object 49"/>
            <p:cNvPicPr/>
            <p:nvPr/>
          </p:nvPicPr>
          <p:blipFill>
            <a:blip r:embed="rId26" cstate="email">
              <a:extLst>
                <a:ext uri="{28A0092B-C50C-407E-A947-70E740481C1C}">
                  <a14:useLocalDpi xmlns:a14="http://schemas.microsoft.com/office/drawing/2010/main"/>
                </a:ext>
              </a:extLst>
            </a:blip>
            <a:stretch>
              <a:fillRect/>
            </a:stretch>
          </p:blipFill>
          <p:spPr>
            <a:xfrm>
              <a:off x="8390322" y="7021568"/>
              <a:ext cx="166068" cy="200182"/>
            </a:xfrm>
            <a:prstGeom prst="rect">
              <a:avLst/>
            </a:prstGeom>
          </p:spPr>
        </p:pic>
        <p:sp>
          <p:nvSpPr>
            <p:cNvPr id="50" name="object 50"/>
            <p:cNvSpPr/>
            <p:nvPr/>
          </p:nvSpPr>
          <p:spPr>
            <a:xfrm>
              <a:off x="8591539" y="7172148"/>
              <a:ext cx="38100" cy="50165"/>
            </a:xfrm>
            <a:custGeom>
              <a:avLst/>
              <a:gdLst/>
              <a:ahLst/>
              <a:cxnLst/>
              <a:rect l="l" t="t" r="r" b="b"/>
              <a:pathLst>
                <a:path w="38100" h="50165">
                  <a:moveTo>
                    <a:pt x="37894" y="0"/>
                  </a:moveTo>
                  <a:lnTo>
                    <a:pt x="0" y="0"/>
                  </a:lnTo>
                  <a:lnTo>
                    <a:pt x="0" y="49600"/>
                  </a:lnTo>
                  <a:lnTo>
                    <a:pt x="37894" y="49600"/>
                  </a:lnTo>
                  <a:lnTo>
                    <a:pt x="37894" y="0"/>
                  </a:lnTo>
                  <a:close/>
                </a:path>
              </a:pathLst>
            </a:custGeom>
            <a:solidFill>
              <a:srgbClr val="272D2D"/>
            </a:solidFill>
          </p:spPr>
          <p:txBody>
            <a:bodyPr wrap="square" lIns="0" tIns="0" rIns="0" bIns="0" rtlCol="0"/>
            <a:lstStyle/>
            <a:p>
              <a:endParaRPr/>
            </a:p>
          </p:txBody>
        </p:sp>
        <p:pic>
          <p:nvPicPr>
            <p:cNvPr id="51" name="object 51"/>
            <p:cNvPicPr/>
            <p:nvPr/>
          </p:nvPicPr>
          <p:blipFill>
            <a:blip r:embed="rId27" cstate="email">
              <a:extLst>
                <a:ext uri="{28A0092B-C50C-407E-A947-70E740481C1C}">
                  <a14:useLocalDpi xmlns:a14="http://schemas.microsoft.com/office/drawing/2010/main"/>
                </a:ext>
              </a:extLst>
            </a:blip>
            <a:stretch>
              <a:fillRect/>
            </a:stretch>
          </p:blipFill>
          <p:spPr>
            <a:xfrm>
              <a:off x="8664232" y="6977132"/>
              <a:ext cx="177785" cy="247720"/>
            </a:xfrm>
            <a:prstGeom prst="rect">
              <a:avLst/>
            </a:prstGeom>
          </p:spPr>
        </p:pic>
        <p:pic>
          <p:nvPicPr>
            <p:cNvPr id="52" name="object 52"/>
            <p:cNvPicPr/>
            <p:nvPr/>
          </p:nvPicPr>
          <p:blipFill>
            <a:blip r:embed="rId5" cstate="email">
              <a:extLst>
                <a:ext uri="{28A0092B-C50C-407E-A947-70E740481C1C}">
                  <a14:useLocalDpi xmlns:a14="http://schemas.microsoft.com/office/drawing/2010/main"/>
                </a:ext>
              </a:extLst>
            </a:blip>
            <a:stretch>
              <a:fillRect/>
            </a:stretch>
          </p:blipFill>
          <p:spPr>
            <a:xfrm>
              <a:off x="8872328" y="7025022"/>
              <a:ext cx="146770" cy="196726"/>
            </a:xfrm>
            <a:prstGeom prst="rect">
              <a:avLst/>
            </a:prstGeom>
          </p:spPr>
        </p:pic>
        <p:pic>
          <p:nvPicPr>
            <p:cNvPr id="53" name="object 53"/>
            <p:cNvPicPr/>
            <p:nvPr/>
          </p:nvPicPr>
          <p:blipFill>
            <a:blip r:embed="rId28" cstate="email">
              <a:extLst>
                <a:ext uri="{28A0092B-C50C-407E-A947-70E740481C1C}">
                  <a14:useLocalDpi xmlns:a14="http://schemas.microsoft.com/office/drawing/2010/main"/>
                </a:ext>
              </a:extLst>
            </a:blip>
            <a:stretch>
              <a:fillRect/>
            </a:stretch>
          </p:blipFill>
          <p:spPr>
            <a:xfrm>
              <a:off x="9039478" y="6973690"/>
              <a:ext cx="246581" cy="251500"/>
            </a:xfrm>
            <a:prstGeom prst="rect">
              <a:avLst/>
            </a:prstGeom>
          </p:spPr>
        </p:pic>
      </p:grpSp>
      <p:sp>
        <p:nvSpPr>
          <p:cNvPr id="54" name="object 54"/>
          <p:cNvSpPr/>
          <p:nvPr/>
        </p:nvSpPr>
        <p:spPr>
          <a:xfrm>
            <a:off x="8209415" y="7413355"/>
            <a:ext cx="24765" cy="193040"/>
          </a:xfrm>
          <a:custGeom>
            <a:avLst/>
            <a:gdLst/>
            <a:ahLst/>
            <a:cxnLst/>
            <a:rect l="l" t="t" r="r" b="b"/>
            <a:pathLst>
              <a:path w="24765" h="193040">
                <a:moveTo>
                  <a:pt x="24397" y="0"/>
                </a:moveTo>
                <a:lnTo>
                  <a:pt x="0" y="0"/>
                </a:lnTo>
                <a:lnTo>
                  <a:pt x="0" y="192517"/>
                </a:lnTo>
                <a:lnTo>
                  <a:pt x="24397" y="192517"/>
                </a:lnTo>
                <a:lnTo>
                  <a:pt x="24397" y="0"/>
                </a:lnTo>
                <a:close/>
              </a:path>
            </a:pathLst>
          </a:custGeom>
          <a:solidFill>
            <a:srgbClr val="272D2D"/>
          </a:solidFill>
        </p:spPr>
        <p:txBody>
          <a:bodyPr wrap="square" lIns="0" tIns="0" rIns="0" bIns="0" rtlCol="0"/>
          <a:lstStyle/>
          <a:p>
            <a:endParaRPr/>
          </a:p>
        </p:txBody>
      </p:sp>
      <p:grpSp>
        <p:nvGrpSpPr>
          <p:cNvPr id="55" name="object 55"/>
          <p:cNvGrpSpPr/>
          <p:nvPr/>
        </p:nvGrpSpPr>
        <p:grpSpPr>
          <a:xfrm>
            <a:off x="8279914" y="7412835"/>
            <a:ext cx="525145" cy="193040"/>
            <a:chOff x="8279914" y="7412835"/>
            <a:chExt cx="525145" cy="193040"/>
          </a:xfrm>
        </p:grpSpPr>
        <p:pic>
          <p:nvPicPr>
            <p:cNvPr id="56" name="object 56"/>
            <p:cNvPicPr/>
            <p:nvPr/>
          </p:nvPicPr>
          <p:blipFill>
            <a:blip r:embed="rId29" cstate="email">
              <a:extLst>
                <a:ext uri="{28A0092B-C50C-407E-A947-70E740481C1C}">
                  <a14:useLocalDpi xmlns:a14="http://schemas.microsoft.com/office/drawing/2010/main"/>
                </a:ext>
              </a:extLst>
            </a:blip>
            <a:stretch>
              <a:fillRect/>
            </a:stretch>
          </p:blipFill>
          <p:spPr>
            <a:xfrm>
              <a:off x="8279914" y="7413363"/>
              <a:ext cx="162686" cy="192507"/>
            </a:xfrm>
            <a:prstGeom prst="rect">
              <a:avLst/>
            </a:prstGeom>
          </p:spPr>
        </p:pic>
        <p:pic>
          <p:nvPicPr>
            <p:cNvPr id="57" name="object 57"/>
            <p:cNvPicPr/>
            <p:nvPr/>
          </p:nvPicPr>
          <p:blipFill>
            <a:blip r:embed="rId30" cstate="email">
              <a:extLst>
                <a:ext uri="{28A0092B-C50C-407E-A947-70E740481C1C}">
                  <a14:useLocalDpi xmlns:a14="http://schemas.microsoft.com/office/drawing/2010/main"/>
                </a:ext>
              </a:extLst>
            </a:blip>
            <a:stretch>
              <a:fillRect/>
            </a:stretch>
          </p:blipFill>
          <p:spPr>
            <a:xfrm>
              <a:off x="8468345" y="7413359"/>
              <a:ext cx="178685" cy="192517"/>
            </a:xfrm>
            <a:prstGeom prst="rect">
              <a:avLst/>
            </a:prstGeom>
          </p:spPr>
        </p:pic>
        <p:sp>
          <p:nvSpPr>
            <p:cNvPr id="58" name="object 58"/>
            <p:cNvSpPr/>
            <p:nvPr/>
          </p:nvSpPr>
          <p:spPr>
            <a:xfrm>
              <a:off x="8673059" y="7412843"/>
              <a:ext cx="132080" cy="193040"/>
            </a:xfrm>
            <a:custGeom>
              <a:avLst/>
              <a:gdLst/>
              <a:ahLst/>
              <a:cxnLst/>
              <a:rect l="l" t="t" r="r" b="b"/>
              <a:pathLst>
                <a:path w="132079" h="193040">
                  <a:moveTo>
                    <a:pt x="131775" y="171450"/>
                  </a:moveTo>
                  <a:lnTo>
                    <a:pt x="24396" y="171450"/>
                  </a:lnTo>
                  <a:lnTo>
                    <a:pt x="24396" y="0"/>
                  </a:lnTo>
                  <a:lnTo>
                    <a:pt x="0" y="0"/>
                  </a:lnTo>
                  <a:lnTo>
                    <a:pt x="0" y="171450"/>
                  </a:lnTo>
                  <a:lnTo>
                    <a:pt x="0" y="193040"/>
                  </a:lnTo>
                  <a:lnTo>
                    <a:pt x="131775" y="193040"/>
                  </a:lnTo>
                  <a:lnTo>
                    <a:pt x="131775" y="171450"/>
                  </a:lnTo>
                  <a:close/>
                </a:path>
              </a:pathLst>
            </a:custGeom>
            <a:solidFill>
              <a:srgbClr val="272D2D"/>
            </a:solidFill>
          </p:spPr>
          <p:txBody>
            <a:bodyPr wrap="square" lIns="0" tIns="0" rIns="0" bIns="0" rtlCol="0"/>
            <a:lstStyle/>
            <a:p>
              <a:endParaRPr/>
            </a:p>
          </p:txBody>
        </p:sp>
      </p:grpSp>
      <p:grpSp>
        <p:nvGrpSpPr>
          <p:cNvPr id="59" name="object 59"/>
          <p:cNvGrpSpPr/>
          <p:nvPr/>
        </p:nvGrpSpPr>
        <p:grpSpPr>
          <a:xfrm>
            <a:off x="8891878" y="7407940"/>
            <a:ext cx="687070" cy="200660"/>
            <a:chOff x="8891878" y="7407940"/>
            <a:chExt cx="687070" cy="200660"/>
          </a:xfrm>
        </p:grpSpPr>
        <p:pic>
          <p:nvPicPr>
            <p:cNvPr id="60" name="object 60"/>
            <p:cNvPicPr/>
            <p:nvPr/>
          </p:nvPicPr>
          <p:blipFill>
            <a:blip r:embed="rId7" cstate="email">
              <a:extLst>
                <a:ext uri="{28A0092B-C50C-407E-A947-70E740481C1C}">
                  <a14:useLocalDpi xmlns:a14="http://schemas.microsoft.com/office/drawing/2010/main"/>
                </a:ext>
              </a:extLst>
            </a:blip>
            <a:stretch>
              <a:fillRect/>
            </a:stretch>
          </p:blipFill>
          <p:spPr>
            <a:xfrm>
              <a:off x="8891878" y="7413360"/>
              <a:ext cx="147775" cy="192517"/>
            </a:xfrm>
            <a:prstGeom prst="rect">
              <a:avLst/>
            </a:prstGeom>
          </p:spPr>
        </p:pic>
        <p:pic>
          <p:nvPicPr>
            <p:cNvPr id="61" name="object 61"/>
            <p:cNvPicPr/>
            <p:nvPr/>
          </p:nvPicPr>
          <p:blipFill>
            <a:blip r:embed="rId31" cstate="email">
              <a:extLst>
                <a:ext uri="{28A0092B-C50C-407E-A947-70E740481C1C}">
                  <a14:useLocalDpi xmlns:a14="http://schemas.microsoft.com/office/drawing/2010/main"/>
                </a:ext>
              </a:extLst>
            </a:blip>
            <a:stretch>
              <a:fillRect/>
            </a:stretch>
          </p:blipFill>
          <p:spPr>
            <a:xfrm>
              <a:off x="9058898" y="7461898"/>
              <a:ext cx="130697" cy="146697"/>
            </a:xfrm>
            <a:prstGeom prst="rect">
              <a:avLst/>
            </a:prstGeom>
          </p:spPr>
        </p:pic>
        <p:pic>
          <p:nvPicPr>
            <p:cNvPr id="62" name="object 62"/>
            <p:cNvPicPr/>
            <p:nvPr/>
          </p:nvPicPr>
          <p:blipFill>
            <a:blip r:embed="rId32" cstate="email">
              <a:extLst>
                <a:ext uri="{28A0092B-C50C-407E-A947-70E740481C1C}">
                  <a14:useLocalDpi xmlns:a14="http://schemas.microsoft.com/office/drawing/2010/main"/>
                </a:ext>
              </a:extLst>
            </a:blip>
            <a:stretch>
              <a:fillRect/>
            </a:stretch>
          </p:blipFill>
          <p:spPr>
            <a:xfrm>
              <a:off x="9220763" y="7407940"/>
              <a:ext cx="150217" cy="199836"/>
            </a:xfrm>
            <a:prstGeom prst="rect">
              <a:avLst/>
            </a:prstGeom>
          </p:spPr>
        </p:pic>
        <p:sp>
          <p:nvSpPr>
            <p:cNvPr id="63" name="object 63"/>
            <p:cNvSpPr/>
            <p:nvPr/>
          </p:nvSpPr>
          <p:spPr>
            <a:xfrm>
              <a:off x="9393200" y="7407954"/>
              <a:ext cx="24130" cy="198120"/>
            </a:xfrm>
            <a:custGeom>
              <a:avLst/>
              <a:gdLst/>
              <a:ahLst/>
              <a:cxnLst/>
              <a:rect l="l" t="t" r="r" b="b"/>
              <a:pathLst>
                <a:path w="24129" h="198120">
                  <a:moveTo>
                    <a:pt x="23863" y="56388"/>
                  </a:moveTo>
                  <a:lnTo>
                    <a:pt x="0" y="56388"/>
                  </a:lnTo>
                  <a:lnTo>
                    <a:pt x="0" y="197929"/>
                  </a:lnTo>
                  <a:lnTo>
                    <a:pt x="23863" y="197929"/>
                  </a:lnTo>
                  <a:lnTo>
                    <a:pt x="23863" y="56388"/>
                  </a:lnTo>
                  <a:close/>
                </a:path>
                <a:path w="24129" h="198120">
                  <a:moveTo>
                    <a:pt x="23863" y="0"/>
                  </a:moveTo>
                  <a:lnTo>
                    <a:pt x="0" y="0"/>
                  </a:lnTo>
                  <a:lnTo>
                    <a:pt x="0" y="29819"/>
                  </a:lnTo>
                  <a:lnTo>
                    <a:pt x="23863" y="29819"/>
                  </a:lnTo>
                  <a:lnTo>
                    <a:pt x="23863" y="0"/>
                  </a:lnTo>
                  <a:close/>
                </a:path>
              </a:pathLst>
            </a:custGeom>
            <a:solidFill>
              <a:srgbClr val="272D2D"/>
            </a:solidFill>
          </p:spPr>
          <p:txBody>
            <a:bodyPr wrap="square" lIns="0" tIns="0" rIns="0" bIns="0" rtlCol="0"/>
            <a:lstStyle/>
            <a:p>
              <a:endParaRPr/>
            </a:p>
          </p:txBody>
        </p:sp>
        <p:pic>
          <p:nvPicPr>
            <p:cNvPr id="64" name="object 64"/>
            <p:cNvPicPr/>
            <p:nvPr/>
          </p:nvPicPr>
          <p:blipFill>
            <a:blip r:embed="rId33" cstate="email">
              <a:extLst>
                <a:ext uri="{28A0092B-C50C-407E-A947-70E740481C1C}">
                  <a14:useLocalDpi xmlns:a14="http://schemas.microsoft.com/office/drawing/2010/main"/>
                </a:ext>
              </a:extLst>
            </a:blip>
            <a:stretch>
              <a:fillRect/>
            </a:stretch>
          </p:blipFill>
          <p:spPr>
            <a:xfrm>
              <a:off x="9446083" y="7461894"/>
              <a:ext cx="132592" cy="146697"/>
            </a:xfrm>
            <a:prstGeom prst="rect">
              <a:avLst/>
            </a:prstGeom>
          </p:spPr>
        </p:pic>
      </p:grpSp>
      <p:pic>
        <p:nvPicPr>
          <p:cNvPr id="65" name="object 65"/>
          <p:cNvPicPr/>
          <p:nvPr/>
        </p:nvPicPr>
        <p:blipFill>
          <a:blip r:embed="rId34" cstate="email">
            <a:extLst>
              <a:ext uri="{28A0092B-C50C-407E-A947-70E740481C1C}">
                <a14:useLocalDpi xmlns:a14="http://schemas.microsoft.com/office/drawing/2010/main"/>
              </a:ext>
            </a:extLst>
          </a:blip>
          <a:stretch>
            <a:fillRect/>
          </a:stretch>
        </p:blipFill>
        <p:spPr>
          <a:xfrm>
            <a:off x="9662997" y="7412013"/>
            <a:ext cx="456338" cy="196582"/>
          </a:xfrm>
          <a:prstGeom prst="rect">
            <a:avLst/>
          </a:prstGeom>
        </p:spPr>
      </p:pic>
      <p:grpSp>
        <p:nvGrpSpPr>
          <p:cNvPr id="66" name="object 66"/>
          <p:cNvGrpSpPr/>
          <p:nvPr/>
        </p:nvGrpSpPr>
        <p:grpSpPr>
          <a:xfrm>
            <a:off x="9202336" y="7792070"/>
            <a:ext cx="607060" cy="200660"/>
            <a:chOff x="9202336" y="7792070"/>
            <a:chExt cx="607060" cy="200660"/>
          </a:xfrm>
        </p:grpSpPr>
        <p:pic>
          <p:nvPicPr>
            <p:cNvPr id="67" name="object 67"/>
            <p:cNvPicPr/>
            <p:nvPr/>
          </p:nvPicPr>
          <p:blipFill>
            <a:blip r:embed="rId35" cstate="email">
              <a:extLst>
                <a:ext uri="{28A0092B-C50C-407E-A947-70E740481C1C}">
                  <a14:useLocalDpi xmlns:a14="http://schemas.microsoft.com/office/drawing/2010/main"/>
                </a:ext>
              </a:extLst>
            </a:blip>
            <a:stretch>
              <a:fillRect/>
            </a:stretch>
          </p:blipFill>
          <p:spPr>
            <a:xfrm>
              <a:off x="9202336" y="7796959"/>
              <a:ext cx="276291" cy="195743"/>
            </a:xfrm>
            <a:prstGeom prst="rect">
              <a:avLst/>
            </a:prstGeom>
          </p:spPr>
        </p:pic>
        <p:pic>
          <p:nvPicPr>
            <p:cNvPr id="68" name="object 68"/>
            <p:cNvPicPr/>
            <p:nvPr/>
          </p:nvPicPr>
          <p:blipFill>
            <a:blip r:embed="rId36" cstate="email">
              <a:extLst>
                <a:ext uri="{28A0092B-C50C-407E-A947-70E740481C1C}">
                  <a14:useLocalDpi xmlns:a14="http://schemas.microsoft.com/office/drawing/2010/main"/>
                </a:ext>
              </a:extLst>
            </a:blip>
            <a:stretch>
              <a:fillRect/>
            </a:stretch>
          </p:blipFill>
          <p:spPr>
            <a:xfrm>
              <a:off x="9510892" y="7846014"/>
              <a:ext cx="122833" cy="143985"/>
            </a:xfrm>
            <a:prstGeom prst="rect">
              <a:avLst/>
            </a:prstGeom>
          </p:spPr>
        </p:pic>
        <p:pic>
          <p:nvPicPr>
            <p:cNvPr id="69" name="object 69"/>
            <p:cNvPicPr/>
            <p:nvPr/>
          </p:nvPicPr>
          <p:blipFill>
            <a:blip r:embed="rId37" cstate="email">
              <a:extLst>
                <a:ext uri="{28A0092B-C50C-407E-A947-70E740481C1C}">
                  <a14:useLocalDpi xmlns:a14="http://schemas.microsoft.com/office/drawing/2010/main"/>
                </a:ext>
              </a:extLst>
            </a:blip>
            <a:stretch>
              <a:fillRect/>
            </a:stretch>
          </p:blipFill>
          <p:spPr>
            <a:xfrm>
              <a:off x="9661655" y="7792070"/>
              <a:ext cx="147503" cy="200632"/>
            </a:xfrm>
            <a:prstGeom prst="rect">
              <a:avLst/>
            </a:prstGeom>
          </p:spPr>
        </p:pic>
      </p:grpSp>
      <p:grpSp>
        <p:nvGrpSpPr>
          <p:cNvPr id="70" name="object 70"/>
          <p:cNvGrpSpPr/>
          <p:nvPr/>
        </p:nvGrpSpPr>
        <p:grpSpPr>
          <a:xfrm>
            <a:off x="7900309" y="7792068"/>
            <a:ext cx="1192530" cy="403860"/>
            <a:chOff x="7900309" y="7792068"/>
            <a:chExt cx="1192530" cy="403860"/>
          </a:xfrm>
        </p:grpSpPr>
        <p:pic>
          <p:nvPicPr>
            <p:cNvPr id="71" name="object 71"/>
            <p:cNvPicPr/>
            <p:nvPr/>
          </p:nvPicPr>
          <p:blipFill>
            <a:blip r:embed="rId38" cstate="email">
              <a:extLst>
                <a:ext uri="{28A0092B-C50C-407E-A947-70E740481C1C}">
                  <a14:useLocalDpi xmlns:a14="http://schemas.microsoft.com/office/drawing/2010/main"/>
                </a:ext>
              </a:extLst>
            </a:blip>
            <a:stretch>
              <a:fillRect/>
            </a:stretch>
          </p:blipFill>
          <p:spPr>
            <a:xfrm>
              <a:off x="8196941" y="7796133"/>
              <a:ext cx="168916" cy="195219"/>
            </a:xfrm>
            <a:prstGeom prst="rect">
              <a:avLst/>
            </a:prstGeom>
          </p:spPr>
        </p:pic>
        <p:sp>
          <p:nvSpPr>
            <p:cNvPr id="72" name="object 72"/>
            <p:cNvSpPr/>
            <p:nvPr/>
          </p:nvSpPr>
          <p:spPr>
            <a:xfrm>
              <a:off x="8399196" y="7801298"/>
              <a:ext cx="548640" cy="191770"/>
            </a:xfrm>
            <a:custGeom>
              <a:avLst/>
              <a:gdLst/>
              <a:ahLst/>
              <a:cxnLst/>
              <a:rect l="l" t="t" r="r" b="b"/>
              <a:pathLst>
                <a:path w="548640" h="191770">
                  <a:moveTo>
                    <a:pt x="74841" y="46355"/>
                  </a:moveTo>
                  <a:lnTo>
                    <a:pt x="73926" y="46177"/>
                  </a:lnTo>
                  <a:lnTo>
                    <a:pt x="66979" y="46075"/>
                  </a:lnTo>
                  <a:lnTo>
                    <a:pt x="60299" y="47129"/>
                  </a:lnTo>
                  <a:lnTo>
                    <a:pt x="26187" y="72999"/>
                  </a:lnTo>
                  <a:lnTo>
                    <a:pt x="22237" y="79971"/>
                  </a:lnTo>
                  <a:lnTo>
                    <a:pt x="22237" y="47155"/>
                  </a:lnTo>
                  <a:lnTo>
                    <a:pt x="0" y="47155"/>
                  </a:lnTo>
                  <a:lnTo>
                    <a:pt x="0" y="188709"/>
                  </a:lnTo>
                  <a:lnTo>
                    <a:pt x="23876" y="188709"/>
                  </a:lnTo>
                  <a:lnTo>
                    <a:pt x="23876" y="101396"/>
                  </a:lnTo>
                  <a:lnTo>
                    <a:pt x="27216" y="94094"/>
                  </a:lnTo>
                  <a:lnTo>
                    <a:pt x="58000" y="70624"/>
                  </a:lnTo>
                  <a:lnTo>
                    <a:pt x="74841" y="68046"/>
                  </a:lnTo>
                  <a:lnTo>
                    <a:pt x="74841" y="46355"/>
                  </a:lnTo>
                  <a:close/>
                </a:path>
                <a:path w="548640" h="191770">
                  <a:moveTo>
                    <a:pt x="228574" y="118198"/>
                  </a:moveTo>
                  <a:lnTo>
                    <a:pt x="216992" y="77533"/>
                  </a:lnTo>
                  <a:lnTo>
                    <a:pt x="204177" y="62357"/>
                  </a:lnTo>
                  <a:lnTo>
                    <a:pt x="204177" y="110705"/>
                  </a:lnTo>
                  <a:lnTo>
                    <a:pt x="204076" y="125895"/>
                  </a:lnTo>
                  <a:lnTo>
                    <a:pt x="186016" y="160286"/>
                  </a:lnTo>
                  <a:lnTo>
                    <a:pt x="163512" y="170802"/>
                  </a:lnTo>
                  <a:lnTo>
                    <a:pt x="150495" y="170802"/>
                  </a:lnTo>
                  <a:lnTo>
                    <a:pt x="116192" y="145415"/>
                  </a:lnTo>
                  <a:lnTo>
                    <a:pt x="110083" y="125895"/>
                  </a:lnTo>
                  <a:lnTo>
                    <a:pt x="110147" y="110705"/>
                  </a:lnTo>
                  <a:lnTo>
                    <a:pt x="128041" y="76136"/>
                  </a:lnTo>
                  <a:lnTo>
                    <a:pt x="150495" y="65328"/>
                  </a:lnTo>
                  <a:lnTo>
                    <a:pt x="163512" y="65328"/>
                  </a:lnTo>
                  <a:lnTo>
                    <a:pt x="198069" y="91046"/>
                  </a:lnTo>
                  <a:lnTo>
                    <a:pt x="204177" y="110705"/>
                  </a:lnTo>
                  <a:lnTo>
                    <a:pt x="204177" y="62357"/>
                  </a:lnTo>
                  <a:lnTo>
                    <a:pt x="164706" y="45097"/>
                  </a:lnTo>
                  <a:lnTo>
                    <a:pt x="156997" y="44729"/>
                  </a:lnTo>
                  <a:lnTo>
                    <a:pt x="149301" y="45097"/>
                  </a:lnTo>
                  <a:lnTo>
                    <a:pt x="110528" y="61925"/>
                  </a:lnTo>
                  <a:lnTo>
                    <a:pt x="88658" y="96761"/>
                  </a:lnTo>
                  <a:lnTo>
                    <a:pt x="85686" y="118198"/>
                  </a:lnTo>
                  <a:lnTo>
                    <a:pt x="86004" y="125336"/>
                  </a:lnTo>
                  <a:lnTo>
                    <a:pt x="100926" y="164236"/>
                  </a:lnTo>
                  <a:lnTo>
                    <a:pt x="134607" y="188061"/>
                  </a:lnTo>
                  <a:lnTo>
                    <a:pt x="156997" y="191414"/>
                  </a:lnTo>
                  <a:lnTo>
                    <a:pt x="164820" y="191046"/>
                  </a:lnTo>
                  <a:lnTo>
                    <a:pt x="203809" y="174218"/>
                  </a:lnTo>
                  <a:lnTo>
                    <a:pt x="207378" y="170802"/>
                  </a:lnTo>
                  <a:lnTo>
                    <a:pt x="208788" y="169456"/>
                  </a:lnTo>
                  <a:lnTo>
                    <a:pt x="227228" y="132765"/>
                  </a:lnTo>
                  <a:lnTo>
                    <a:pt x="228257" y="125336"/>
                  </a:lnTo>
                  <a:lnTo>
                    <a:pt x="228574" y="118198"/>
                  </a:lnTo>
                  <a:close/>
                </a:path>
                <a:path w="548640" h="191770">
                  <a:moveTo>
                    <a:pt x="453097" y="47167"/>
                  </a:moveTo>
                  <a:lnTo>
                    <a:pt x="430047" y="47167"/>
                  </a:lnTo>
                  <a:lnTo>
                    <a:pt x="381508" y="165112"/>
                  </a:lnTo>
                  <a:lnTo>
                    <a:pt x="357644" y="106286"/>
                  </a:lnTo>
                  <a:lnTo>
                    <a:pt x="381774" y="47447"/>
                  </a:lnTo>
                  <a:lnTo>
                    <a:pt x="361988" y="47447"/>
                  </a:lnTo>
                  <a:lnTo>
                    <a:pt x="344639" y="92722"/>
                  </a:lnTo>
                  <a:lnTo>
                    <a:pt x="327279" y="47447"/>
                  </a:lnTo>
                  <a:lnTo>
                    <a:pt x="307479" y="47447"/>
                  </a:lnTo>
                  <a:lnTo>
                    <a:pt x="331889" y="106286"/>
                  </a:lnTo>
                  <a:lnTo>
                    <a:pt x="308025" y="165112"/>
                  </a:lnTo>
                  <a:lnTo>
                    <a:pt x="259219" y="47167"/>
                  </a:lnTo>
                  <a:lnTo>
                    <a:pt x="236448" y="47167"/>
                  </a:lnTo>
                  <a:lnTo>
                    <a:pt x="296646" y="188709"/>
                  </a:lnTo>
                  <a:lnTo>
                    <a:pt x="316433" y="188709"/>
                  </a:lnTo>
                  <a:lnTo>
                    <a:pt x="344639" y="119570"/>
                  </a:lnTo>
                  <a:lnTo>
                    <a:pt x="373100" y="188709"/>
                  </a:lnTo>
                  <a:lnTo>
                    <a:pt x="392899" y="188709"/>
                  </a:lnTo>
                  <a:lnTo>
                    <a:pt x="453097" y="47167"/>
                  </a:lnTo>
                  <a:close/>
                </a:path>
                <a:path w="548640" h="191770">
                  <a:moveTo>
                    <a:pt x="548525" y="181660"/>
                  </a:moveTo>
                  <a:lnTo>
                    <a:pt x="542836" y="162674"/>
                  </a:lnTo>
                  <a:lnTo>
                    <a:pt x="541388" y="163588"/>
                  </a:lnTo>
                  <a:lnTo>
                    <a:pt x="538721" y="164795"/>
                  </a:lnTo>
                  <a:lnTo>
                    <a:pt x="530948" y="167881"/>
                  </a:lnTo>
                  <a:lnTo>
                    <a:pt x="526656" y="168643"/>
                  </a:lnTo>
                  <a:lnTo>
                    <a:pt x="517804" y="168643"/>
                  </a:lnTo>
                  <a:lnTo>
                    <a:pt x="514184" y="167462"/>
                  </a:lnTo>
                  <a:lnTo>
                    <a:pt x="508038" y="162763"/>
                  </a:lnTo>
                  <a:lnTo>
                    <a:pt x="506323" y="158965"/>
                  </a:lnTo>
                  <a:lnTo>
                    <a:pt x="505968" y="153733"/>
                  </a:lnTo>
                  <a:lnTo>
                    <a:pt x="505968" y="65874"/>
                  </a:lnTo>
                  <a:lnTo>
                    <a:pt x="537679" y="65874"/>
                  </a:lnTo>
                  <a:lnTo>
                    <a:pt x="537679" y="47155"/>
                  </a:lnTo>
                  <a:lnTo>
                    <a:pt x="505968" y="47155"/>
                  </a:lnTo>
                  <a:lnTo>
                    <a:pt x="505968" y="0"/>
                  </a:lnTo>
                  <a:lnTo>
                    <a:pt x="482104" y="0"/>
                  </a:lnTo>
                  <a:lnTo>
                    <a:pt x="482104" y="47155"/>
                  </a:lnTo>
                  <a:lnTo>
                    <a:pt x="462851" y="47155"/>
                  </a:lnTo>
                  <a:lnTo>
                    <a:pt x="462851" y="65874"/>
                  </a:lnTo>
                  <a:lnTo>
                    <a:pt x="482104" y="65874"/>
                  </a:lnTo>
                  <a:lnTo>
                    <a:pt x="482104" y="171170"/>
                  </a:lnTo>
                  <a:lnTo>
                    <a:pt x="485267" y="178625"/>
                  </a:lnTo>
                  <a:lnTo>
                    <a:pt x="497916" y="188214"/>
                  </a:lnTo>
                  <a:lnTo>
                    <a:pt x="505421" y="190614"/>
                  </a:lnTo>
                  <a:lnTo>
                    <a:pt x="517893" y="190614"/>
                  </a:lnTo>
                  <a:lnTo>
                    <a:pt x="521563" y="190284"/>
                  </a:lnTo>
                  <a:lnTo>
                    <a:pt x="528599" y="189014"/>
                  </a:lnTo>
                  <a:lnTo>
                    <a:pt x="531863" y="188214"/>
                  </a:lnTo>
                  <a:lnTo>
                    <a:pt x="540486" y="185229"/>
                  </a:lnTo>
                  <a:lnTo>
                    <a:pt x="548525" y="181660"/>
                  </a:lnTo>
                  <a:close/>
                </a:path>
              </a:pathLst>
            </a:custGeom>
            <a:solidFill>
              <a:srgbClr val="272D2D"/>
            </a:solidFill>
          </p:spPr>
          <p:txBody>
            <a:bodyPr wrap="square" lIns="0" tIns="0" rIns="0" bIns="0" rtlCol="0"/>
            <a:lstStyle/>
            <a:p>
              <a:endParaRPr/>
            </a:p>
          </p:txBody>
        </p:sp>
        <p:pic>
          <p:nvPicPr>
            <p:cNvPr id="73" name="object 73"/>
            <p:cNvPicPr/>
            <p:nvPr/>
          </p:nvPicPr>
          <p:blipFill>
            <a:blip r:embed="rId39" cstate="email">
              <a:extLst>
                <a:ext uri="{28A0092B-C50C-407E-A947-70E740481C1C}">
                  <a14:useLocalDpi xmlns:a14="http://schemas.microsoft.com/office/drawing/2010/main"/>
                </a:ext>
              </a:extLst>
            </a:blip>
            <a:stretch>
              <a:fillRect/>
            </a:stretch>
          </p:blipFill>
          <p:spPr>
            <a:xfrm>
              <a:off x="8969964" y="7792068"/>
              <a:ext cx="122833" cy="197931"/>
            </a:xfrm>
            <a:prstGeom prst="rect">
              <a:avLst/>
            </a:prstGeom>
          </p:spPr>
        </p:pic>
        <p:sp>
          <p:nvSpPr>
            <p:cNvPr id="74" name="object 74"/>
            <p:cNvSpPr/>
            <p:nvPr/>
          </p:nvSpPr>
          <p:spPr>
            <a:xfrm>
              <a:off x="7933014" y="7916572"/>
              <a:ext cx="944244" cy="279400"/>
            </a:xfrm>
            <a:custGeom>
              <a:avLst/>
              <a:gdLst/>
              <a:ahLst/>
              <a:cxnLst/>
              <a:rect l="l" t="t" r="r" b="b"/>
              <a:pathLst>
                <a:path w="944245" h="279400">
                  <a:moveTo>
                    <a:pt x="11067" y="0"/>
                  </a:moveTo>
                  <a:lnTo>
                    <a:pt x="0" y="11067"/>
                  </a:lnTo>
                  <a:lnTo>
                    <a:pt x="267949" y="279038"/>
                  </a:lnTo>
                  <a:lnTo>
                    <a:pt x="474225" y="276112"/>
                  </a:lnTo>
                  <a:lnTo>
                    <a:pt x="616436" y="274793"/>
                  </a:lnTo>
                  <a:lnTo>
                    <a:pt x="688672" y="274430"/>
                  </a:lnTo>
                  <a:lnTo>
                    <a:pt x="757679" y="274375"/>
                  </a:lnTo>
                  <a:lnTo>
                    <a:pt x="820470" y="274713"/>
                  </a:lnTo>
                  <a:lnTo>
                    <a:pt x="874058" y="275526"/>
                  </a:lnTo>
                  <a:lnTo>
                    <a:pt x="915456" y="276898"/>
                  </a:lnTo>
                  <a:lnTo>
                    <a:pt x="941678" y="278912"/>
                  </a:lnTo>
                  <a:lnTo>
                    <a:pt x="943751" y="263374"/>
                  </a:lnTo>
                  <a:lnTo>
                    <a:pt x="879341" y="259979"/>
                  </a:lnTo>
                  <a:lnTo>
                    <a:pt x="828840" y="259114"/>
                  </a:lnTo>
                  <a:lnTo>
                    <a:pt x="769617" y="258706"/>
                  </a:lnTo>
                  <a:lnTo>
                    <a:pt x="704280" y="258679"/>
                  </a:lnTo>
                  <a:lnTo>
                    <a:pt x="635436" y="258959"/>
                  </a:lnTo>
                  <a:lnTo>
                    <a:pt x="565692" y="259471"/>
                  </a:lnTo>
                  <a:lnTo>
                    <a:pt x="433933" y="260898"/>
                  </a:lnTo>
                  <a:lnTo>
                    <a:pt x="274326" y="263269"/>
                  </a:lnTo>
                  <a:lnTo>
                    <a:pt x="11067" y="0"/>
                  </a:lnTo>
                  <a:close/>
                </a:path>
              </a:pathLst>
            </a:custGeom>
            <a:solidFill>
              <a:srgbClr val="272D2D"/>
            </a:solidFill>
          </p:spPr>
          <p:txBody>
            <a:bodyPr wrap="square" lIns="0" tIns="0" rIns="0" bIns="0" rtlCol="0"/>
            <a:lstStyle/>
            <a:p>
              <a:endParaRPr/>
            </a:p>
          </p:txBody>
        </p:sp>
        <p:pic>
          <p:nvPicPr>
            <p:cNvPr id="75" name="object 75"/>
            <p:cNvPicPr/>
            <p:nvPr/>
          </p:nvPicPr>
          <p:blipFill>
            <a:blip r:embed="rId40" cstate="email">
              <a:extLst>
                <a:ext uri="{28A0092B-C50C-407E-A947-70E740481C1C}">
                  <a14:useLocalDpi xmlns:a14="http://schemas.microsoft.com/office/drawing/2010/main"/>
                </a:ext>
              </a:extLst>
            </a:blip>
            <a:stretch>
              <a:fillRect/>
            </a:stretch>
          </p:blipFill>
          <p:spPr>
            <a:xfrm>
              <a:off x="7900309" y="7883874"/>
              <a:ext cx="76479" cy="76479"/>
            </a:xfrm>
            <a:prstGeom prst="rect">
              <a:avLst/>
            </a:prstGeom>
          </p:spPr>
        </p:pic>
      </p:grpSp>
      <p:pic>
        <p:nvPicPr>
          <p:cNvPr id="76" name="object 76"/>
          <p:cNvPicPr/>
          <p:nvPr/>
        </p:nvPicPr>
        <p:blipFill>
          <a:blip r:embed="rId41" cstate="email">
            <a:extLst>
              <a:ext uri="{28A0092B-C50C-407E-A947-70E740481C1C}">
                <a14:useLocalDpi xmlns:a14="http://schemas.microsoft.com/office/drawing/2010/main"/>
              </a:ext>
            </a:extLst>
          </a:blip>
          <a:stretch>
            <a:fillRect/>
          </a:stretch>
        </p:blipFill>
        <p:spPr>
          <a:xfrm>
            <a:off x="8164062" y="6122541"/>
            <a:ext cx="2244094" cy="581390"/>
          </a:xfrm>
          <a:prstGeom prst="rect">
            <a:avLst/>
          </a:prstGeom>
        </p:spPr>
      </p:pic>
      <p:grpSp>
        <p:nvGrpSpPr>
          <p:cNvPr id="77" name="object 77"/>
          <p:cNvGrpSpPr/>
          <p:nvPr/>
        </p:nvGrpSpPr>
        <p:grpSpPr>
          <a:xfrm>
            <a:off x="577238" y="5015824"/>
            <a:ext cx="7217409" cy="4690745"/>
            <a:chOff x="577238" y="5015824"/>
            <a:chExt cx="7217409" cy="4690745"/>
          </a:xfrm>
        </p:grpSpPr>
        <p:sp>
          <p:nvSpPr>
            <p:cNvPr id="78" name="object 78"/>
            <p:cNvSpPr/>
            <p:nvPr/>
          </p:nvSpPr>
          <p:spPr>
            <a:xfrm>
              <a:off x="3432357" y="5036019"/>
              <a:ext cx="1994535" cy="1580515"/>
            </a:xfrm>
            <a:custGeom>
              <a:avLst/>
              <a:gdLst/>
              <a:ahLst/>
              <a:cxnLst/>
              <a:rect l="l" t="t" r="r" b="b"/>
              <a:pathLst>
                <a:path w="1994535" h="1580515">
                  <a:moveTo>
                    <a:pt x="1993949" y="0"/>
                  </a:moveTo>
                  <a:lnTo>
                    <a:pt x="1943837" y="1167"/>
                  </a:lnTo>
                  <a:lnTo>
                    <a:pt x="1893967" y="3350"/>
                  </a:lnTo>
                  <a:lnTo>
                    <a:pt x="1844349" y="6541"/>
                  </a:lnTo>
                  <a:lnTo>
                    <a:pt x="1794994" y="10735"/>
                  </a:lnTo>
                  <a:lnTo>
                    <a:pt x="1745914" y="15924"/>
                  </a:lnTo>
                  <a:lnTo>
                    <a:pt x="1697119" y="22102"/>
                  </a:lnTo>
                  <a:lnTo>
                    <a:pt x="1648621" y="29263"/>
                  </a:lnTo>
                  <a:lnTo>
                    <a:pt x="1600430" y="37401"/>
                  </a:lnTo>
                  <a:lnTo>
                    <a:pt x="1552558" y="46507"/>
                  </a:lnTo>
                  <a:lnTo>
                    <a:pt x="1505016" y="56577"/>
                  </a:lnTo>
                  <a:lnTo>
                    <a:pt x="1457813" y="67604"/>
                  </a:lnTo>
                  <a:lnTo>
                    <a:pt x="1410963" y="79580"/>
                  </a:lnTo>
                  <a:lnTo>
                    <a:pt x="1364475" y="92501"/>
                  </a:lnTo>
                  <a:lnTo>
                    <a:pt x="1318360" y="106358"/>
                  </a:lnTo>
                  <a:lnTo>
                    <a:pt x="1272630" y="121146"/>
                  </a:lnTo>
                  <a:lnTo>
                    <a:pt x="1227296" y="136858"/>
                  </a:lnTo>
                  <a:lnTo>
                    <a:pt x="1182369" y="153487"/>
                  </a:lnTo>
                  <a:lnTo>
                    <a:pt x="1137859" y="171028"/>
                  </a:lnTo>
                  <a:lnTo>
                    <a:pt x="1093778" y="189473"/>
                  </a:lnTo>
                  <a:lnTo>
                    <a:pt x="1050136" y="208816"/>
                  </a:lnTo>
                  <a:lnTo>
                    <a:pt x="1006945" y="229051"/>
                  </a:lnTo>
                  <a:lnTo>
                    <a:pt x="964216" y="250171"/>
                  </a:lnTo>
                  <a:lnTo>
                    <a:pt x="921960" y="272169"/>
                  </a:lnTo>
                  <a:lnTo>
                    <a:pt x="880188" y="295039"/>
                  </a:lnTo>
                  <a:lnTo>
                    <a:pt x="838910" y="318775"/>
                  </a:lnTo>
                  <a:lnTo>
                    <a:pt x="798138" y="343370"/>
                  </a:lnTo>
                  <a:lnTo>
                    <a:pt x="757883" y="368817"/>
                  </a:lnTo>
                  <a:lnTo>
                    <a:pt x="718156" y="395110"/>
                  </a:lnTo>
                  <a:lnTo>
                    <a:pt x="678967" y="422243"/>
                  </a:lnTo>
                  <a:lnTo>
                    <a:pt x="640329" y="450209"/>
                  </a:lnTo>
                  <a:lnTo>
                    <a:pt x="602251" y="479001"/>
                  </a:lnTo>
                  <a:lnTo>
                    <a:pt x="564745" y="508613"/>
                  </a:lnTo>
                  <a:lnTo>
                    <a:pt x="527823" y="539039"/>
                  </a:lnTo>
                  <a:lnTo>
                    <a:pt x="491494" y="570271"/>
                  </a:lnTo>
                  <a:lnTo>
                    <a:pt x="455770" y="602304"/>
                  </a:lnTo>
                  <a:lnTo>
                    <a:pt x="420662" y="635131"/>
                  </a:lnTo>
                  <a:lnTo>
                    <a:pt x="386181" y="668745"/>
                  </a:lnTo>
                  <a:lnTo>
                    <a:pt x="352338" y="703141"/>
                  </a:lnTo>
                  <a:lnTo>
                    <a:pt x="319144" y="738310"/>
                  </a:lnTo>
                  <a:lnTo>
                    <a:pt x="286611" y="774248"/>
                  </a:lnTo>
                  <a:lnTo>
                    <a:pt x="254748" y="810946"/>
                  </a:lnTo>
                  <a:lnTo>
                    <a:pt x="223567" y="848400"/>
                  </a:lnTo>
                  <a:lnTo>
                    <a:pt x="193080" y="886602"/>
                  </a:lnTo>
                  <a:lnTo>
                    <a:pt x="163296" y="925546"/>
                  </a:lnTo>
                  <a:lnTo>
                    <a:pt x="134228" y="965225"/>
                  </a:lnTo>
                  <a:lnTo>
                    <a:pt x="105886" y="1005634"/>
                  </a:lnTo>
                  <a:lnTo>
                    <a:pt x="78281" y="1046764"/>
                  </a:lnTo>
                  <a:lnTo>
                    <a:pt x="51424" y="1088610"/>
                  </a:lnTo>
                  <a:lnTo>
                    <a:pt x="25327" y="1131166"/>
                  </a:lnTo>
                  <a:lnTo>
                    <a:pt x="0" y="1174424"/>
                  </a:lnTo>
                  <a:lnTo>
                    <a:pt x="731642" y="1580004"/>
                  </a:lnTo>
                  <a:lnTo>
                    <a:pt x="756473" y="1537403"/>
                  </a:lnTo>
                  <a:lnTo>
                    <a:pt x="782564" y="1495955"/>
                  </a:lnTo>
                  <a:lnTo>
                    <a:pt x="809884" y="1455551"/>
                  </a:lnTo>
                  <a:lnTo>
                    <a:pt x="838400" y="1416211"/>
                  </a:lnTo>
                  <a:lnTo>
                    <a:pt x="868083" y="1377954"/>
                  </a:lnTo>
                  <a:lnTo>
                    <a:pt x="898898" y="1340800"/>
                  </a:lnTo>
                  <a:lnTo>
                    <a:pt x="930816" y="1304766"/>
                  </a:lnTo>
                  <a:lnTo>
                    <a:pt x="963803" y="1269873"/>
                  </a:lnTo>
                  <a:lnTo>
                    <a:pt x="997829" y="1236139"/>
                  </a:lnTo>
                  <a:lnTo>
                    <a:pt x="1032861" y="1203583"/>
                  </a:lnTo>
                  <a:lnTo>
                    <a:pt x="1068868" y="1172224"/>
                  </a:lnTo>
                  <a:lnTo>
                    <a:pt x="1105818" y="1142081"/>
                  </a:lnTo>
                  <a:lnTo>
                    <a:pt x="1143679" y="1113174"/>
                  </a:lnTo>
                  <a:lnTo>
                    <a:pt x="1182420" y="1085521"/>
                  </a:lnTo>
                  <a:lnTo>
                    <a:pt x="1222008" y="1059142"/>
                  </a:lnTo>
                  <a:lnTo>
                    <a:pt x="1262413" y="1034054"/>
                  </a:lnTo>
                  <a:lnTo>
                    <a:pt x="1303601" y="1010279"/>
                  </a:lnTo>
                  <a:lnTo>
                    <a:pt x="1345542" y="987833"/>
                  </a:lnTo>
                  <a:lnTo>
                    <a:pt x="1388204" y="966738"/>
                  </a:lnTo>
                  <a:lnTo>
                    <a:pt x="1431555" y="947010"/>
                  </a:lnTo>
                  <a:lnTo>
                    <a:pt x="1475563" y="928670"/>
                  </a:lnTo>
                  <a:lnTo>
                    <a:pt x="1520197" y="911737"/>
                  </a:lnTo>
                  <a:lnTo>
                    <a:pt x="1565424" y="896230"/>
                  </a:lnTo>
                  <a:lnTo>
                    <a:pt x="1611214" y="882167"/>
                  </a:lnTo>
                  <a:lnTo>
                    <a:pt x="1657533" y="869567"/>
                  </a:lnTo>
                  <a:lnTo>
                    <a:pt x="1704351" y="858451"/>
                  </a:lnTo>
                  <a:lnTo>
                    <a:pt x="1751636" y="848836"/>
                  </a:lnTo>
                  <a:lnTo>
                    <a:pt x="1799356" y="840742"/>
                  </a:lnTo>
                  <a:lnTo>
                    <a:pt x="1847479" y="834187"/>
                  </a:lnTo>
                  <a:lnTo>
                    <a:pt x="1895973" y="829192"/>
                  </a:lnTo>
                  <a:lnTo>
                    <a:pt x="1944807" y="825774"/>
                  </a:lnTo>
                  <a:lnTo>
                    <a:pt x="1993949" y="823953"/>
                  </a:lnTo>
                  <a:lnTo>
                    <a:pt x="1993949" y="0"/>
                  </a:lnTo>
                  <a:close/>
                </a:path>
              </a:pathLst>
            </a:custGeom>
            <a:solidFill>
              <a:srgbClr val="272D2D"/>
            </a:solidFill>
          </p:spPr>
          <p:txBody>
            <a:bodyPr wrap="square" lIns="0" tIns="0" rIns="0" bIns="0" rtlCol="0"/>
            <a:lstStyle/>
            <a:p>
              <a:endParaRPr/>
            </a:p>
          </p:txBody>
        </p:sp>
        <p:sp>
          <p:nvSpPr>
            <p:cNvPr id="79" name="object 79"/>
            <p:cNvSpPr/>
            <p:nvPr/>
          </p:nvSpPr>
          <p:spPr>
            <a:xfrm>
              <a:off x="3343437" y="6221676"/>
              <a:ext cx="8255" cy="14604"/>
            </a:xfrm>
            <a:custGeom>
              <a:avLst/>
              <a:gdLst/>
              <a:ahLst/>
              <a:cxnLst/>
              <a:rect l="l" t="t" r="r" b="b"/>
              <a:pathLst>
                <a:path w="8254" h="14604">
                  <a:moveTo>
                    <a:pt x="7832" y="0"/>
                  </a:moveTo>
                  <a:lnTo>
                    <a:pt x="0" y="14104"/>
                  </a:lnTo>
                  <a:lnTo>
                    <a:pt x="261" y="14229"/>
                  </a:lnTo>
                  <a:lnTo>
                    <a:pt x="2743" y="9402"/>
                  </a:lnTo>
                  <a:lnTo>
                    <a:pt x="5350" y="4701"/>
                  </a:lnTo>
                  <a:lnTo>
                    <a:pt x="7832" y="0"/>
                  </a:lnTo>
                  <a:close/>
                </a:path>
              </a:pathLst>
            </a:custGeom>
            <a:solidFill>
              <a:srgbClr val="FFFFFF"/>
            </a:solidFill>
          </p:spPr>
          <p:txBody>
            <a:bodyPr wrap="square" lIns="0" tIns="0" rIns="0" bIns="0" rtlCol="0"/>
            <a:lstStyle/>
            <a:p>
              <a:endParaRPr/>
            </a:p>
          </p:txBody>
        </p:sp>
        <p:sp>
          <p:nvSpPr>
            <p:cNvPr id="80" name="object 80"/>
            <p:cNvSpPr/>
            <p:nvPr/>
          </p:nvSpPr>
          <p:spPr>
            <a:xfrm>
              <a:off x="3123035" y="6267511"/>
              <a:ext cx="2051685" cy="3397885"/>
            </a:xfrm>
            <a:custGeom>
              <a:avLst/>
              <a:gdLst/>
              <a:ahLst/>
              <a:cxnLst/>
              <a:rect l="l" t="t" r="r" b="b"/>
              <a:pathLst>
                <a:path w="2051685" h="3397884">
                  <a:moveTo>
                    <a:pt x="277721" y="0"/>
                  </a:moveTo>
                  <a:lnTo>
                    <a:pt x="252986" y="46622"/>
                  </a:lnTo>
                  <a:lnTo>
                    <a:pt x="229812" y="92304"/>
                  </a:lnTo>
                  <a:lnTo>
                    <a:pt x="208122" y="137259"/>
                  </a:lnTo>
                  <a:lnTo>
                    <a:pt x="187842" y="181702"/>
                  </a:lnTo>
                  <a:lnTo>
                    <a:pt x="168894" y="225848"/>
                  </a:lnTo>
                  <a:lnTo>
                    <a:pt x="151203" y="269912"/>
                  </a:lnTo>
                  <a:lnTo>
                    <a:pt x="134693" y="314108"/>
                  </a:lnTo>
                  <a:lnTo>
                    <a:pt x="119288" y="358651"/>
                  </a:lnTo>
                  <a:lnTo>
                    <a:pt x="104912" y="403756"/>
                  </a:lnTo>
                  <a:lnTo>
                    <a:pt x="91490" y="449638"/>
                  </a:lnTo>
                  <a:lnTo>
                    <a:pt x="78945" y="496511"/>
                  </a:lnTo>
                  <a:lnTo>
                    <a:pt x="67202" y="544589"/>
                  </a:lnTo>
                  <a:lnTo>
                    <a:pt x="56184" y="594089"/>
                  </a:lnTo>
                  <a:lnTo>
                    <a:pt x="45816" y="645224"/>
                  </a:lnTo>
                  <a:lnTo>
                    <a:pt x="36022" y="698209"/>
                  </a:lnTo>
                  <a:lnTo>
                    <a:pt x="27783" y="748022"/>
                  </a:lnTo>
                  <a:lnTo>
                    <a:pt x="20617" y="797846"/>
                  </a:lnTo>
                  <a:lnTo>
                    <a:pt x="14522" y="847666"/>
                  </a:lnTo>
                  <a:lnTo>
                    <a:pt x="9494" y="897471"/>
                  </a:lnTo>
                  <a:lnTo>
                    <a:pt x="5531" y="947245"/>
                  </a:lnTo>
                  <a:lnTo>
                    <a:pt x="2630" y="996975"/>
                  </a:lnTo>
                  <a:lnTo>
                    <a:pt x="787" y="1046649"/>
                  </a:lnTo>
                  <a:lnTo>
                    <a:pt x="0" y="1096251"/>
                  </a:lnTo>
                  <a:lnTo>
                    <a:pt x="265" y="1145770"/>
                  </a:lnTo>
                  <a:lnTo>
                    <a:pt x="1580" y="1195190"/>
                  </a:lnTo>
                  <a:lnTo>
                    <a:pt x="3941" y="1244500"/>
                  </a:lnTo>
                  <a:lnTo>
                    <a:pt x="7346" y="1293684"/>
                  </a:lnTo>
                  <a:lnTo>
                    <a:pt x="11792" y="1342730"/>
                  </a:lnTo>
                  <a:lnTo>
                    <a:pt x="17275" y="1391624"/>
                  </a:lnTo>
                  <a:lnTo>
                    <a:pt x="23794" y="1440353"/>
                  </a:lnTo>
                  <a:lnTo>
                    <a:pt x="31344" y="1488903"/>
                  </a:lnTo>
                  <a:lnTo>
                    <a:pt x="39922" y="1537261"/>
                  </a:lnTo>
                  <a:lnTo>
                    <a:pt x="49527" y="1585412"/>
                  </a:lnTo>
                  <a:lnTo>
                    <a:pt x="60154" y="1633344"/>
                  </a:lnTo>
                  <a:lnTo>
                    <a:pt x="71801" y="1681042"/>
                  </a:lnTo>
                  <a:lnTo>
                    <a:pt x="84464" y="1728494"/>
                  </a:lnTo>
                  <a:lnTo>
                    <a:pt x="98142" y="1775686"/>
                  </a:lnTo>
                  <a:lnTo>
                    <a:pt x="112830" y="1822604"/>
                  </a:lnTo>
                  <a:lnTo>
                    <a:pt x="128526" y="1869235"/>
                  </a:lnTo>
                  <a:lnTo>
                    <a:pt x="145227" y="1915565"/>
                  </a:lnTo>
                  <a:lnTo>
                    <a:pt x="162930" y="1961581"/>
                  </a:lnTo>
                  <a:lnTo>
                    <a:pt x="181632" y="2007269"/>
                  </a:lnTo>
                  <a:lnTo>
                    <a:pt x="201329" y="2052616"/>
                  </a:lnTo>
                  <a:lnTo>
                    <a:pt x="222020" y="2097607"/>
                  </a:lnTo>
                  <a:lnTo>
                    <a:pt x="243701" y="2142231"/>
                  </a:lnTo>
                  <a:lnTo>
                    <a:pt x="266368" y="2186472"/>
                  </a:lnTo>
                  <a:lnTo>
                    <a:pt x="290019" y="2230317"/>
                  </a:lnTo>
                  <a:lnTo>
                    <a:pt x="314652" y="2273754"/>
                  </a:lnTo>
                  <a:lnTo>
                    <a:pt x="340262" y="2316768"/>
                  </a:lnTo>
                  <a:lnTo>
                    <a:pt x="366848" y="2359346"/>
                  </a:lnTo>
                  <a:lnTo>
                    <a:pt x="394405" y="2401475"/>
                  </a:lnTo>
                  <a:lnTo>
                    <a:pt x="422932" y="2443140"/>
                  </a:lnTo>
                  <a:lnTo>
                    <a:pt x="452620" y="2484588"/>
                  </a:lnTo>
                  <a:lnTo>
                    <a:pt x="483089" y="2525269"/>
                  </a:lnTo>
                  <a:lnTo>
                    <a:pt x="514329" y="2565177"/>
                  </a:lnTo>
                  <a:lnTo>
                    <a:pt x="546326" y="2604303"/>
                  </a:lnTo>
                  <a:lnTo>
                    <a:pt x="579069" y="2642639"/>
                  </a:lnTo>
                  <a:lnTo>
                    <a:pt x="612545" y="2680178"/>
                  </a:lnTo>
                  <a:lnTo>
                    <a:pt x="646742" y="2716913"/>
                  </a:lnTo>
                  <a:lnTo>
                    <a:pt x="681650" y="2752835"/>
                  </a:lnTo>
                  <a:lnTo>
                    <a:pt x="717254" y="2787937"/>
                  </a:lnTo>
                  <a:lnTo>
                    <a:pt x="753544" y="2822211"/>
                  </a:lnTo>
                  <a:lnTo>
                    <a:pt x="790508" y="2855649"/>
                  </a:lnTo>
                  <a:lnTo>
                    <a:pt x="828132" y="2888244"/>
                  </a:lnTo>
                  <a:lnTo>
                    <a:pt x="866406" y="2919988"/>
                  </a:lnTo>
                  <a:lnTo>
                    <a:pt x="905318" y="2950873"/>
                  </a:lnTo>
                  <a:lnTo>
                    <a:pt x="944854" y="2980892"/>
                  </a:lnTo>
                  <a:lnTo>
                    <a:pt x="985003" y="3010037"/>
                  </a:lnTo>
                  <a:lnTo>
                    <a:pt x="1025754" y="3038301"/>
                  </a:lnTo>
                  <a:lnTo>
                    <a:pt x="1067094" y="3065674"/>
                  </a:lnTo>
                  <a:lnTo>
                    <a:pt x="1109011" y="3092151"/>
                  </a:lnTo>
                  <a:lnTo>
                    <a:pt x="1151492" y="3117723"/>
                  </a:lnTo>
                  <a:lnTo>
                    <a:pt x="1194527" y="3142382"/>
                  </a:lnTo>
                  <a:lnTo>
                    <a:pt x="1238103" y="3166122"/>
                  </a:lnTo>
                  <a:lnTo>
                    <a:pt x="1282207" y="3188933"/>
                  </a:lnTo>
                  <a:lnTo>
                    <a:pt x="1326829" y="3210808"/>
                  </a:lnTo>
                  <a:lnTo>
                    <a:pt x="1371955" y="3231741"/>
                  </a:lnTo>
                  <a:lnTo>
                    <a:pt x="1417574" y="3251722"/>
                  </a:lnTo>
                  <a:lnTo>
                    <a:pt x="1463674" y="3270745"/>
                  </a:lnTo>
                  <a:lnTo>
                    <a:pt x="1510242" y="3288801"/>
                  </a:lnTo>
                  <a:lnTo>
                    <a:pt x="1557267" y="3305884"/>
                  </a:lnTo>
                  <a:lnTo>
                    <a:pt x="1604737" y="3321984"/>
                  </a:lnTo>
                  <a:lnTo>
                    <a:pt x="1652639" y="3337095"/>
                  </a:lnTo>
                  <a:lnTo>
                    <a:pt x="1700961" y="3351209"/>
                  </a:lnTo>
                  <a:lnTo>
                    <a:pt x="1749693" y="3364318"/>
                  </a:lnTo>
                  <a:lnTo>
                    <a:pt x="1798820" y="3376415"/>
                  </a:lnTo>
                  <a:lnTo>
                    <a:pt x="1848332" y="3387492"/>
                  </a:lnTo>
                  <a:lnTo>
                    <a:pt x="1898217" y="3397540"/>
                  </a:lnTo>
                  <a:lnTo>
                    <a:pt x="2051123" y="2531148"/>
                  </a:lnTo>
                  <a:lnTo>
                    <a:pt x="2002084" y="2520796"/>
                  </a:lnTo>
                  <a:lnTo>
                    <a:pt x="1953518" y="2508797"/>
                  </a:lnTo>
                  <a:lnTo>
                    <a:pt x="1905463" y="2495172"/>
                  </a:lnTo>
                  <a:lnTo>
                    <a:pt x="1857958" y="2479943"/>
                  </a:lnTo>
                  <a:lnTo>
                    <a:pt x="1811043" y="2463133"/>
                  </a:lnTo>
                  <a:lnTo>
                    <a:pt x="1764757" y="2444765"/>
                  </a:lnTo>
                  <a:lnTo>
                    <a:pt x="1719139" y="2424860"/>
                  </a:lnTo>
                  <a:lnTo>
                    <a:pt x="1674227" y="2403442"/>
                  </a:lnTo>
                  <a:lnTo>
                    <a:pt x="1630062" y="2380533"/>
                  </a:lnTo>
                  <a:lnTo>
                    <a:pt x="1586683" y="2356154"/>
                  </a:lnTo>
                  <a:lnTo>
                    <a:pt x="1544128" y="2330329"/>
                  </a:lnTo>
                  <a:lnTo>
                    <a:pt x="1502437" y="2303080"/>
                  </a:lnTo>
                  <a:lnTo>
                    <a:pt x="1461649" y="2274430"/>
                  </a:lnTo>
                  <a:lnTo>
                    <a:pt x="1421803" y="2244400"/>
                  </a:lnTo>
                  <a:lnTo>
                    <a:pt x="1382939" y="2213013"/>
                  </a:lnTo>
                  <a:lnTo>
                    <a:pt x="1345095" y="2180292"/>
                  </a:lnTo>
                  <a:lnTo>
                    <a:pt x="1308311" y="2146260"/>
                  </a:lnTo>
                  <a:lnTo>
                    <a:pt x="1272626" y="2110937"/>
                  </a:lnTo>
                  <a:lnTo>
                    <a:pt x="1238079" y="2074348"/>
                  </a:lnTo>
                  <a:lnTo>
                    <a:pt x="1204709" y="2036513"/>
                  </a:lnTo>
                  <a:lnTo>
                    <a:pt x="1172820" y="1997778"/>
                  </a:lnTo>
                  <a:lnTo>
                    <a:pt x="1142341" y="1958081"/>
                  </a:lnTo>
                  <a:lnTo>
                    <a:pt x="1113287" y="1917464"/>
                  </a:lnTo>
                  <a:lnTo>
                    <a:pt x="1085671" y="1875966"/>
                  </a:lnTo>
                  <a:lnTo>
                    <a:pt x="1059511" y="1833629"/>
                  </a:lnTo>
                  <a:lnTo>
                    <a:pt x="1034820" y="1790493"/>
                  </a:lnTo>
                  <a:lnTo>
                    <a:pt x="1011613" y="1746599"/>
                  </a:lnTo>
                  <a:lnTo>
                    <a:pt x="989906" y="1701987"/>
                  </a:lnTo>
                  <a:lnTo>
                    <a:pt x="969713" y="1656698"/>
                  </a:lnTo>
                  <a:lnTo>
                    <a:pt x="951049" y="1610772"/>
                  </a:lnTo>
                  <a:lnTo>
                    <a:pt x="933930" y="1564251"/>
                  </a:lnTo>
                  <a:lnTo>
                    <a:pt x="918370" y="1517174"/>
                  </a:lnTo>
                  <a:lnTo>
                    <a:pt x="904384" y="1469582"/>
                  </a:lnTo>
                  <a:lnTo>
                    <a:pt x="891988" y="1421516"/>
                  </a:lnTo>
                  <a:lnTo>
                    <a:pt x="881196" y="1373017"/>
                  </a:lnTo>
                  <a:lnTo>
                    <a:pt x="872023" y="1324125"/>
                  </a:lnTo>
                  <a:lnTo>
                    <a:pt x="864484" y="1274881"/>
                  </a:lnTo>
                  <a:lnTo>
                    <a:pt x="858594" y="1225325"/>
                  </a:lnTo>
                  <a:lnTo>
                    <a:pt x="854369" y="1175497"/>
                  </a:lnTo>
                  <a:lnTo>
                    <a:pt x="851823" y="1125440"/>
                  </a:lnTo>
                  <a:lnTo>
                    <a:pt x="850971" y="1075192"/>
                  </a:lnTo>
                  <a:lnTo>
                    <a:pt x="851810" y="1025421"/>
                  </a:lnTo>
                  <a:lnTo>
                    <a:pt x="854320" y="975756"/>
                  </a:lnTo>
                  <a:lnTo>
                    <a:pt x="858488" y="926247"/>
                  </a:lnTo>
                  <a:lnTo>
                    <a:pt x="864303" y="876942"/>
                  </a:lnTo>
                  <a:lnTo>
                    <a:pt x="871751" y="827893"/>
                  </a:lnTo>
                  <a:lnTo>
                    <a:pt x="880820" y="779147"/>
                  </a:lnTo>
                  <a:lnTo>
                    <a:pt x="891498" y="730756"/>
                  </a:lnTo>
                  <a:lnTo>
                    <a:pt x="903774" y="682769"/>
                  </a:lnTo>
                  <a:lnTo>
                    <a:pt x="917634" y="635234"/>
                  </a:lnTo>
                  <a:lnTo>
                    <a:pt x="933067" y="588203"/>
                  </a:lnTo>
                  <a:lnTo>
                    <a:pt x="950059" y="541725"/>
                  </a:lnTo>
                  <a:lnTo>
                    <a:pt x="968600" y="495849"/>
                  </a:lnTo>
                  <a:lnTo>
                    <a:pt x="988676" y="450625"/>
                  </a:lnTo>
                  <a:lnTo>
                    <a:pt x="1010275" y="406102"/>
                  </a:lnTo>
                  <a:lnTo>
                    <a:pt x="277721" y="0"/>
                  </a:lnTo>
                  <a:close/>
                </a:path>
              </a:pathLst>
            </a:custGeom>
            <a:solidFill>
              <a:srgbClr val="4F9C45"/>
            </a:solidFill>
          </p:spPr>
          <p:txBody>
            <a:bodyPr wrap="square" lIns="0" tIns="0" rIns="0" bIns="0" rtlCol="0"/>
            <a:lstStyle/>
            <a:p>
              <a:endParaRPr/>
            </a:p>
          </p:txBody>
        </p:sp>
        <p:sp>
          <p:nvSpPr>
            <p:cNvPr id="81" name="object 81"/>
            <p:cNvSpPr/>
            <p:nvPr/>
          </p:nvSpPr>
          <p:spPr>
            <a:xfrm>
              <a:off x="3359241" y="6178717"/>
              <a:ext cx="805180" cy="437515"/>
            </a:xfrm>
            <a:custGeom>
              <a:avLst/>
              <a:gdLst/>
              <a:ahLst/>
              <a:cxnLst/>
              <a:rect l="l" t="t" r="r" b="b"/>
              <a:pathLst>
                <a:path w="805179" h="437515">
                  <a:moveTo>
                    <a:pt x="9310" y="11878"/>
                  </a:moveTo>
                  <a:lnTo>
                    <a:pt x="7927" y="14313"/>
                  </a:lnTo>
                  <a:lnTo>
                    <a:pt x="3937" y="21449"/>
                  </a:lnTo>
                  <a:lnTo>
                    <a:pt x="0" y="28595"/>
                  </a:lnTo>
                  <a:lnTo>
                    <a:pt x="9310" y="11878"/>
                  </a:lnTo>
                  <a:close/>
                </a:path>
                <a:path w="805179" h="437515">
                  <a:moveTo>
                    <a:pt x="15926" y="0"/>
                  </a:moveTo>
                  <a:lnTo>
                    <a:pt x="9310" y="11878"/>
                  </a:lnTo>
                  <a:lnTo>
                    <a:pt x="11966" y="7201"/>
                  </a:lnTo>
                  <a:lnTo>
                    <a:pt x="16051" y="125"/>
                  </a:lnTo>
                  <a:close/>
                </a:path>
                <a:path w="805179" h="437515">
                  <a:moveTo>
                    <a:pt x="73118" y="31726"/>
                  </a:moveTo>
                  <a:lnTo>
                    <a:pt x="804750" y="437306"/>
                  </a:lnTo>
                  <a:lnTo>
                    <a:pt x="73118" y="31726"/>
                  </a:lnTo>
                  <a:close/>
                </a:path>
              </a:pathLst>
            </a:custGeom>
            <a:solidFill>
              <a:srgbClr val="FFFFFF"/>
            </a:solidFill>
          </p:spPr>
          <p:txBody>
            <a:bodyPr wrap="square" lIns="0" tIns="0" rIns="0" bIns="0" rtlCol="0"/>
            <a:lstStyle/>
            <a:p>
              <a:endParaRPr/>
            </a:p>
          </p:txBody>
        </p:sp>
        <p:sp>
          <p:nvSpPr>
            <p:cNvPr id="82" name="object 82"/>
            <p:cNvSpPr/>
            <p:nvPr/>
          </p:nvSpPr>
          <p:spPr>
            <a:xfrm>
              <a:off x="5085622" y="5036018"/>
              <a:ext cx="2708910" cy="4670425"/>
            </a:xfrm>
            <a:custGeom>
              <a:avLst/>
              <a:gdLst/>
              <a:ahLst/>
              <a:cxnLst/>
              <a:rect l="l" t="t" r="r" b="b"/>
              <a:pathLst>
                <a:path w="2708909" h="4670425">
                  <a:moveTo>
                    <a:pt x="405977" y="0"/>
                  </a:moveTo>
                  <a:lnTo>
                    <a:pt x="405977" y="824090"/>
                  </a:lnTo>
                  <a:lnTo>
                    <a:pt x="453877" y="825973"/>
                  </a:lnTo>
                  <a:lnTo>
                    <a:pt x="501382" y="829368"/>
                  </a:lnTo>
                  <a:lnTo>
                    <a:pt x="548468" y="834251"/>
                  </a:lnTo>
                  <a:lnTo>
                    <a:pt x="595112" y="840598"/>
                  </a:lnTo>
                  <a:lnTo>
                    <a:pt x="641291" y="848386"/>
                  </a:lnTo>
                  <a:lnTo>
                    <a:pt x="686980" y="857590"/>
                  </a:lnTo>
                  <a:lnTo>
                    <a:pt x="732155" y="868188"/>
                  </a:lnTo>
                  <a:lnTo>
                    <a:pt x="776795" y="880155"/>
                  </a:lnTo>
                  <a:lnTo>
                    <a:pt x="820873" y="893468"/>
                  </a:lnTo>
                  <a:lnTo>
                    <a:pt x="864368" y="908104"/>
                  </a:lnTo>
                  <a:lnTo>
                    <a:pt x="907256" y="924038"/>
                  </a:lnTo>
                  <a:lnTo>
                    <a:pt x="949512" y="941248"/>
                  </a:lnTo>
                  <a:lnTo>
                    <a:pt x="991113" y="959709"/>
                  </a:lnTo>
                  <a:lnTo>
                    <a:pt x="1032036" y="979398"/>
                  </a:lnTo>
                  <a:lnTo>
                    <a:pt x="1072257" y="1000291"/>
                  </a:lnTo>
                  <a:lnTo>
                    <a:pt x="1111753" y="1022365"/>
                  </a:lnTo>
                  <a:lnTo>
                    <a:pt x="1150499" y="1045596"/>
                  </a:lnTo>
                  <a:lnTo>
                    <a:pt x="1188472" y="1069960"/>
                  </a:lnTo>
                  <a:lnTo>
                    <a:pt x="1225649" y="1095434"/>
                  </a:lnTo>
                  <a:lnTo>
                    <a:pt x="1262006" y="1121994"/>
                  </a:lnTo>
                  <a:lnTo>
                    <a:pt x="1297519" y="1149617"/>
                  </a:lnTo>
                  <a:lnTo>
                    <a:pt x="1332164" y="1178279"/>
                  </a:lnTo>
                  <a:lnTo>
                    <a:pt x="1365919" y="1207955"/>
                  </a:lnTo>
                  <a:lnTo>
                    <a:pt x="1398759" y="1238624"/>
                  </a:lnTo>
                  <a:lnTo>
                    <a:pt x="1430661" y="1270261"/>
                  </a:lnTo>
                  <a:lnTo>
                    <a:pt x="1461602" y="1302842"/>
                  </a:lnTo>
                  <a:lnTo>
                    <a:pt x="1491556" y="1336343"/>
                  </a:lnTo>
                  <a:lnTo>
                    <a:pt x="1520502" y="1370742"/>
                  </a:lnTo>
                  <a:lnTo>
                    <a:pt x="1548415" y="1406015"/>
                  </a:lnTo>
                  <a:lnTo>
                    <a:pt x="1575272" y="1442137"/>
                  </a:lnTo>
                  <a:lnTo>
                    <a:pt x="1601049" y="1479085"/>
                  </a:lnTo>
                  <a:lnTo>
                    <a:pt x="1625723" y="1516837"/>
                  </a:lnTo>
                  <a:lnTo>
                    <a:pt x="1649269" y="1555367"/>
                  </a:lnTo>
                  <a:lnTo>
                    <a:pt x="1671665" y="1594653"/>
                  </a:lnTo>
                  <a:lnTo>
                    <a:pt x="1692886" y="1634670"/>
                  </a:lnTo>
                  <a:lnTo>
                    <a:pt x="1712910" y="1675396"/>
                  </a:lnTo>
                  <a:lnTo>
                    <a:pt x="1731711" y="1716806"/>
                  </a:lnTo>
                  <a:lnTo>
                    <a:pt x="1749268" y="1758877"/>
                  </a:lnTo>
                  <a:lnTo>
                    <a:pt x="1765556" y="1801586"/>
                  </a:lnTo>
                  <a:lnTo>
                    <a:pt x="1780551" y="1844908"/>
                  </a:lnTo>
                  <a:lnTo>
                    <a:pt x="1794231" y="1888820"/>
                  </a:lnTo>
                  <a:lnTo>
                    <a:pt x="1806570" y="1933298"/>
                  </a:lnTo>
                  <a:lnTo>
                    <a:pt x="1817547" y="1978320"/>
                  </a:lnTo>
                  <a:lnTo>
                    <a:pt x="1827136" y="2023860"/>
                  </a:lnTo>
                  <a:lnTo>
                    <a:pt x="1835315" y="2069896"/>
                  </a:lnTo>
                  <a:lnTo>
                    <a:pt x="1842060" y="2116404"/>
                  </a:lnTo>
                  <a:lnTo>
                    <a:pt x="1847347" y="2163361"/>
                  </a:lnTo>
                  <a:lnTo>
                    <a:pt x="1851153" y="2210742"/>
                  </a:lnTo>
                  <a:lnTo>
                    <a:pt x="1853454" y="2258524"/>
                  </a:lnTo>
                  <a:lnTo>
                    <a:pt x="1854226" y="2306683"/>
                  </a:lnTo>
                  <a:lnTo>
                    <a:pt x="1853462" y="2354602"/>
                  </a:lnTo>
                  <a:lnTo>
                    <a:pt x="1851187" y="2402147"/>
                  </a:lnTo>
                  <a:lnTo>
                    <a:pt x="1847424" y="2449293"/>
                  </a:lnTo>
                  <a:lnTo>
                    <a:pt x="1842196" y="2496017"/>
                  </a:lnTo>
                  <a:lnTo>
                    <a:pt x="1835525" y="2542297"/>
                  </a:lnTo>
                  <a:lnTo>
                    <a:pt x="1827436" y="2588109"/>
                  </a:lnTo>
                  <a:lnTo>
                    <a:pt x="1817951" y="2633431"/>
                  </a:lnTo>
                  <a:lnTo>
                    <a:pt x="1807095" y="2678238"/>
                  </a:lnTo>
                  <a:lnTo>
                    <a:pt x="1794889" y="2722508"/>
                  </a:lnTo>
                  <a:lnTo>
                    <a:pt x="1781357" y="2766217"/>
                  </a:lnTo>
                  <a:lnTo>
                    <a:pt x="1766522" y="2809343"/>
                  </a:lnTo>
                  <a:lnTo>
                    <a:pt x="1750408" y="2851862"/>
                  </a:lnTo>
                  <a:lnTo>
                    <a:pt x="1733037" y="2893751"/>
                  </a:lnTo>
                  <a:lnTo>
                    <a:pt x="1714434" y="2934986"/>
                  </a:lnTo>
                  <a:lnTo>
                    <a:pt x="1694620" y="2975545"/>
                  </a:lnTo>
                  <a:lnTo>
                    <a:pt x="1673620" y="3015405"/>
                  </a:lnTo>
                  <a:lnTo>
                    <a:pt x="1651456" y="3054541"/>
                  </a:lnTo>
                  <a:lnTo>
                    <a:pt x="1628152" y="3092932"/>
                  </a:lnTo>
                  <a:lnTo>
                    <a:pt x="1603731" y="3130553"/>
                  </a:lnTo>
                  <a:lnTo>
                    <a:pt x="1578215" y="3167382"/>
                  </a:lnTo>
                  <a:lnTo>
                    <a:pt x="1551629" y="3203396"/>
                  </a:lnTo>
                  <a:lnTo>
                    <a:pt x="1523996" y="3238570"/>
                  </a:lnTo>
                  <a:lnTo>
                    <a:pt x="1495338" y="3272883"/>
                  </a:lnTo>
                  <a:lnTo>
                    <a:pt x="1465679" y="3306311"/>
                  </a:lnTo>
                  <a:lnTo>
                    <a:pt x="1435043" y="3338830"/>
                  </a:lnTo>
                  <a:lnTo>
                    <a:pt x="1403451" y="3370418"/>
                  </a:lnTo>
                  <a:lnTo>
                    <a:pt x="1370928" y="3401051"/>
                  </a:lnTo>
                  <a:lnTo>
                    <a:pt x="1337497" y="3430706"/>
                  </a:lnTo>
                  <a:lnTo>
                    <a:pt x="1303180" y="3459360"/>
                  </a:lnTo>
                  <a:lnTo>
                    <a:pt x="1268002" y="3486989"/>
                  </a:lnTo>
                  <a:lnTo>
                    <a:pt x="1231984" y="3513572"/>
                  </a:lnTo>
                  <a:lnTo>
                    <a:pt x="1195152" y="3539083"/>
                  </a:lnTo>
                  <a:lnTo>
                    <a:pt x="1157527" y="3563501"/>
                  </a:lnTo>
                  <a:lnTo>
                    <a:pt x="1119132" y="3586802"/>
                  </a:lnTo>
                  <a:lnTo>
                    <a:pt x="1079992" y="3608962"/>
                  </a:lnTo>
                  <a:lnTo>
                    <a:pt x="1040129" y="3629959"/>
                  </a:lnTo>
                  <a:lnTo>
                    <a:pt x="999567" y="3649770"/>
                  </a:lnTo>
                  <a:lnTo>
                    <a:pt x="958328" y="3668370"/>
                  </a:lnTo>
                  <a:lnTo>
                    <a:pt x="916436" y="3685738"/>
                  </a:lnTo>
                  <a:lnTo>
                    <a:pt x="873915" y="3701850"/>
                  </a:lnTo>
                  <a:lnTo>
                    <a:pt x="830786" y="3716682"/>
                  </a:lnTo>
                  <a:lnTo>
                    <a:pt x="787074" y="3730212"/>
                  </a:lnTo>
                  <a:lnTo>
                    <a:pt x="742802" y="3742416"/>
                  </a:lnTo>
                  <a:lnTo>
                    <a:pt x="697992" y="3753271"/>
                  </a:lnTo>
                  <a:lnTo>
                    <a:pt x="652669" y="3762754"/>
                  </a:lnTo>
                  <a:lnTo>
                    <a:pt x="606854" y="3770841"/>
                  </a:lnTo>
                  <a:lnTo>
                    <a:pt x="560573" y="3777511"/>
                  </a:lnTo>
                  <a:lnTo>
                    <a:pt x="513847" y="3782738"/>
                  </a:lnTo>
                  <a:lnTo>
                    <a:pt x="466699" y="3786501"/>
                  </a:lnTo>
                  <a:lnTo>
                    <a:pt x="419154" y="3788775"/>
                  </a:lnTo>
                  <a:lnTo>
                    <a:pt x="371234" y="3789539"/>
                  </a:lnTo>
                  <a:lnTo>
                    <a:pt x="316373" y="3788535"/>
                  </a:lnTo>
                  <a:lnTo>
                    <a:pt x="261583" y="3785524"/>
                  </a:lnTo>
                  <a:lnTo>
                    <a:pt x="207036" y="3780505"/>
                  </a:lnTo>
                  <a:lnTo>
                    <a:pt x="152906" y="3773476"/>
                  </a:lnTo>
                  <a:lnTo>
                    <a:pt x="0" y="4640392"/>
                  </a:lnTo>
                  <a:lnTo>
                    <a:pt x="54182" y="4648758"/>
                  </a:lnTo>
                  <a:lnTo>
                    <a:pt x="106859" y="4655655"/>
                  </a:lnTo>
                  <a:lnTo>
                    <a:pt x="158765" y="4661149"/>
                  </a:lnTo>
                  <a:lnTo>
                    <a:pt x="210632" y="4665306"/>
                  </a:lnTo>
                  <a:lnTo>
                    <a:pt x="263193" y="4668193"/>
                  </a:lnTo>
                  <a:lnTo>
                    <a:pt x="317181" y="4669876"/>
                  </a:lnTo>
                  <a:lnTo>
                    <a:pt x="373328" y="4670423"/>
                  </a:lnTo>
                  <a:lnTo>
                    <a:pt x="421501" y="4669933"/>
                  </a:lnTo>
                  <a:lnTo>
                    <a:pt x="469439" y="4668471"/>
                  </a:lnTo>
                  <a:lnTo>
                    <a:pt x="517134" y="4666046"/>
                  </a:lnTo>
                  <a:lnTo>
                    <a:pt x="564574" y="4662666"/>
                  </a:lnTo>
                  <a:lnTo>
                    <a:pt x="611752" y="4658343"/>
                  </a:lnTo>
                  <a:lnTo>
                    <a:pt x="658658" y="4653085"/>
                  </a:lnTo>
                  <a:lnTo>
                    <a:pt x="705282" y="4646901"/>
                  </a:lnTo>
                  <a:lnTo>
                    <a:pt x="751614" y="4639801"/>
                  </a:lnTo>
                  <a:lnTo>
                    <a:pt x="797646" y="4631795"/>
                  </a:lnTo>
                  <a:lnTo>
                    <a:pt x="843368" y="4622892"/>
                  </a:lnTo>
                  <a:lnTo>
                    <a:pt x="888770" y="4613101"/>
                  </a:lnTo>
                  <a:lnTo>
                    <a:pt x="933843" y="4602433"/>
                  </a:lnTo>
                  <a:lnTo>
                    <a:pt x="978577" y="4590896"/>
                  </a:lnTo>
                  <a:lnTo>
                    <a:pt x="1022963" y="4578499"/>
                  </a:lnTo>
                  <a:lnTo>
                    <a:pt x="1066992" y="4565253"/>
                  </a:lnTo>
                  <a:lnTo>
                    <a:pt x="1110654" y="4551167"/>
                  </a:lnTo>
                  <a:lnTo>
                    <a:pt x="1153939" y="4536250"/>
                  </a:lnTo>
                  <a:lnTo>
                    <a:pt x="1196839" y="4520511"/>
                  </a:lnTo>
                  <a:lnTo>
                    <a:pt x="1239343" y="4503961"/>
                  </a:lnTo>
                  <a:lnTo>
                    <a:pt x="1281442" y="4486609"/>
                  </a:lnTo>
                  <a:lnTo>
                    <a:pt x="1323127" y="4468463"/>
                  </a:lnTo>
                  <a:lnTo>
                    <a:pt x="1364388" y="4449534"/>
                  </a:lnTo>
                  <a:lnTo>
                    <a:pt x="1405216" y="4429832"/>
                  </a:lnTo>
                  <a:lnTo>
                    <a:pt x="1445601" y="4409364"/>
                  </a:lnTo>
                  <a:lnTo>
                    <a:pt x="1485534" y="4388142"/>
                  </a:lnTo>
                  <a:lnTo>
                    <a:pt x="1525006" y="4366174"/>
                  </a:lnTo>
                  <a:lnTo>
                    <a:pt x="1564006" y="4343470"/>
                  </a:lnTo>
                  <a:lnTo>
                    <a:pt x="1602526" y="4320039"/>
                  </a:lnTo>
                  <a:lnTo>
                    <a:pt x="1640556" y="4295891"/>
                  </a:lnTo>
                  <a:lnTo>
                    <a:pt x="1678086" y="4271035"/>
                  </a:lnTo>
                  <a:lnTo>
                    <a:pt x="1715107" y="4245481"/>
                  </a:lnTo>
                  <a:lnTo>
                    <a:pt x="1751610" y="4219238"/>
                  </a:lnTo>
                  <a:lnTo>
                    <a:pt x="1787585" y="4192316"/>
                  </a:lnTo>
                  <a:lnTo>
                    <a:pt x="1823023" y="4164724"/>
                  </a:lnTo>
                  <a:lnTo>
                    <a:pt x="1857914" y="4136472"/>
                  </a:lnTo>
                  <a:lnTo>
                    <a:pt x="1892249" y="4107569"/>
                  </a:lnTo>
                  <a:lnTo>
                    <a:pt x="1926018" y="4078024"/>
                  </a:lnTo>
                  <a:lnTo>
                    <a:pt x="1959212" y="4047847"/>
                  </a:lnTo>
                  <a:lnTo>
                    <a:pt x="1991821" y="4017047"/>
                  </a:lnTo>
                  <a:lnTo>
                    <a:pt x="2023836" y="3985635"/>
                  </a:lnTo>
                  <a:lnTo>
                    <a:pt x="2055247" y="3953618"/>
                  </a:lnTo>
                  <a:lnTo>
                    <a:pt x="2086046" y="3921008"/>
                  </a:lnTo>
                  <a:lnTo>
                    <a:pt x="2116221" y="3887813"/>
                  </a:lnTo>
                  <a:lnTo>
                    <a:pt x="2145765" y="3854043"/>
                  </a:lnTo>
                  <a:lnTo>
                    <a:pt x="2174668" y="3819706"/>
                  </a:lnTo>
                  <a:lnTo>
                    <a:pt x="2202919" y="3784814"/>
                  </a:lnTo>
                  <a:lnTo>
                    <a:pt x="2230511" y="3749374"/>
                  </a:lnTo>
                  <a:lnTo>
                    <a:pt x="2257432" y="3713398"/>
                  </a:lnTo>
                  <a:lnTo>
                    <a:pt x="2283674" y="3676893"/>
                  </a:lnTo>
                  <a:lnTo>
                    <a:pt x="2309227" y="3639870"/>
                  </a:lnTo>
                  <a:lnTo>
                    <a:pt x="2334082" y="3602338"/>
                  </a:lnTo>
                  <a:lnTo>
                    <a:pt x="2358230" y="3564306"/>
                  </a:lnTo>
                  <a:lnTo>
                    <a:pt x="2381660" y="3525784"/>
                  </a:lnTo>
                  <a:lnTo>
                    <a:pt x="2404363" y="3486782"/>
                  </a:lnTo>
                  <a:lnTo>
                    <a:pt x="2426331" y="3447308"/>
                  </a:lnTo>
                  <a:lnTo>
                    <a:pt x="2447553" y="3407373"/>
                  </a:lnTo>
                  <a:lnTo>
                    <a:pt x="2468020" y="3366985"/>
                  </a:lnTo>
                  <a:lnTo>
                    <a:pt x="2487722" y="3326155"/>
                  </a:lnTo>
                  <a:lnTo>
                    <a:pt x="2506651" y="3284891"/>
                  </a:lnTo>
                  <a:lnTo>
                    <a:pt x="2524796" y="3243203"/>
                  </a:lnTo>
                  <a:lnTo>
                    <a:pt x="2542148" y="3201102"/>
                  </a:lnTo>
                  <a:lnTo>
                    <a:pt x="2558698" y="3158595"/>
                  </a:lnTo>
                  <a:lnTo>
                    <a:pt x="2574436" y="3115692"/>
                  </a:lnTo>
                  <a:lnTo>
                    <a:pt x="2589353" y="3072404"/>
                  </a:lnTo>
                  <a:lnTo>
                    <a:pt x="2603439" y="3028739"/>
                  </a:lnTo>
                  <a:lnTo>
                    <a:pt x="2616685" y="2984707"/>
                  </a:lnTo>
                  <a:lnTo>
                    <a:pt x="2629081" y="2940318"/>
                  </a:lnTo>
                  <a:lnTo>
                    <a:pt x="2640619" y="2895580"/>
                  </a:lnTo>
                  <a:lnTo>
                    <a:pt x="2651287" y="2850504"/>
                  </a:lnTo>
                  <a:lnTo>
                    <a:pt x="2661078" y="2805098"/>
                  </a:lnTo>
                  <a:lnTo>
                    <a:pt x="2669981" y="2759373"/>
                  </a:lnTo>
                  <a:lnTo>
                    <a:pt x="2677987" y="2713337"/>
                  </a:lnTo>
                  <a:lnTo>
                    <a:pt x="2685086" y="2667001"/>
                  </a:lnTo>
                  <a:lnTo>
                    <a:pt x="2691270" y="2620373"/>
                  </a:lnTo>
                  <a:lnTo>
                    <a:pt x="2696528" y="2573463"/>
                  </a:lnTo>
                  <a:lnTo>
                    <a:pt x="2700852" y="2526281"/>
                  </a:lnTo>
                  <a:lnTo>
                    <a:pt x="2704231" y="2478836"/>
                  </a:lnTo>
                  <a:lnTo>
                    <a:pt x="2706656" y="2431137"/>
                  </a:lnTo>
                  <a:lnTo>
                    <a:pt x="2708119" y="2383195"/>
                  </a:lnTo>
                  <a:lnTo>
                    <a:pt x="2708608" y="2335017"/>
                  </a:lnTo>
                  <a:lnTo>
                    <a:pt x="2708115" y="2286646"/>
                  </a:lnTo>
                  <a:lnTo>
                    <a:pt x="2706640" y="2238512"/>
                  </a:lnTo>
                  <a:lnTo>
                    <a:pt x="2704195" y="2190624"/>
                  </a:lnTo>
                  <a:lnTo>
                    <a:pt x="2700788" y="2142991"/>
                  </a:lnTo>
                  <a:lnTo>
                    <a:pt x="2696430" y="2095624"/>
                  </a:lnTo>
                  <a:lnTo>
                    <a:pt x="2691129" y="2048531"/>
                  </a:lnTo>
                  <a:lnTo>
                    <a:pt x="2684895" y="2001723"/>
                  </a:lnTo>
                  <a:lnTo>
                    <a:pt x="2677738" y="1955209"/>
                  </a:lnTo>
                  <a:lnTo>
                    <a:pt x="2669668" y="1908999"/>
                  </a:lnTo>
                  <a:lnTo>
                    <a:pt x="2660693" y="1863102"/>
                  </a:lnTo>
                  <a:lnTo>
                    <a:pt x="2650824" y="1817527"/>
                  </a:lnTo>
                  <a:lnTo>
                    <a:pt x="2640071" y="1772285"/>
                  </a:lnTo>
                  <a:lnTo>
                    <a:pt x="2628442" y="1727385"/>
                  </a:lnTo>
                  <a:lnTo>
                    <a:pt x="2615947" y="1682836"/>
                  </a:lnTo>
                  <a:lnTo>
                    <a:pt x="2602597" y="1638648"/>
                  </a:lnTo>
                  <a:lnTo>
                    <a:pt x="2588399" y="1594831"/>
                  </a:lnTo>
                  <a:lnTo>
                    <a:pt x="2573365" y="1551394"/>
                  </a:lnTo>
                  <a:lnTo>
                    <a:pt x="2557504" y="1508347"/>
                  </a:lnTo>
                  <a:lnTo>
                    <a:pt x="2540825" y="1465700"/>
                  </a:lnTo>
                  <a:lnTo>
                    <a:pt x="2523337" y="1423461"/>
                  </a:lnTo>
                  <a:lnTo>
                    <a:pt x="2505051" y="1381641"/>
                  </a:lnTo>
                  <a:lnTo>
                    <a:pt x="2485976" y="1340249"/>
                  </a:lnTo>
                  <a:lnTo>
                    <a:pt x="2466122" y="1299295"/>
                  </a:lnTo>
                  <a:lnTo>
                    <a:pt x="2445498" y="1258788"/>
                  </a:lnTo>
                  <a:lnTo>
                    <a:pt x="2424113" y="1218737"/>
                  </a:lnTo>
                  <a:lnTo>
                    <a:pt x="2401978" y="1179154"/>
                  </a:lnTo>
                  <a:lnTo>
                    <a:pt x="2379102" y="1140046"/>
                  </a:lnTo>
                  <a:lnTo>
                    <a:pt x="2355494" y="1101424"/>
                  </a:lnTo>
                  <a:lnTo>
                    <a:pt x="2331164" y="1063297"/>
                  </a:lnTo>
                  <a:lnTo>
                    <a:pt x="2306122" y="1025675"/>
                  </a:lnTo>
                  <a:lnTo>
                    <a:pt x="2280377" y="988567"/>
                  </a:lnTo>
                  <a:lnTo>
                    <a:pt x="2253939" y="951983"/>
                  </a:lnTo>
                  <a:lnTo>
                    <a:pt x="2226817" y="915933"/>
                  </a:lnTo>
                  <a:lnTo>
                    <a:pt x="2199022" y="880425"/>
                  </a:lnTo>
                  <a:lnTo>
                    <a:pt x="2170561" y="845471"/>
                  </a:lnTo>
                  <a:lnTo>
                    <a:pt x="2141446" y="811078"/>
                  </a:lnTo>
                  <a:lnTo>
                    <a:pt x="2111686" y="777257"/>
                  </a:lnTo>
                  <a:lnTo>
                    <a:pt x="2081290" y="744018"/>
                  </a:lnTo>
                  <a:lnTo>
                    <a:pt x="2050268" y="711370"/>
                  </a:lnTo>
                  <a:lnTo>
                    <a:pt x="2018629" y="679322"/>
                  </a:lnTo>
                  <a:lnTo>
                    <a:pt x="1986384" y="647884"/>
                  </a:lnTo>
                  <a:lnTo>
                    <a:pt x="1953541" y="617066"/>
                  </a:lnTo>
                  <a:lnTo>
                    <a:pt x="1920110" y="586878"/>
                  </a:lnTo>
                  <a:lnTo>
                    <a:pt x="1886101" y="557328"/>
                  </a:lnTo>
                  <a:lnTo>
                    <a:pt x="1851524" y="528427"/>
                  </a:lnTo>
                  <a:lnTo>
                    <a:pt x="1816387" y="500183"/>
                  </a:lnTo>
                  <a:lnTo>
                    <a:pt x="1780701" y="472608"/>
                  </a:lnTo>
                  <a:lnTo>
                    <a:pt x="1744475" y="445709"/>
                  </a:lnTo>
                  <a:lnTo>
                    <a:pt x="1707719" y="419497"/>
                  </a:lnTo>
                  <a:lnTo>
                    <a:pt x="1670442" y="393982"/>
                  </a:lnTo>
                  <a:lnTo>
                    <a:pt x="1632654" y="369172"/>
                  </a:lnTo>
                  <a:lnTo>
                    <a:pt x="1594365" y="345078"/>
                  </a:lnTo>
                  <a:lnTo>
                    <a:pt x="1555583" y="321709"/>
                  </a:lnTo>
                  <a:lnTo>
                    <a:pt x="1516319" y="299075"/>
                  </a:lnTo>
                  <a:lnTo>
                    <a:pt x="1476583" y="277185"/>
                  </a:lnTo>
                  <a:lnTo>
                    <a:pt x="1436383" y="256049"/>
                  </a:lnTo>
                  <a:lnTo>
                    <a:pt x="1395729" y="235676"/>
                  </a:lnTo>
                  <a:lnTo>
                    <a:pt x="1354632" y="216076"/>
                  </a:lnTo>
                  <a:lnTo>
                    <a:pt x="1313100" y="197259"/>
                  </a:lnTo>
                  <a:lnTo>
                    <a:pt x="1271143" y="179233"/>
                  </a:lnTo>
                  <a:lnTo>
                    <a:pt x="1228770" y="162010"/>
                  </a:lnTo>
                  <a:lnTo>
                    <a:pt x="1185992" y="145598"/>
                  </a:lnTo>
                  <a:lnTo>
                    <a:pt x="1142818" y="130006"/>
                  </a:lnTo>
                  <a:lnTo>
                    <a:pt x="1099258" y="115245"/>
                  </a:lnTo>
                  <a:lnTo>
                    <a:pt x="1055320" y="101325"/>
                  </a:lnTo>
                  <a:lnTo>
                    <a:pt x="1011015" y="88253"/>
                  </a:lnTo>
                  <a:lnTo>
                    <a:pt x="966352" y="76041"/>
                  </a:lnTo>
                  <a:lnTo>
                    <a:pt x="921341" y="64698"/>
                  </a:lnTo>
                  <a:lnTo>
                    <a:pt x="875991" y="54233"/>
                  </a:lnTo>
                  <a:lnTo>
                    <a:pt x="830313" y="44656"/>
                  </a:lnTo>
                  <a:lnTo>
                    <a:pt x="784314" y="35976"/>
                  </a:lnTo>
                  <a:lnTo>
                    <a:pt x="738006" y="28204"/>
                  </a:lnTo>
                  <a:lnTo>
                    <a:pt x="691398" y="21348"/>
                  </a:lnTo>
                  <a:lnTo>
                    <a:pt x="644498" y="15419"/>
                  </a:lnTo>
                  <a:lnTo>
                    <a:pt x="597318" y="10425"/>
                  </a:lnTo>
                  <a:lnTo>
                    <a:pt x="549866" y="6376"/>
                  </a:lnTo>
                  <a:lnTo>
                    <a:pt x="502152" y="3283"/>
                  </a:lnTo>
                  <a:lnTo>
                    <a:pt x="454186" y="1154"/>
                  </a:lnTo>
                  <a:lnTo>
                    <a:pt x="405977" y="0"/>
                  </a:lnTo>
                  <a:close/>
                </a:path>
              </a:pathLst>
            </a:custGeom>
            <a:solidFill>
              <a:srgbClr val="8BB31E"/>
            </a:solidFill>
          </p:spPr>
          <p:txBody>
            <a:bodyPr wrap="square" lIns="0" tIns="0" rIns="0" bIns="0" rtlCol="0"/>
            <a:lstStyle/>
            <a:p>
              <a:endParaRPr/>
            </a:p>
          </p:txBody>
        </p:sp>
        <p:sp>
          <p:nvSpPr>
            <p:cNvPr id="83" name="object 83"/>
            <p:cNvSpPr/>
            <p:nvPr/>
          </p:nvSpPr>
          <p:spPr>
            <a:xfrm>
              <a:off x="3157590" y="5015824"/>
              <a:ext cx="944244" cy="279400"/>
            </a:xfrm>
            <a:custGeom>
              <a:avLst/>
              <a:gdLst/>
              <a:ahLst/>
              <a:cxnLst/>
              <a:rect l="l" t="t" r="r" b="b"/>
              <a:pathLst>
                <a:path w="944245" h="279400">
                  <a:moveTo>
                    <a:pt x="675801" y="0"/>
                  </a:moveTo>
                  <a:lnTo>
                    <a:pt x="469525" y="2918"/>
                  </a:lnTo>
                  <a:lnTo>
                    <a:pt x="327314" y="4234"/>
                  </a:lnTo>
                  <a:lnTo>
                    <a:pt x="255078" y="4596"/>
                  </a:lnTo>
                  <a:lnTo>
                    <a:pt x="186071" y="4652"/>
                  </a:lnTo>
                  <a:lnTo>
                    <a:pt x="123280" y="4316"/>
                  </a:lnTo>
                  <a:lnTo>
                    <a:pt x="69692" y="3507"/>
                  </a:lnTo>
                  <a:lnTo>
                    <a:pt x="28294" y="2141"/>
                  </a:lnTo>
                  <a:lnTo>
                    <a:pt x="2073" y="136"/>
                  </a:lnTo>
                  <a:lnTo>
                    <a:pt x="0" y="15653"/>
                  </a:lnTo>
                  <a:lnTo>
                    <a:pt x="64405" y="19051"/>
                  </a:lnTo>
                  <a:lnTo>
                    <a:pt x="114905" y="19915"/>
                  </a:lnTo>
                  <a:lnTo>
                    <a:pt x="174126" y="20323"/>
                  </a:lnTo>
                  <a:lnTo>
                    <a:pt x="239463" y="20349"/>
                  </a:lnTo>
                  <a:lnTo>
                    <a:pt x="308306" y="20068"/>
                  </a:lnTo>
                  <a:lnTo>
                    <a:pt x="378050" y="19554"/>
                  </a:lnTo>
                  <a:lnTo>
                    <a:pt x="509811" y="18129"/>
                  </a:lnTo>
                  <a:lnTo>
                    <a:pt x="669424" y="15779"/>
                  </a:lnTo>
                  <a:lnTo>
                    <a:pt x="932683" y="279028"/>
                  </a:lnTo>
                  <a:lnTo>
                    <a:pt x="943751" y="267960"/>
                  </a:lnTo>
                  <a:lnTo>
                    <a:pt x="675801" y="0"/>
                  </a:lnTo>
                  <a:close/>
                </a:path>
              </a:pathLst>
            </a:custGeom>
            <a:solidFill>
              <a:srgbClr val="272D2D"/>
            </a:solidFill>
          </p:spPr>
          <p:txBody>
            <a:bodyPr wrap="square" lIns="0" tIns="0" rIns="0" bIns="0" rtlCol="0"/>
            <a:lstStyle/>
            <a:p>
              <a:endParaRPr/>
            </a:p>
          </p:txBody>
        </p:sp>
        <p:pic>
          <p:nvPicPr>
            <p:cNvPr id="84" name="object 84"/>
            <p:cNvPicPr/>
            <p:nvPr/>
          </p:nvPicPr>
          <p:blipFill>
            <a:blip r:embed="rId40" cstate="email">
              <a:extLst>
                <a:ext uri="{28A0092B-C50C-407E-A947-70E740481C1C}">
                  <a14:useLocalDpi xmlns:a14="http://schemas.microsoft.com/office/drawing/2010/main"/>
                </a:ext>
              </a:extLst>
            </a:blip>
            <a:stretch>
              <a:fillRect/>
            </a:stretch>
          </p:blipFill>
          <p:spPr>
            <a:xfrm>
              <a:off x="4057566" y="5251077"/>
              <a:ext cx="76479" cy="76479"/>
            </a:xfrm>
            <a:prstGeom prst="rect">
              <a:avLst/>
            </a:prstGeom>
          </p:spPr>
        </p:pic>
        <p:sp>
          <p:nvSpPr>
            <p:cNvPr id="85" name="object 85"/>
            <p:cNvSpPr/>
            <p:nvPr/>
          </p:nvSpPr>
          <p:spPr>
            <a:xfrm>
              <a:off x="2319213" y="8553233"/>
              <a:ext cx="944244" cy="279400"/>
            </a:xfrm>
            <a:custGeom>
              <a:avLst/>
              <a:gdLst/>
              <a:ahLst/>
              <a:cxnLst/>
              <a:rect l="l" t="t" r="r" b="b"/>
              <a:pathLst>
                <a:path w="944245" h="279400">
                  <a:moveTo>
                    <a:pt x="932683" y="0"/>
                  </a:moveTo>
                  <a:lnTo>
                    <a:pt x="669424" y="263258"/>
                  </a:lnTo>
                  <a:lnTo>
                    <a:pt x="446088" y="260137"/>
                  </a:lnTo>
                  <a:lnTo>
                    <a:pt x="308306" y="258952"/>
                  </a:lnTo>
                  <a:lnTo>
                    <a:pt x="239463" y="258671"/>
                  </a:lnTo>
                  <a:lnTo>
                    <a:pt x="174126" y="258697"/>
                  </a:lnTo>
                  <a:lnTo>
                    <a:pt x="114905" y="259105"/>
                  </a:lnTo>
                  <a:lnTo>
                    <a:pt x="64405" y="259969"/>
                  </a:lnTo>
                  <a:lnTo>
                    <a:pt x="25234" y="261364"/>
                  </a:lnTo>
                  <a:lnTo>
                    <a:pt x="0" y="263363"/>
                  </a:lnTo>
                  <a:lnTo>
                    <a:pt x="2073" y="278902"/>
                  </a:lnTo>
                  <a:lnTo>
                    <a:pt x="28292" y="276890"/>
                  </a:lnTo>
                  <a:lnTo>
                    <a:pt x="69689" y="275520"/>
                  </a:lnTo>
                  <a:lnTo>
                    <a:pt x="123276" y="274708"/>
                  </a:lnTo>
                  <a:lnTo>
                    <a:pt x="186066" y="274372"/>
                  </a:lnTo>
                  <a:lnTo>
                    <a:pt x="255074" y="274427"/>
                  </a:lnTo>
                  <a:lnTo>
                    <a:pt x="327310" y="274790"/>
                  </a:lnTo>
                  <a:lnTo>
                    <a:pt x="399789" y="275379"/>
                  </a:lnTo>
                  <a:lnTo>
                    <a:pt x="533524" y="276897"/>
                  </a:lnTo>
                  <a:lnTo>
                    <a:pt x="675801" y="279028"/>
                  </a:lnTo>
                  <a:lnTo>
                    <a:pt x="943751" y="11067"/>
                  </a:lnTo>
                  <a:lnTo>
                    <a:pt x="932683" y="0"/>
                  </a:lnTo>
                  <a:close/>
                </a:path>
              </a:pathLst>
            </a:custGeom>
            <a:solidFill>
              <a:srgbClr val="272D2D"/>
            </a:solidFill>
          </p:spPr>
          <p:txBody>
            <a:bodyPr wrap="square" lIns="0" tIns="0" rIns="0" bIns="0" rtlCol="0"/>
            <a:lstStyle/>
            <a:p>
              <a:endParaRPr/>
            </a:p>
          </p:txBody>
        </p:sp>
        <p:pic>
          <p:nvPicPr>
            <p:cNvPr id="86" name="object 86"/>
            <p:cNvPicPr/>
            <p:nvPr/>
          </p:nvPicPr>
          <p:blipFill>
            <a:blip r:embed="rId40" cstate="email">
              <a:extLst>
                <a:ext uri="{28A0092B-C50C-407E-A947-70E740481C1C}">
                  <a14:useLocalDpi xmlns:a14="http://schemas.microsoft.com/office/drawing/2010/main"/>
                </a:ext>
              </a:extLst>
            </a:blip>
            <a:stretch>
              <a:fillRect/>
            </a:stretch>
          </p:blipFill>
          <p:spPr>
            <a:xfrm>
              <a:off x="3219191" y="8520529"/>
              <a:ext cx="76479" cy="76479"/>
            </a:xfrm>
            <a:prstGeom prst="rect">
              <a:avLst/>
            </a:prstGeom>
          </p:spPr>
        </p:pic>
        <p:pic>
          <p:nvPicPr>
            <p:cNvPr id="87" name="object 87"/>
            <p:cNvPicPr/>
            <p:nvPr/>
          </p:nvPicPr>
          <p:blipFill>
            <a:blip r:embed="rId42" cstate="email">
              <a:extLst>
                <a:ext uri="{28A0092B-C50C-407E-A947-70E740481C1C}">
                  <a14:useLocalDpi xmlns:a14="http://schemas.microsoft.com/office/drawing/2010/main"/>
                </a:ext>
              </a:extLst>
            </a:blip>
            <a:stretch>
              <a:fillRect/>
            </a:stretch>
          </p:blipFill>
          <p:spPr>
            <a:xfrm>
              <a:off x="577238" y="8073733"/>
              <a:ext cx="2414390" cy="556783"/>
            </a:xfrm>
            <a:prstGeom prst="rect">
              <a:avLst/>
            </a:prstGeom>
          </p:spPr>
        </p:pic>
      </p:grpSp>
      <p:sp>
        <p:nvSpPr>
          <p:cNvPr id="88" name="object 88"/>
          <p:cNvSpPr txBox="1">
            <a:spLocks noGrp="1"/>
          </p:cNvSpPr>
          <p:nvPr>
            <p:ph type="sldNum" sz="quarter" idx="7"/>
          </p:nvPr>
        </p:nvSpPr>
        <p:spPr>
          <a:prstGeom prst="rect">
            <a:avLst/>
          </a:prstGeom>
        </p:spPr>
        <p:txBody>
          <a:bodyPr vert="horz" wrap="square" lIns="0" tIns="0" rIns="0" bIns="0" rtlCol="0">
            <a:spAutoFit/>
          </a:bodyPr>
          <a:lstStyle/>
          <a:p>
            <a:pPr marL="38100">
              <a:lnSpc>
                <a:spcPts val="2265"/>
              </a:lnSpc>
            </a:pPr>
            <a:fld id="{81D60167-4931-47E6-BA6A-407CBD079E47}" type="slidenum">
              <a:rPr spc="-25" dirty="0"/>
              <a:t>9</a:t>
            </a:fld>
            <a:endParaRPr spc="-25" dirty="0"/>
          </a:p>
        </p:txBody>
      </p:sp>
      <p:pic>
        <p:nvPicPr>
          <p:cNvPr id="89" name="Attēls 88">
            <a:extLst>
              <a:ext uri="{FF2B5EF4-FFF2-40B4-BE49-F238E27FC236}">
                <a16:creationId xmlns:a16="http://schemas.microsoft.com/office/drawing/2014/main" id="{76071CAA-3D22-9F03-9DC4-EDB7E6B979A6}"/>
              </a:ext>
            </a:extLst>
          </p:cNvPr>
          <p:cNvPicPr>
            <a:picLocks noChangeAspect="1"/>
          </p:cNvPicPr>
          <p:nvPr/>
        </p:nvPicPr>
        <p:blipFill>
          <a:blip r:embed="rId43" cstate="email">
            <a:extLst>
              <a:ext uri="{28A0092B-C50C-407E-A947-70E740481C1C}">
                <a14:useLocalDpi xmlns:a14="http://schemas.microsoft.com/office/drawing/2010/main"/>
              </a:ext>
            </a:extLst>
          </a:blip>
          <a:srcRect/>
          <a:stretch/>
        </p:blipFill>
        <p:spPr>
          <a:xfrm>
            <a:off x="11129040" y="-66016"/>
            <a:ext cx="9133810" cy="114388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D4D4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cobaltia Corporate Theme">
  <a:themeElements>
    <a:clrScheme name="Ecobaltia Corporate Palette">
      <a:dk1>
        <a:srgbClr val="4D4F4F"/>
      </a:dk1>
      <a:lt1>
        <a:srgbClr val="FFFFFF"/>
      </a:lt1>
      <a:dk2>
        <a:srgbClr val="A7A9AC"/>
      </a:dk2>
      <a:lt2>
        <a:srgbClr val="E6E7E8"/>
      </a:lt2>
      <a:accent1>
        <a:srgbClr val="4F9D3A"/>
      </a:accent1>
      <a:accent2>
        <a:srgbClr val="B3D334"/>
      </a:accent2>
      <a:accent3>
        <a:srgbClr val="0086C2"/>
      </a:accent3>
      <a:accent4>
        <a:srgbClr val="00C0F3"/>
      </a:accent4>
      <a:accent5>
        <a:srgbClr val="CB7322"/>
      </a:accent5>
      <a:accent6>
        <a:srgbClr val="FDB813"/>
      </a:accent6>
      <a:hlink>
        <a:srgbClr val="4F9D3A"/>
      </a:hlink>
      <a:folHlink>
        <a:srgbClr val="344B3A"/>
      </a:folHlink>
    </a:clrScheme>
    <a:fontScheme name="Ecobaltia Corporate Font">
      <a:majorFont>
        <a:latin typeface="Avenir Medium"/>
        <a:ea typeface=""/>
        <a:cs typeface=""/>
      </a:majorFont>
      <a:minorFont>
        <a:latin typeface="Aveni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accent1"/>
          </a:buClr>
          <a:buFont typeface="Arial" panose="020B0604020202020204" pitchFamily="34" charset="0"/>
          <a:buChar char="•"/>
          <a:defRPr sz="1100" dirty="0"/>
        </a:defPPr>
      </a:lstStyle>
    </a:txDef>
  </a:objectDefaults>
  <a:extraClrSchemeLst/>
  <a:extLst>
    <a:ext uri="{05A4C25C-085E-4340-85A3-A5531E510DB2}">
      <thm15:themeFamily xmlns:thm15="http://schemas.microsoft.com/office/thememl/2012/main" name="Ecobaltia Corporate Theme" id="{6C232C50-D0B0-3B41-8957-DC2DC68B26D3}" vid="{AAC88594-D17A-3D40-B60B-F23790404400}"/>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D4D4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cobaltia Corporate Theme">
  <a:themeElements>
    <a:clrScheme name="Ecobaltia Corporate Palette">
      <a:dk1>
        <a:srgbClr val="4D4F4F"/>
      </a:dk1>
      <a:lt1>
        <a:srgbClr val="FFFFFF"/>
      </a:lt1>
      <a:dk2>
        <a:srgbClr val="A7A9AC"/>
      </a:dk2>
      <a:lt2>
        <a:srgbClr val="E6E7E8"/>
      </a:lt2>
      <a:accent1>
        <a:srgbClr val="4F9D3A"/>
      </a:accent1>
      <a:accent2>
        <a:srgbClr val="B3D334"/>
      </a:accent2>
      <a:accent3>
        <a:srgbClr val="0086C2"/>
      </a:accent3>
      <a:accent4>
        <a:srgbClr val="00C0F3"/>
      </a:accent4>
      <a:accent5>
        <a:srgbClr val="CB7322"/>
      </a:accent5>
      <a:accent6>
        <a:srgbClr val="FDB813"/>
      </a:accent6>
      <a:hlink>
        <a:srgbClr val="4F9D3A"/>
      </a:hlink>
      <a:folHlink>
        <a:srgbClr val="344B3A"/>
      </a:folHlink>
    </a:clrScheme>
    <a:fontScheme name="Ecobaltia Corporate Font">
      <a:majorFont>
        <a:latin typeface="Avenir Medium"/>
        <a:ea typeface=""/>
        <a:cs typeface=""/>
      </a:majorFont>
      <a:minorFont>
        <a:latin typeface="Aveni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accent1"/>
          </a:buClr>
          <a:buFont typeface="Arial" panose="020B0604020202020204" pitchFamily="34" charset="0"/>
          <a:buChar char="•"/>
          <a:defRPr sz="1100" dirty="0"/>
        </a:defPPr>
      </a:lstStyle>
    </a:txDef>
  </a:objectDefaults>
  <a:extraClrSchemeLst/>
  <a:extLst>
    <a:ext uri="{05A4C25C-085E-4340-85A3-A5531E510DB2}">
      <thm15:themeFamily xmlns:thm15="http://schemas.microsoft.com/office/thememl/2012/main" name="Ecobaltia Corporate Theme" id="{6C232C50-D0B0-3B41-8957-DC2DC68B26D3}" vid="{AAC88594-D17A-3D40-B60B-F2379040440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7592</TotalTime>
  <Words>3586</Words>
  <Application>Microsoft Office PowerPoint</Application>
  <PresentationFormat>Custom</PresentationFormat>
  <Paragraphs>342</Paragraphs>
  <Slides>21</Slides>
  <Notes>10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MS PGothic</vt:lpstr>
      <vt:lpstr>Arial</vt:lpstr>
      <vt:lpstr>Avenir Light</vt:lpstr>
      <vt:lpstr>Avenir Medium</vt:lpstr>
      <vt:lpstr>Calibri</vt:lpstr>
      <vt:lpstr>Cambria</vt:lpstr>
      <vt:lpstr>Trebuchet MS</vt:lpstr>
      <vt:lpstr>Office Theme</vt:lpstr>
      <vt:lpstr>1_Office Theme</vt:lpstr>
      <vt:lpstr>Ecobaltia Corporate Theme</vt:lpstr>
      <vt:lpstr>3_Office Theme</vt:lpstr>
      <vt:lpstr>1_Ecobaltia Corporate Theme</vt:lpstr>
      <vt:lpstr>Eco Baltia</vt:lpstr>
      <vt:lpstr>DISCLAIMER</vt:lpstr>
      <vt:lpstr>OVERVIEW</vt:lpstr>
      <vt:lpstr>PowerPoint Presentation</vt:lpstr>
      <vt:lpstr>PowerPoint Presentation</vt:lpstr>
      <vt:lpstr>PowerPoint Presentation</vt:lpstr>
      <vt:lpstr>PowerPoint Presentation</vt:lpstr>
      <vt:lpstr>PowerPoint Presentation</vt:lpstr>
      <vt:lpstr>SHAREHOLDER STRUCTURE OF ECO BALTIA</vt:lpstr>
      <vt:lpstr>PowerPoint Presentation</vt:lpstr>
      <vt:lpstr>PowerPoint Presentation</vt:lpstr>
      <vt:lpstr>03 BUSINESS SEGMENTS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EB_LS_PPT_InvestoruPrezentacija_16x9_1920x1080_px_190123_EN_v08-1</dc:title>
  <dc:creator>Lūcija Elizabete</dc:creator>
  <cp:lastModifiedBy>Kate Lase</cp:lastModifiedBy>
  <cp:revision>166</cp:revision>
  <cp:lastPrinted>2023-02-03T13:09:50Z</cp:lastPrinted>
  <dcterms:created xsi:type="dcterms:W3CDTF">2023-01-28T09:20:13Z</dcterms:created>
  <dcterms:modified xsi:type="dcterms:W3CDTF">2024-09-30T19:59:29Z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2023-01-25T00:00:00Z</vt:filetime>
  </property>
  <property fmtid="{D5CDD505-2E9C-101B-9397-08002B2CF9AE}" pid="3" name="Creator">
    <vt:lpwstr>Adobe Illustrator 27.0 (Macintosh)</vt:lpwstr>
  </property>
  <property fmtid="{D5CDD505-2E9C-101B-9397-08002B2CF9AE}" pid="4" name="LastSaved">
    <vt:filetime>2023-01-28T00:00:00Z</vt:filetime>
  </property>
  <property fmtid="{D5CDD505-2E9C-101B-9397-08002B2CF9AE}" pid="5" name="Producer">
    <vt:lpwstr>Adobe PDF library 16.07</vt:lpwstr>
  </property>
</Properties>
</file>